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89" r:id="rId6"/>
    <p:sldId id="261" r:id="rId7"/>
    <p:sldId id="262" r:id="rId8"/>
    <p:sldId id="263" r:id="rId9"/>
    <p:sldId id="264" r:id="rId10"/>
    <p:sldId id="269" r:id="rId11"/>
    <p:sldId id="271" r:id="rId12"/>
    <p:sldId id="272" r:id="rId13"/>
    <p:sldId id="266" r:id="rId14"/>
    <p:sldId id="287" r:id="rId15"/>
    <p:sldId id="275" r:id="rId16"/>
    <p:sldId id="276" r:id="rId17"/>
    <p:sldId id="282" r:id="rId18"/>
    <p:sldId id="281" r:id="rId19"/>
    <p:sldId id="277" r:id="rId20"/>
    <p:sldId id="283" r:id="rId21"/>
    <p:sldId id="284" r:id="rId22"/>
    <p:sldId id="288" r:id="rId23"/>
    <p:sldId id="285" r:id="rId24"/>
    <p:sldId id="268" r:id="rId25"/>
    <p:sldId id="290" r:id="rId26"/>
    <p:sldId id="27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138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16/11/2022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3630085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16/11/2022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2206601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16/11/2022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613802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16/11/2022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350868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85CD40-0FD8-4851-BD21-CF8319A52ED9}" type="datetimeFigureOut">
              <a:rPr lang="en-ID" smtClean="0"/>
              <a:t>16/11/2022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4077014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85CD40-0FD8-4851-BD21-CF8319A52ED9}" type="datetimeFigureOut">
              <a:rPr lang="en-ID" smtClean="0"/>
              <a:t>16/11/2022</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2006154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85CD40-0FD8-4851-BD21-CF8319A52ED9}" type="datetimeFigureOut">
              <a:rPr lang="en-ID" smtClean="0"/>
              <a:t>16/11/2022</a:t>
            </a:fld>
            <a:endParaRPr lang="en-ID"/>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2427441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85CD40-0FD8-4851-BD21-CF8319A52ED9}" type="datetimeFigureOut">
              <a:rPr lang="en-ID" smtClean="0"/>
              <a:t>16/11/2022</a:t>
            </a:fld>
            <a:endParaRPr lang="en-ID"/>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481849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85CD40-0FD8-4851-BD21-CF8319A52ED9}" type="datetimeFigureOut">
              <a:rPr lang="en-ID" smtClean="0"/>
              <a:t>16/11/2022</a:t>
            </a:fld>
            <a:endParaRPr lang="en-ID"/>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365073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D85CD40-0FD8-4851-BD21-CF8319A52ED9}" type="datetimeFigureOut">
              <a:rPr lang="en-ID" smtClean="0"/>
              <a:t>16/11/2022</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342614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D85CD40-0FD8-4851-BD21-CF8319A52ED9}" type="datetimeFigureOut">
              <a:rPr lang="en-ID" smtClean="0"/>
              <a:t>16/11/2022</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94679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5CD40-0FD8-4851-BD21-CF8319A52ED9}" type="datetimeFigureOut">
              <a:rPr lang="en-ID" smtClean="0"/>
              <a:t>16/11/2022</a:t>
            </a:fld>
            <a:endParaRPr lang="en-ID"/>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46EEBA-F58C-4050-A90F-6FF6D2EE4331}" type="slidenum">
              <a:rPr lang="en-ID" smtClean="0"/>
              <a:t>‹#›</a:t>
            </a:fld>
            <a:endParaRPr lang="en-ID"/>
          </a:p>
        </p:txBody>
      </p:sp>
    </p:spTree>
    <p:extLst>
      <p:ext uri="{BB962C8B-B14F-4D97-AF65-F5344CB8AC3E}">
        <p14:creationId xmlns:p14="http://schemas.microsoft.com/office/powerpoint/2010/main" val="23573191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BEA26-0718-4C1F-89F1-3CACF56D7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a:extLst>
              <a:ext uri="{FF2B5EF4-FFF2-40B4-BE49-F238E27FC236}">
                <a16:creationId xmlns:a16="http://schemas.microsoft.com/office/drawing/2014/main" id="{E5D1F5AE-817F-4056-82D0-C34BC354C43A}"/>
              </a:ext>
            </a:extLst>
          </p:cNvPr>
          <p:cNvSpPr>
            <a:spLocks noGrp="1"/>
          </p:cNvSpPr>
          <p:nvPr>
            <p:ph type="subTitle" idx="1"/>
          </p:nvPr>
        </p:nvSpPr>
        <p:spPr>
          <a:xfrm>
            <a:off x="1143000" y="4079875"/>
            <a:ext cx="6858000" cy="1655762"/>
          </a:xfrm>
        </p:spPr>
        <p:txBody>
          <a:bodyPr/>
          <a:lstStyle/>
          <a:p>
            <a:r>
              <a:rPr lang="en-US" sz="3600" dirty="0"/>
              <a:t>COUNTRY UPDATES – LIMITATION OF INTEREST DEDUCTION, THIN CAPITALIZATION RULES</a:t>
            </a:r>
          </a:p>
          <a:p>
            <a:endParaRPr lang="en-ID" dirty="0"/>
          </a:p>
        </p:txBody>
      </p:sp>
    </p:spTree>
    <p:extLst>
      <p:ext uri="{BB962C8B-B14F-4D97-AF65-F5344CB8AC3E}">
        <p14:creationId xmlns:p14="http://schemas.microsoft.com/office/powerpoint/2010/main" val="2464706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a:extLst>
              <a:ext uri="{FF2B5EF4-FFF2-40B4-BE49-F238E27FC236}">
                <a16:creationId xmlns:a16="http://schemas.microsoft.com/office/drawing/2014/main" id="{8B33FA8D-0453-9C37-CB1D-AFF55B2829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543327"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10</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690067"/>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grpSp>
        <p:nvGrpSpPr>
          <p:cNvPr id="12" name="Group 11">
            <a:extLst>
              <a:ext uri="{FF2B5EF4-FFF2-40B4-BE49-F238E27FC236}">
                <a16:creationId xmlns:a16="http://schemas.microsoft.com/office/drawing/2014/main" id="{42DC6A33-13F8-45D3-A8A9-8D3F98D813F1}"/>
              </a:ext>
            </a:extLst>
          </p:cNvPr>
          <p:cNvGrpSpPr/>
          <p:nvPr/>
        </p:nvGrpSpPr>
        <p:grpSpPr>
          <a:xfrm>
            <a:off x="701401" y="5626568"/>
            <a:ext cx="7612643" cy="310688"/>
            <a:chOff x="935201" y="6359090"/>
            <a:chExt cx="10150191" cy="414251"/>
          </a:xfrm>
        </p:grpSpPr>
        <p:sp>
          <p:nvSpPr>
            <p:cNvPr id="5" name="Rectangle 4">
              <a:extLst>
                <a:ext uri="{FF2B5EF4-FFF2-40B4-BE49-F238E27FC236}">
                  <a16:creationId xmlns:a16="http://schemas.microsoft.com/office/drawing/2014/main" id="{7396D161-8F3E-45B9-8BAE-221010C60DDA}"/>
                </a:ext>
              </a:extLst>
            </p:cNvPr>
            <p:cNvSpPr/>
            <p:nvPr/>
          </p:nvSpPr>
          <p:spPr>
            <a:xfrm>
              <a:off x="935201" y="6432580"/>
              <a:ext cx="575795" cy="3407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2" name="Rectangle 81">
              <a:extLst>
                <a:ext uri="{FF2B5EF4-FFF2-40B4-BE49-F238E27FC236}">
                  <a16:creationId xmlns:a16="http://schemas.microsoft.com/office/drawing/2014/main" id="{D5C7A03A-6C5E-4D58-A6BE-D13BEA3149FE}"/>
                </a:ext>
              </a:extLst>
            </p:cNvPr>
            <p:cNvSpPr/>
            <p:nvPr/>
          </p:nvSpPr>
          <p:spPr>
            <a:xfrm>
              <a:off x="10509597" y="6359090"/>
              <a:ext cx="575795" cy="3407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132" name="Rectangle 131">
            <a:extLst>
              <a:ext uri="{FF2B5EF4-FFF2-40B4-BE49-F238E27FC236}">
                <a16:creationId xmlns:a16="http://schemas.microsoft.com/office/drawing/2014/main" id="{469712E8-6258-4AC3-9F35-781977074B56}"/>
              </a:ext>
            </a:extLst>
          </p:cNvPr>
          <p:cNvSpPr/>
          <p:nvPr/>
        </p:nvSpPr>
        <p:spPr>
          <a:xfrm>
            <a:off x="411021" y="2298404"/>
            <a:ext cx="7186902" cy="3682548"/>
          </a:xfrm>
          <a:prstGeom prst="rect">
            <a:avLst/>
          </a:prstGeom>
          <a:solidFill>
            <a:srgbClr val="FFB600">
              <a:lumMod val="20000"/>
              <a:lumOff val="80000"/>
            </a:srgbClr>
          </a:solidFill>
          <a:ln>
            <a:solidFill>
              <a:srgbClr val="FFB600"/>
            </a:solidFill>
            <a:prstDash val="dash"/>
          </a:ln>
          <a:effectLst/>
        </p:spPr>
        <p:txBody>
          <a:bodyPr rtlCol="0" anchor="ctr"/>
          <a:lstStyle/>
          <a:p>
            <a:pPr algn="ctr" defTabSz="685800">
              <a:defRPr/>
            </a:pPr>
            <a:endParaRPr lang="en-GB" sz="1200" kern="0">
              <a:solidFill>
                <a:srgbClr val="FFFFFF"/>
              </a:solidFill>
              <a:latin typeface="Arial"/>
            </a:endParaRPr>
          </a:p>
        </p:txBody>
      </p:sp>
      <p:sp>
        <p:nvSpPr>
          <p:cNvPr id="133" name="Rectangle 132">
            <a:extLst>
              <a:ext uri="{FF2B5EF4-FFF2-40B4-BE49-F238E27FC236}">
                <a16:creationId xmlns:a16="http://schemas.microsoft.com/office/drawing/2014/main" id="{B1BA9E75-D812-4F57-8746-B7B032DB6F7C}"/>
              </a:ext>
            </a:extLst>
          </p:cNvPr>
          <p:cNvSpPr/>
          <p:nvPr/>
        </p:nvSpPr>
        <p:spPr>
          <a:xfrm>
            <a:off x="465512" y="3535508"/>
            <a:ext cx="5571490" cy="670331"/>
          </a:xfrm>
          <a:prstGeom prst="rect">
            <a:avLst/>
          </a:prstGeom>
          <a:solidFill>
            <a:srgbClr val="FFB600">
              <a:lumMod val="60000"/>
              <a:lumOff val="40000"/>
            </a:srgbClr>
          </a:solidFill>
          <a:ln>
            <a:solidFill>
              <a:srgbClr val="FFB600"/>
            </a:solidFill>
            <a:prstDash val="dash"/>
          </a:ln>
          <a:effectLst/>
        </p:spPr>
        <p:txBody>
          <a:bodyPr rtlCol="0" anchor="ctr"/>
          <a:lstStyle/>
          <a:p>
            <a:pPr algn="ctr" defTabSz="685800">
              <a:defRPr/>
            </a:pPr>
            <a:endParaRPr lang="en-GB" sz="1200" kern="0">
              <a:solidFill>
                <a:srgbClr val="FFFFFF"/>
              </a:solidFill>
              <a:latin typeface="Arial"/>
            </a:endParaRPr>
          </a:p>
        </p:txBody>
      </p:sp>
      <p:sp>
        <p:nvSpPr>
          <p:cNvPr id="134" name="Rectangle 133">
            <a:extLst>
              <a:ext uri="{FF2B5EF4-FFF2-40B4-BE49-F238E27FC236}">
                <a16:creationId xmlns:a16="http://schemas.microsoft.com/office/drawing/2014/main" id="{B025994E-0F9E-4859-9FAD-B9C38FD5B8C9}"/>
              </a:ext>
            </a:extLst>
          </p:cNvPr>
          <p:cNvSpPr/>
          <p:nvPr/>
        </p:nvSpPr>
        <p:spPr>
          <a:xfrm>
            <a:off x="465501" y="2976706"/>
            <a:ext cx="5571491" cy="553712"/>
          </a:xfrm>
          <a:prstGeom prst="rect">
            <a:avLst/>
          </a:prstGeom>
          <a:solidFill>
            <a:srgbClr val="FFB600">
              <a:lumMod val="40000"/>
              <a:lumOff val="60000"/>
            </a:srgbClr>
          </a:solidFill>
          <a:ln>
            <a:solidFill>
              <a:srgbClr val="FFB600"/>
            </a:solidFill>
            <a:prstDash val="dash"/>
          </a:ln>
          <a:effectLst/>
        </p:spPr>
        <p:txBody>
          <a:bodyPr rtlCol="0" anchor="ctr"/>
          <a:lstStyle/>
          <a:p>
            <a:pPr algn="ctr" defTabSz="685800">
              <a:defRPr/>
            </a:pPr>
            <a:endParaRPr lang="en-GB" sz="1200" kern="0">
              <a:solidFill>
                <a:srgbClr val="FFFFFF"/>
              </a:solidFill>
              <a:latin typeface="Arial"/>
            </a:endParaRPr>
          </a:p>
        </p:txBody>
      </p:sp>
      <p:sp>
        <p:nvSpPr>
          <p:cNvPr id="135" name="TextBox 134">
            <a:extLst>
              <a:ext uri="{FF2B5EF4-FFF2-40B4-BE49-F238E27FC236}">
                <a16:creationId xmlns:a16="http://schemas.microsoft.com/office/drawing/2014/main" id="{73B5D70B-8542-49F7-96A2-8C90CCD7769C}"/>
              </a:ext>
            </a:extLst>
          </p:cNvPr>
          <p:cNvSpPr txBox="1"/>
          <p:nvPr/>
        </p:nvSpPr>
        <p:spPr>
          <a:xfrm>
            <a:off x="465501" y="3015293"/>
            <a:ext cx="1023341" cy="369332"/>
          </a:xfrm>
          <a:prstGeom prst="rect">
            <a:avLst/>
          </a:prstGeom>
          <a:noFill/>
        </p:spPr>
        <p:txBody>
          <a:bodyPr wrap="square">
            <a:spAutoFit/>
          </a:bodyPr>
          <a:lstStyle/>
          <a:p>
            <a:r>
              <a:rPr lang="en-US" altLang="zh-CN" sz="900" b="1">
                <a:solidFill>
                  <a:srgbClr val="D04A02"/>
                </a:solidFill>
                <a:latin typeface="Arial"/>
              </a:rPr>
              <a:t>Covered Income (</a:t>
            </a:r>
            <a:r>
              <a:rPr lang="en-US" altLang="zh-TW" sz="900" b="1" i="1">
                <a:solidFill>
                  <a:srgbClr val="D04A02"/>
                </a:solidFill>
                <a:latin typeface="Arial"/>
              </a:rPr>
              <a:t>Note 1</a:t>
            </a:r>
            <a:r>
              <a:rPr lang="en-US" altLang="zh-TW" sz="900" b="1">
                <a:solidFill>
                  <a:srgbClr val="D04A02"/>
                </a:solidFill>
                <a:latin typeface="Arial"/>
              </a:rPr>
              <a:t>)</a:t>
            </a:r>
            <a:endParaRPr lang="en-GB" sz="900" b="1">
              <a:solidFill>
                <a:srgbClr val="000000"/>
              </a:solidFill>
              <a:latin typeface="Arial"/>
            </a:endParaRPr>
          </a:p>
        </p:txBody>
      </p:sp>
      <p:sp>
        <p:nvSpPr>
          <p:cNvPr id="136" name="TextBox 135">
            <a:extLst>
              <a:ext uri="{FF2B5EF4-FFF2-40B4-BE49-F238E27FC236}">
                <a16:creationId xmlns:a16="http://schemas.microsoft.com/office/drawing/2014/main" id="{43598BB8-72EA-4C59-B7B8-378D002BDBC9}"/>
              </a:ext>
            </a:extLst>
          </p:cNvPr>
          <p:cNvSpPr txBox="1"/>
          <p:nvPr/>
        </p:nvSpPr>
        <p:spPr>
          <a:xfrm>
            <a:off x="482604" y="3576278"/>
            <a:ext cx="813403" cy="646331"/>
          </a:xfrm>
          <a:prstGeom prst="rect">
            <a:avLst/>
          </a:prstGeom>
          <a:noFill/>
        </p:spPr>
        <p:txBody>
          <a:bodyPr wrap="square">
            <a:spAutoFit/>
          </a:bodyPr>
          <a:lstStyle/>
          <a:p>
            <a:r>
              <a:rPr lang="en-US" altLang="zh-CN" sz="900" b="1">
                <a:solidFill>
                  <a:srgbClr val="D04A02"/>
                </a:solidFill>
                <a:latin typeface="Arial"/>
              </a:rPr>
              <a:t>Exceptions from the deeming provision</a:t>
            </a:r>
            <a:endParaRPr lang="en-GB" sz="900" b="1">
              <a:solidFill>
                <a:srgbClr val="000000"/>
              </a:solidFill>
              <a:latin typeface="Arial"/>
            </a:endParaRPr>
          </a:p>
        </p:txBody>
      </p:sp>
      <p:sp>
        <p:nvSpPr>
          <p:cNvPr id="137" name="Rectangle 136">
            <a:extLst>
              <a:ext uri="{FF2B5EF4-FFF2-40B4-BE49-F238E27FC236}">
                <a16:creationId xmlns:a16="http://schemas.microsoft.com/office/drawing/2014/main" id="{78517C7E-5426-4834-A51C-85820355BB3F}"/>
              </a:ext>
            </a:extLst>
          </p:cNvPr>
          <p:cNvSpPr/>
          <p:nvPr/>
        </p:nvSpPr>
        <p:spPr>
          <a:xfrm>
            <a:off x="6595380" y="1599103"/>
            <a:ext cx="1379191" cy="413579"/>
          </a:xfrm>
          <a:prstGeom prst="rect">
            <a:avLst/>
          </a:prstGeom>
          <a:solidFill>
            <a:srgbClr val="FFFFFF"/>
          </a:solidFill>
          <a:ln>
            <a:solidFill>
              <a:srgbClr val="DB536A"/>
            </a:solidFill>
          </a:ln>
          <a:effectLst/>
        </p:spPr>
        <p:txBody>
          <a:bodyPr rtlCol="0" anchor="ctr"/>
          <a:lstStyle/>
          <a:p>
            <a:pPr algn="ctr" defTabSz="685800">
              <a:defRPr/>
            </a:pPr>
            <a:r>
              <a:rPr lang="en-US" altLang="zh-CN" sz="900" kern="0" dirty="0">
                <a:solidFill>
                  <a:srgbClr val="000000"/>
                </a:solidFill>
                <a:latin typeface="Arial"/>
              </a:rPr>
              <a:t>Covered Taxpayer</a:t>
            </a:r>
          </a:p>
          <a:p>
            <a:pPr algn="ctr" defTabSz="685800">
              <a:defRPr/>
            </a:pPr>
            <a:r>
              <a:rPr lang="en-US" altLang="zh-TW" sz="750" kern="0" dirty="0">
                <a:solidFill>
                  <a:srgbClr val="000000"/>
                </a:solidFill>
                <a:latin typeface="Arial"/>
              </a:rPr>
              <a:t>(An MNE group or an entity included in an MNE group)</a:t>
            </a:r>
            <a:endParaRPr lang="en-GB" sz="893" kern="0" dirty="0">
              <a:solidFill>
                <a:srgbClr val="000000"/>
              </a:solidFill>
              <a:latin typeface="Arial"/>
            </a:endParaRPr>
          </a:p>
        </p:txBody>
      </p:sp>
      <p:sp>
        <p:nvSpPr>
          <p:cNvPr id="138" name="Rectangle 137">
            <a:extLst>
              <a:ext uri="{FF2B5EF4-FFF2-40B4-BE49-F238E27FC236}">
                <a16:creationId xmlns:a16="http://schemas.microsoft.com/office/drawing/2014/main" id="{652055C1-C69F-4CDF-B009-87AEC242678B}"/>
              </a:ext>
            </a:extLst>
          </p:cNvPr>
          <p:cNvSpPr/>
          <p:nvPr/>
        </p:nvSpPr>
        <p:spPr>
          <a:xfrm>
            <a:off x="7686630" y="2710658"/>
            <a:ext cx="1379191" cy="375192"/>
          </a:xfrm>
          <a:prstGeom prst="rect">
            <a:avLst/>
          </a:prstGeom>
          <a:solidFill>
            <a:srgbClr val="7D7D7D"/>
          </a:solidFill>
          <a:ln>
            <a:noFill/>
          </a:ln>
          <a:effectLst/>
        </p:spPr>
        <p:txBody>
          <a:bodyPr rtlCol="0" anchor="ctr"/>
          <a:lstStyle/>
          <a:p>
            <a:pPr algn="ctr" defTabSz="685800">
              <a:defRPr/>
            </a:pPr>
            <a:r>
              <a:rPr lang="en-US" altLang="zh-CN" sz="900" kern="0">
                <a:solidFill>
                  <a:srgbClr val="FFFFFF"/>
                </a:solidFill>
                <a:latin typeface="Arial"/>
              </a:rPr>
              <a:t>No impact</a:t>
            </a:r>
            <a:endParaRPr lang="en-GB" sz="900" kern="0">
              <a:solidFill>
                <a:srgbClr val="FFFFFF"/>
              </a:solidFill>
              <a:latin typeface="Arial"/>
            </a:endParaRPr>
          </a:p>
        </p:txBody>
      </p:sp>
      <p:sp>
        <p:nvSpPr>
          <p:cNvPr id="139" name="Rectangle 138">
            <a:extLst>
              <a:ext uri="{FF2B5EF4-FFF2-40B4-BE49-F238E27FC236}">
                <a16:creationId xmlns:a16="http://schemas.microsoft.com/office/drawing/2014/main" id="{F789A99D-35C3-4A7B-BD2F-8A526D65A23C}"/>
              </a:ext>
            </a:extLst>
          </p:cNvPr>
          <p:cNvSpPr/>
          <p:nvPr/>
        </p:nvSpPr>
        <p:spPr>
          <a:xfrm>
            <a:off x="5118425" y="2367319"/>
            <a:ext cx="2158125" cy="419016"/>
          </a:xfrm>
          <a:prstGeom prst="rect">
            <a:avLst/>
          </a:prstGeom>
          <a:solidFill>
            <a:srgbClr val="FFFFFF"/>
          </a:solidFill>
          <a:ln>
            <a:solidFill>
              <a:srgbClr val="DB536A"/>
            </a:solidFill>
          </a:ln>
          <a:effectLst/>
        </p:spPr>
        <p:txBody>
          <a:bodyPr rtlCol="0" anchor="ctr"/>
          <a:lstStyle/>
          <a:p>
            <a:pPr algn="ctr" defTabSz="685800">
              <a:defRPr/>
            </a:pPr>
            <a:r>
              <a:rPr lang="en-US" sz="900" kern="0">
                <a:solidFill>
                  <a:srgbClr val="000000"/>
                </a:solidFill>
                <a:latin typeface="Arial"/>
              </a:rPr>
              <a:t>Specified FSI derived from the carrying on of a trade, profession or business in HK </a:t>
            </a:r>
            <a:r>
              <a:rPr lang="en-US" altLang="zh-CN" sz="900" kern="0">
                <a:solidFill>
                  <a:srgbClr val="000000"/>
                </a:solidFill>
                <a:latin typeface="Arial"/>
              </a:rPr>
              <a:t>and </a:t>
            </a:r>
            <a:r>
              <a:rPr lang="en-US" altLang="zh-CN" sz="900" b="1" kern="0">
                <a:solidFill>
                  <a:srgbClr val="000000"/>
                </a:solidFill>
                <a:latin typeface="Arial"/>
              </a:rPr>
              <a:t>received</a:t>
            </a:r>
            <a:endParaRPr lang="en-GB" sz="900" b="1" u="sng" kern="0">
              <a:solidFill>
                <a:srgbClr val="000000"/>
              </a:solidFill>
              <a:latin typeface="Arial"/>
            </a:endParaRPr>
          </a:p>
        </p:txBody>
      </p:sp>
      <p:sp>
        <p:nvSpPr>
          <p:cNvPr id="140" name="Rectangle 139">
            <a:extLst>
              <a:ext uri="{FF2B5EF4-FFF2-40B4-BE49-F238E27FC236}">
                <a16:creationId xmlns:a16="http://schemas.microsoft.com/office/drawing/2014/main" id="{01ED5C8A-8256-4A54-8EAB-B265D1EAEE97}"/>
              </a:ext>
            </a:extLst>
          </p:cNvPr>
          <p:cNvSpPr/>
          <p:nvPr/>
        </p:nvSpPr>
        <p:spPr>
          <a:xfrm>
            <a:off x="4619448" y="3603301"/>
            <a:ext cx="1379191" cy="547553"/>
          </a:xfrm>
          <a:prstGeom prst="rect">
            <a:avLst/>
          </a:prstGeom>
          <a:solidFill>
            <a:srgbClr val="FFFFFF"/>
          </a:solidFill>
          <a:ln>
            <a:solidFill>
              <a:srgbClr val="DB536A"/>
            </a:solidFill>
          </a:ln>
          <a:effectLst/>
        </p:spPr>
        <p:txBody>
          <a:bodyPr rtlCol="0" anchor="ctr"/>
          <a:lstStyle/>
          <a:p>
            <a:pPr algn="ctr" defTabSz="685800">
              <a:defRPr/>
            </a:pPr>
            <a:r>
              <a:rPr lang="en-US" altLang="zh-TW" sz="900" kern="0">
                <a:solidFill>
                  <a:srgbClr val="000000"/>
                </a:solidFill>
                <a:latin typeface="Arial"/>
              </a:rPr>
              <a:t>ES </a:t>
            </a:r>
            <a:r>
              <a:rPr lang="en-GB" altLang="zh-TW" sz="900" kern="0">
                <a:solidFill>
                  <a:srgbClr val="000000"/>
                </a:solidFill>
                <a:latin typeface="Arial"/>
              </a:rPr>
              <a:t>requirement</a:t>
            </a:r>
            <a:endParaRPr lang="en-GB" sz="900" kern="0">
              <a:solidFill>
                <a:srgbClr val="000000"/>
              </a:solidFill>
              <a:latin typeface="Arial"/>
            </a:endParaRPr>
          </a:p>
        </p:txBody>
      </p:sp>
      <p:sp>
        <p:nvSpPr>
          <p:cNvPr id="141" name="Rectangle 140">
            <a:extLst>
              <a:ext uri="{FF2B5EF4-FFF2-40B4-BE49-F238E27FC236}">
                <a16:creationId xmlns:a16="http://schemas.microsoft.com/office/drawing/2014/main" id="{6BE9AA5D-5478-4E00-94C5-49A94929068F}"/>
              </a:ext>
            </a:extLst>
          </p:cNvPr>
          <p:cNvSpPr/>
          <p:nvPr/>
        </p:nvSpPr>
        <p:spPr>
          <a:xfrm>
            <a:off x="4101033" y="4430256"/>
            <a:ext cx="1379191" cy="353573"/>
          </a:xfrm>
          <a:prstGeom prst="rect">
            <a:avLst/>
          </a:prstGeom>
          <a:solidFill>
            <a:srgbClr val="E0301E"/>
          </a:solidFill>
          <a:ln>
            <a:noFill/>
          </a:ln>
          <a:effectLst/>
        </p:spPr>
        <p:txBody>
          <a:bodyPr lIns="68580" tIns="34290" rIns="68580" bIns="34290" rtlCol="0" anchor="ctr"/>
          <a:lstStyle/>
          <a:p>
            <a:pPr algn="ctr" defTabSz="685800">
              <a:defRPr/>
            </a:pPr>
            <a:r>
              <a:rPr lang="en-US" altLang="zh-TW" sz="900" kern="0" dirty="0">
                <a:solidFill>
                  <a:srgbClr val="FFFFFF"/>
                </a:solidFill>
                <a:latin typeface="Arial"/>
              </a:rPr>
              <a:t>Taxable </a:t>
            </a:r>
            <a:r>
              <a:rPr lang="en-US" altLang="zh-TW" sz="900" i="1" kern="0" dirty="0">
                <a:solidFill>
                  <a:srgbClr val="FFFFFF"/>
                </a:solidFill>
                <a:latin typeface="Arial"/>
              </a:rPr>
              <a:t>(Note 3)</a:t>
            </a:r>
            <a:endParaRPr lang="en-GB" sz="900" i="1" kern="0" dirty="0">
              <a:solidFill>
                <a:srgbClr val="FFFFFF"/>
              </a:solidFill>
              <a:latin typeface="Arial"/>
              <a:cs typeface="Arial"/>
            </a:endParaRPr>
          </a:p>
        </p:txBody>
      </p:sp>
      <p:cxnSp>
        <p:nvCxnSpPr>
          <p:cNvPr id="142" name="Connector: Elbow 141">
            <a:extLst>
              <a:ext uri="{FF2B5EF4-FFF2-40B4-BE49-F238E27FC236}">
                <a16:creationId xmlns:a16="http://schemas.microsoft.com/office/drawing/2014/main" id="{838ABE1F-81D9-4FB9-9266-3DCEBDB40139}"/>
              </a:ext>
            </a:extLst>
          </p:cNvPr>
          <p:cNvCxnSpPr>
            <a:cxnSpLocks/>
            <a:stCxn id="137" idx="2"/>
            <a:endCxn id="139" idx="0"/>
          </p:cNvCxnSpPr>
          <p:nvPr/>
        </p:nvCxnSpPr>
        <p:spPr>
          <a:xfrm rot="5400000">
            <a:off x="6563914" y="1646256"/>
            <a:ext cx="354637" cy="1087489"/>
          </a:xfrm>
          <a:prstGeom prst="bentConnector3">
            <a:avLst>
              <a:gd name="adj1" fmla="val 50000"/>
            </a:avLst>
          </a:prstGeom>
          <a:noFill/>
          <a:ln w="12700" cap="sq" cmpd="sng" algn="ctr">
            <a:solidFill>
              <a:srgbClr val="DB536A"/>
            </a:solidFill>
            <a:prstDash val="solid"/>
            <a:tailEnd type="triangle"/>
          </a:ln>
          <a:effectLst/>
        </p:spPr>
      </p:cxnSp>
      <p:cxnSp>
        <p:nvCxnSpPr>
          <p:cNvPr id="143" name="Connector: Elbow 142">
            <a:extLst>
              <a:ext uri="{FF2B5EF4-FFF2-40B4-BE49-F238E27FC236}">
                <a16:creationId xmlns:a16="http://schemas.microsoft.com/office/drawing/2014/main" id="{30F105E5-DECB-4974-93C7-15B46CCF6033}"/>
              </a:ext>
            </a:extLst>
          </p:cNvPr>
          <p:cNvCxnSpPr>
            <a:cxnSpLocks/>
            <a:stCxn id="137" idx="2"/>
          </p:cNvCxnSpPr>
          <p:nvPr/>
        </p:nvCxnSpPr>
        <p:spPr>
          <a:xfrm rot="16200000" flipH="1">
            <a:off x="7127198" y="2170460"/>
            <a:ext cx="1053270" cy="737714"/>
          </a:xfrm>
          <a:prstGeom prst="bentConnector3">
            <a:avLst>
              <a:gd name="adj1" fmla="val 50000"/>
            </a:avLst>
          </a:prstGeom>
          <a:noFill/>
          <a:ln w="12700" cap="sq" cmpd="sng" algn="ctr">
            <a:solidFill>
              <a:srgbClr val="DB536A"/>
            </a:solidFill>
            <a:prstDash val="solid"/>
            <a:tailEnd type="triangle"/>
          </a:ln>
          <a:effectLst/>
        </p:spPr>
      </p:cxnSp>
      <p:sp>
        <p:nvSpPr>
          <p:cNvPr id="144" name="Rectangle 143">
            <a:extLst>
              <a:ext uri="{FF2B5EF4-FFF2-40B4-BE49-F238E27FC236}">
                <a16:creationId xmlns:a16="http://schemas.microsoft.com/office/drawing/2014/main" id="{5205D957-F407-4DF1-B2AB-9BF3AEDB7F0F}"/>
              </a:ext>
            </a:extLst>
          </p:cNvPr>
          <p:cNvSpPr/>
          <p:nvPr/>
        </p:nvSpPr>
        <p:spPr>
          <a:xfrm>
            <a:off x="4101033" y="4920808"/>
            <a:ext cx="1379191" cy="353573"/>
          </a:xfrm>
          <a:prstGeom prst="rect">
            <a:avLst/>
          </a:prstGeom>
          <a:solidFill>
            <a:srgbClr val="FFFFFF"/>
          </a:solidFill>
          <a:ln>
            <a:solidFill>
              <a:srgbClr val="DB536A"/>
            </a:solidFill>
          </a:ln>
          <a:effectLst/>
        </p:spPr>
        <p:txBody>
          <a:bodyPr lIns="68580" tIns="34290" rIns="68580" bIns="34290" rtlCol="0" anchor="ctr"/>
          <a:lstStyle/>
          <a:p>
            <a:pPr algn="ctr" defTabSz="685800">
              <a:defRPr/>
            </a:pPr>
            <a:r>
              <a:rPr lang="en-US" altLang="zh-CN" sz="900" kern="0" dirty="0">
                <a:solidFill>
                  <a:srgbClr val="000000"/>
                </a:solidFill>
                <a:latin typeface="Arial"/>
              </a:rPr>
              <a:t>Foreign tax paid by a HK resident person in</a:t>
            </a:r>
            <a:endParaRPr lang="en-GB" sz="900" strike="sngStrike" kern="0" dirty="0">
              <a:solidFill>
                <a:srgbClr val="000000"/>
              </a:solidFill>
              <a:latin typeface="Arial"/>
              <a:cs typeface="Arial"/>
            </a:endParaRPr>
          </a:p>
        </p:txBody>
      </p:sp>
      <p:sp>
        <p:nvSpPr>
          <p:cNvPr id="145" name="Rectangle 144">
            <a:extLst>
              <a:ext uri="{FF2B5EF4-FFF2-40B4-BE49-F238E27FC236}">
                <a16:creationId xmlns:a16="http://schemas.microsoft.com/office/drawing/2014/main" id="{D6DD47C2-41ED-445F-9ADC-02A7B0B1B37B}"/>
              </a:ext>
            </a:extLst>
          </p:cNvPr>
          <p:cNvSpPr/>
          <p:nvPr/>
        </p:nvSpPr>
        <p:spPr>
          <a:xfrm>
            <a:off x="2689054" y="5546681"/>
            <a:ext cx="2110538" cy="330087"/>
          </a:xfrm>
          <a:prstGeom prst="rect">
            <a:avLst/>
          </a:prstGeom>
          <a:solidFill>
            <a:srgbClr val="D04A02"/>
          </a:solidFill>
          <a:ln>
            <a:noFill/>
          </a:ln>
          <a:effectLst/>
        </p:spPr>
        <p:txBody>
          <a:bodyPr lIns="68580" tIns="34290" rIns="68580" bIns="34290" rtlCol="0" anchor="ctr"/>
          <a:lstStyle/>
          <a:p>
            <a:pPr algn="ctr" defTabSz="685800">
              <a:defRPr/>
            </a:pPr>
            <a:r>
              <a:rPr lang="en-US" altLang="zh-CN" sz="900" kern="0" dirty="0">
                <a:solidFill>
                  <a:srgbClr val="FFFFFF"/>
                </a:solidFill>
                <a:latin typeface="Arial"/>
                <a:cs typeface="Arial"/>
              </a:rPr>
              <a:t>Bilateral tax credit,</a:t>
            </a:r>
          </a:p>
          <a:p>
            <a:pPr algn="ctr" defTabSz="685800">
              <a:defRPr/>
            </a:pPr>
            <a:r>
              <a:rPr lang="en-US" altLang="zh-CN" sz="900" kern="0" dirty="0">
                <a:solidFill>
                  <a:srgbClr val="FFFFFF"/>
                </a:solidFill>
                <a:latin typeface="Arial"/>
                <a:cs typeface="Arial"/>
              </a:rPr>
              <a:t>supplemented by unilateral tax credit</a:t>
            </a:r>
          </a:p>
        </p:txBody>
      </p:sp>
      <p:sp>
        <p:nvSpPr>
          <p:cNvPr id="146" name="Rectangle 145">
            <a:extLst>
              <a:ext uri="{FF2B5EF4-FFF2-40B4-BE49-F238E27FC236}">
                <a16:creationId xmlns:a16="http://schemas.microsoft.com/office/drawing/2014/main" id="{472F882A-3801-4D46-B472-2AD16988EF4D}"/>
              </a:ext>
            </a:extLst>
          </p:cNvPr>
          <p:cNvSpPr/>
          <p:nvPr/>
        </p:nvSpPr>
        <p:spPr>
          <a:xfrm>
            <a:off x="5196773" y="5547876"/>
            <a:ext cx="1379191" cy="353573"/>
          </a:xfrm>
          <a:prstGeom prst="rect">
            <a:avLst/>
          </a:prstGeom>
          <a:solidFill>
            <a:srgbClr val="EB8C00"/>
          </a:solidFill>
          <a:ln>
            <a:noFill/>
          </a:ln>
          <a:effectLst/>
        </p:spPr>
        <p:txBody>
          <a:bodyPr rtlCol="0" anchor="ctr"/>
          <a:lstStyle/>
          <a:p>
            <a:pPr algn="ctr" defTabSz="685800">
              <a:defRPr/>
            </a:pPr>
            <a:r>
              <a:rPr lang="en-GB" sz="900" kern="0">
                <a:solidFill>
                  <a:srgbClr val="FFFFFF"/>
                </a:solidFill>
                <a:latin typeface="Arial"/>
              </a:rPr>
              <a:t>Unilateral tax credit</a:t>
            </a:r>
          </a:p>
        </p:txBody>
      </p:sp>
      <p:cxnSp>
        <p:nvCxnSpPr>
          <p:cNvPr id="147" name="Straight Arrow Connector 146">
            <a:extLst>
              <a:ext uri="{FF2B5EF4-FFF2-40B4-BE49-F238E27FC236}">
                <a16:creationId xmlns:a16="http://schemas.microsoft.com/office/drawing/2014/main" id="{6CC3D932-E497-4284-9A1B-BFF1D5459E9A}"/>
              </a:ext>
            </a:extLst>
          </p:cNvPr>
          <p:cNvCxnSpPr>
            <a:cxnSpLocks/>
            <a:stCxn id="141" idx="2"/>
            <a:endCxn id="144" idx="0"/>
          </p:cNvCxnSpPr>
          <p:nvPr/>
        </p:nvCxnSpPr>
        <p:spPr>
          <a:xfrm>
            <a:off x="4790629" y="4783829"/>
            <a:ext cx="0" cy="136979"/>
          </a:xfrm>
          <a:prstGeom prst="straightConnector1">
            <a:avLst/>
          </a:prstGeom>
          <a:noFill/>
          <a:ln w="12700" cap="sq" cmpd="sng" algn="ctr">
            <a:solidFill>
              <a:srgbClr val="DB536A"/>
            </a:solidFill>
            <a:prstDash val="solid"/>
            <a:tailEnd type="triangle"/>
          </a:ln>
          <a:effectLst/>
        </p:spPr>
      </p:cxnSp>
      <p:cxnSp>
        <p:nvCxnSpPr>
          <p:cNvPr id="148" name="Connector: Elbow 147">
            <a:extLst>
              <a:ext uri="{FF2B5EF4-FFF2-40B4-BE49-F238E27FC236}">
                <a16:creationId xmlns:a16="http://schemas.microsoft.com/office/drawing/2014/main" id="{97FC4730-94DB-42C1-BA8C-C334AC06B853}"/>
              </a:ext>
            </a:extLst>
          </p:cNvPr>
          <p:cNvCxnSpPr>
            <a:cxnSpLocks/>
            <a:stCxn id="144" idx="2"/>
            <a:endCxn id="145" idx="0"/>
          </p:cNvCxnSpPr>
          <p:nvPr/>
        </p:nvCxnSpPr>
        <p:spPr>
          <a:xfrm rot="5400000">
            <a:off x="4131326" y="4887378"/>
            <a:ext cx="272301" cy="1046306"/>
          </a:xfrm>
          <a:prstGeom prst="bentConnector3">
            <a:avLst>
              <a:gd name="adj1" fmla="val 50000"/>
            </a:avLst>
          </a:prstGeom>
          <a:noFill/>
          <a:ln w="12700" cap="sq" cmpd="sng" algn="ctr">
            <a:solidFill>
              <a:srgbClr val="DB536A"/>
            </a:solidFill>
            <a:prstDash val="solid"/>
            <a:tailEnd type="triangle"/>
          </a:ln>
          <a:effectLst/>
        </p:spPr>
      </p:cxnSp>
      <p:cxnSp>
        <p:nvCxnSpPr>
          <p:cNvPr id="149" name="Connector: Elbow 148">
            <a:extLst>
              <a:ext uri="{FF2B5EF4-FFF2-40B4-BE49-F238E27FC236}">
                <a16:creationId xmlns:a16="http://schemas.microsoft.com/office/drawing/2014/main" id="{21F26C6E-93DD-42E1-9BE2-A164E0C454CF}"/>
              </a:ext>
            </a:extLst>
          </p:cNvPr>
          <p:cNvCxnSpPr>
            <a:cxnSpLocks/>
            <a:stCxn id="144" idx="2"/>
            <a:endCxn id="146" idx="0"/>
          </p:cNvCxnSpPr>
          <p:nvPr/>
        </p:nvCxnSpPr>
        <p:spPr>
          <a:xfrm rot="16200000" flipH="1">
            <a:off x="5201751" y="4863258"/>
            <a:ext cx="273496" cy="1095740"/>
          </a:xfrm>
          <a:prstGeom prst="bentConnector3">
            <a:avLst>
              <a:gd name="adj1" fmla="val 50000"/>
            </a:avLst>
          </a:prstGeom>
          <a:noFill/>
          <a:ln w="12700" cap="sq" cmpd="sng" algn="ctr">
            <a:solidFill>
              <a:srgbClr val="DB536A"/>
            </a:solidFill>
            <a:prstDash val="solid"/>
            <a:tailEnd type="triangle"/>
          </a:ln>
          <a:effectLst/>
        </p:spPr>
      </p:cxnSp>
      <p:sp>
        <p:nvSpPr>
          <p:cNvPr id="150" name="TextBox 149">
            <a:extLst>
              <a:ext uri="{FF2B5EF4-FFF2-40B4-BE49-F238E27FC236}">
                <a16:creationId xmlns:a16="http://schemas.microsoft.com/office/drawing/2014/main" id="{0A42C0B2-FF14-4D95-AE53-3E5BD9CD8918}"/>
              </a:ext>
            </a:extLst>
          </p:cNvPr>
          <p:cNvSpPr txBox="1"/>
          <p:nvPr/>
        </p:nvSpPr>
        <p:spPr>
          <a:xfrm>
            <a:off x="6324704" y="2060651"/>
            <a:ext cx="226197" cy="138499"/>
          </a:xfrm>
          <a:prstGeom prst="rect">
            <a:avLst/>
          </a:prstGeom>
          <a:noFill/>
        </p:spPr>
        <p:txBody>
          <a:bodyPr wrap="square" lIns="0" tIns="0" rIns="0" bIns="0" rtlCol="0">
            <a:spAutoFit/>
          </a:bodyPr>
          <a:lstStyle/>
          <a:p>
            <a:pPr>
              <a:spcAft>
                <a:spcPts val="450"/>
              </a:spcAft>
              <a:buSzPct val="100000"/>
            </a:pPr>
            <a:r>
              <a:rPr lang="en-US" altLang="zh-TW" sz="900">
                <a:solidFill>
                  <a:srgbClr val="E0301E"/>
                </a:solidFill>
                <a:latin typeface="Arial"/>
              </a:rPr>
              <a:t>Yes</a:t>
            </a:r>
            <a:endParaRPr lang="en-GB" sz="900">
              <a:solidFill>
                <a:srgbClr val="E0301E"/>
              </a:solidFill>
              <a:latin typeface="Arial"/>
            </a:endParaRPr>
          </a:p>
        </p:txBody>
      </p:sp>
      <p:sp>
        <p:nvSpPr>
          <p:cNvPr id="151" name="TextBox 150">
            <a:extLst>
              <a:ext uri="{FF2B5EF4-FFF2-40B4-BE49-F238E27FC236}">
                <a16:creationId xmlns:a16="http://schemas.microsoft.com/office/drawing/2014/main" id="{075A8AF0-9061-4064-A107-DB74BB5A552E}"/>
              </a:ext>
            </a:extLst>
          </p:cNvPr>
          <p:cNvSpPr txBox="1"/>
          <p:nvPr/>
        </p:nvSpPr>
        <p:spPr>
          <a:xfrm>
            <a:off x="7565332" y="2053846"/>
            <a:ext cx="222107" cy="138499"/>
          </a:xfrm>
          <a:prstGeom prst="rect">
            <a:avLst/>
          </a:prstGeom>
          <a:noFill/>
        </p:spPr>
        <p:txBody>
          <a:bodyPr wrap="square" lIns="0" tIns="0" rIns="0" bIns="0" rtlCol="0">
            <a:spAutoFit/>
          </a:bodyPr>
          <a:lstStyle/>
          <a:p>
            <a:pPr>
              <a:spcAft>
                <a:spcPts val="450"/>
              </a:spcAft>
              <a:buSzPct val="100000"/>
            </a:pPr>
            <a:r>
              <a:rPr lang="en-US" altLang="zh-TW" sz="900">
                <a:solidFill>
                  <a:srgbClr val="E0301E"/>
                </a:solidFill>
                <a:latin typeface="Arial"/>
              </a:rPr>
              <a:t>No</a:t>
            </a:r>
            <a:endParaRPr lang="en-GB" sz="900">
              <a:solidFill>
                <a:srgbClr val="E0301E"/>
              </a:solidFill>
              <a:latin typeface="Arial"/>
            </a:endParaRPr>
          </a:p>
        </p:txBody>
      </p:sp>
      <p:sp>
        <p:nvSpPr>
          <p:cNvPr id="152" name="TextBox 151">
            <a:extLst>
              <a:ext uri="{FF2B5EF4-FFF2-40B4-BE49-F238E27FC236}">
                <a16:creationId xmlns:a16="http://schemas.microsoft.com/office/drawing/2014/main" id="{4CD7A9A8-30DA-44CA-B896-A1C958D3CC6A}"/>
              </a:ext>
            </a:extLst>
          </p:cNvPr>
          <p:cNvSpPr txBox="1"/>
          <p:nvPr/>
        </p:nvSpPr>
        <p:spPr>
          <a:xfrm>
            <a:off x="3888388" y="2782049"/>
            <a:ext cx="351919" cy="138499"/>
          </a:xfrm>
          <a:prstGeom prst="rect">
            <a:avLst/>
          </a:prstGeom>
          <a:noFill/>
        </p:spPr>
        <p:txBody>
          <a:bodyPr wrap="square" lIns="0" tIns="0" rIns="0" bIns="0" rtlCol="0">
            <a:spAutoFit/>
          </a:bodyPr>
          <a:lstStyle/>
          <a:p>
            <a:pPr>
              <a:spcAft>
                <a:spcPts val="450"/>
              </a:spcAft>
              <a:buSzPct val="100000"/>
            </a:pPr>
            <a:r>
              <a:rPr lang="en-US" sz="900">
                <a:solidFill>
                  <a:srgbClr val="E0301E"/>
                </a:solidFill>
                <a:latin typeface="Arial"/>
              </a:rPr>
              <a:t>In HK</a:t>
            </a:r>
            <a:endParaRPr lang="en-GB" sz="900">
              <a:solidFill>
                <a:srgbClr val="E0301E"/>
              </a:solidFill>
              <a:latin typeface="Arial"/>
            </a:endParaRPr>
          </a:p>
        </p:txBody>
      </p:sp>
      <p:sp>
        <p:nvSpPr>
          <p:cNvPr id="153" name="TextBox 152">
            <a:extLst>
              <a:ext uri="{FF2B5EF4-FFF2-40B4-BE49-F238E27FC236}">
                <a16:creationId xmlns:a16="http://schemas.microsoft.com/office/drawing/2014/main" id="{B5A5F0DF-7843-49AD-9D11-7AA40769548C}"/>
              </a:ext>
            </a:extLst>
          </p:cNvPr>
          <p:cNvSpPr txBox="1"/>
          <p:nvPr/>
        </p:nvSpPr>
        <p:spPr>
          <a:xfrm>
            <a:off x="6447745" y="2795716"/>
            <a:ext cx="585204" cy="138499"/>
          </a:xfrm>
          <a:prstGeom prst="rect">
            <a:avLst/>
          </a:prstGeom>
          <a:noFill/>
        </p:spPr>
        <p:txBody>
          <a:bodyPr wrap="square" lIns="0" tIns="0" rIns="0" bIns="0" rtlCol="0">
            <a:spAutoFit/>
          </a:bodyPr>
          <a:lstStyle/>
          <a:p>
            <a:pPr>
              <a:spcAft>
                <a:spcPts val="450"/>
              </a:spcAft>
              <a:buSzPct val="100000"/>
            </a:pPr>
            <a:r>
              <a:rPr lang="en-US" sz="900">
                <a:solidFill>
                  <a:srgbClr val="E0301E"/>
                </a:solidFill>
                <a:latin typeface="Arial"/>
              </a:rPr>
              <a:t>Outside HK</a:t>
            </a:r>
            <a:endParaRPr lang="en-GB" sz="900">
              <a:solidFill>
                <a:srgbClr val="E0301E"/>
              </a:solidFill>
              <a:latin typeface="Arial"/>
            </a:endParaRPr>
          </a:p>
        </p:txBody>
      </p:sp>
      <p:sp>
        <p:nvSpPr>
          <p:cNvPr id="154" name="TextBox 153">
            <a:extLst>
              <a:ext uri="{FF2B5EF4-FFF2-40B4-BE49-F238E27FC236}">
                <a16:creationId xmlns:a16="http://schemas.microsoft.com/office/drawing/2014/main" id="{8C150CD4-B6E8-429F-8559-3C98BC8355DB}"/>
              </a:ext>
            </a:extLst>
          </p:cNvPr>
          <p:cNvSpPr txBox="1"/>
          <p:nvPr/>
        </p:nvSpPr>
        <p:spPr>
          <a:xfrm>
            <a:off x="4916904" y="4294391"/>
            <a:ext cx="411273" cy="138499"/>
          </a:xfrm>
          <a:prstGeom prst="rect">
            <a:avLst/>
          </a:prstGeom>
          <a:noFill/>
        </p:spPr>
        <p:txBody>
          <a:bodyPr wrap="square" lIns="0" tIns="0" rIns="0" bIns="0" rtlCol="0">
            <a:spAutoFit/>
          </a:bodyPr>
          <a:lstStyle/>
          <a:p>
            <a:pPr>
              <a:spcAft>
                <a:spcPts val="450"/>
              </a:spcAft>
              <a:buSzPct val="100000"/>
            </a:pPr>
            <a:r>
              <a:rPr lang="en-US" altLang="zh-TW" sz="900">
                <a:solidFill>
                  <a:srgbClr val="E0301E"/>
                </a:solidFill>
                <a:latin typeface="Arial"/>
              </a:rPr>
              <a:t>Not met</a:t>
            </a:r>
            <a:endParaRPr lang="en-GB" sz="900">
              <a:solidFill>
                <a:srgbClr val="E0301E"/>
              </a:solidFill>
              <a:latin typeface="Arial"/>
            </a:endParaRPr>
          </a:p>
        </p:txBody>
      </p:sp>
      <p:sp>
        <p:nvSpPr>
          <p:cNvPr id="155" name="TextBox 154">
            <a:extLst>
              <a:ext uri="{FF2B5EF4-FFF2-40B4-BE49-F238E27FC236}">
                <a16:creationId xmlns:a16="http://schemas.microsoft.com/office/drawing/2014/main" id="{9F82A8F5-85A1-461D-97F6-5F1928CA6220}"/>
              </a:ext>
            </a:extLst>
          </p:cNvPr>
          <p:cNvSpPr txBox="1"/>
          <p:nvPr/>
        </p:nvSpPr>
        <p:spPr>
          <a:xfrm>
            <a:off x="3020116" y="5138344"/>
            <a:ext cx="1080917" cy="138499"/>
          </a:xfrm>
          <a:prstGeom prst="rect">
            <a:avLst/>
          </a:prstGeom>
          <a:noFill/>
        </p:spPr>
        <p:txBody>
          <a:bodyPr wrap="square" lIns="0" tIns="0" rIns="0" bIns="0" rtlCol="0" anchor="t">
            <a:spAutoFit/>
          </a:bodyPr>
          <a:lstStyle/>
          <a:p>
            <a:pPr algn="ctr">
              <a:buSzPct val="100000"/>
            </a:pPr>
            <a:r>
              <a:rPr lang="en-US" altLang="zh-CN" sz="900" dirty="0">
                <a:solidFill>
                  <a:srgbClr val="E0301E"/>
                </a:solidFill>
                <a:latin typeface="Arial"/>
              </a:rPr>
              <a:t>CDTA territory</a:t>
            </a:r>
            <a:endParaRPr lang="en-GB" sz="900" dirty="0">
              <a:solidFill>
                <a:srgbClr val="E0301E"/>
              </a:solidFill>
              <a:latin typeface="Arial"/>
              <a:cs typeface="Arial"/>
            </a:endParaRPr>
          </a:p>
        </p:txBody>
      </p:sp>
      <p:sp>
        <p:nvSpPr>
          <p:cNvPr id="156" name="TextBox 155">
            <a:extLst>
              <a:ext uri="{FF2B5EF4-FFF2-40B4-BE49-F238E27FC236}">
                <a16:creationId xmlns:a16="http://schemas.microsoft.com/office/drawing/2014/main" id="{94A2E9E3-FBC4-44CD-954D-51773773CD57}"/>
              </a:ext>
            </a:extLst>
          </p:cNvPr>
          <p:cNvSpPr txBox="1"/>
          <p:nvPr/>
        </p:nvSpPr>
        <p:spPr>
          <a:xfrm>
            <a:off x="5550250" y="5138344"/>
            <a:ext cx="1121861" cy="138499"/>
          </a:xfrm>
          <a:prstGeom prst="rect">
            <a:avLst/>
          </a:prstGeom>
          <a:noFill/>
        </p:spPr>
        <p:txBody>
          <a:bodyPr wrap="square" lIns="0" tIns="0" rIns="0" bIns="0" rtlCol="0" anchor="t">
            <a:spAutoFit/>
          </a:bodyPr>
          <a:lstStyle/>
          <a:p>
            <a:pPr algn="ctr">
              <a:buSzPct val="100000"/>
            </a:pPr>
            <a:r>
              <a:rPr lang="en-US" altLang="zh-CN" sz="900" dirty="0">
                <a:solidFill>
                  <a:srgbClr val="E0301E"/>
                </a:solidFill>
                <a:latin typeface="Arial"/>
              </a:rPr>
              <a:t>Non-CDTA territory</a:t>
            </a:r>
            <a:endParaRPr lang="en-GB" sz="900" dirty="0">
              <a:solidFill>
                <a:srgbClr val="E0301E"/>
              </a:solidFill>
              <a:latin typeface="Arial"/>
              <a:cs typeface="Arial"/>
            </a:endParaRPr>
          </a:p>
        </p:txBody>
      </p:sp>
      <p:sp>
        <p:nvSpPr>
          <p:cNvPr id="157" name="Speech Bubble: Rectangle 156">
            <a:extLst>
              <a:ext uri="{FF2B5EF4-FFF2-40B4-BE49-F238E27FC236}">
                <a16:creationId xmlns:a16="http://schemas.microsoft.com/office/drawing/2014/main" id="{F26E7E0C-E472-40D7-90FD-89320E183DD2}"/>
              </a:ext>
            </a:extLst>
          </p:cNvPr>
          <p:cNvSpPr/>
          <p:nvPr/>
        </p:nvSpPr>
        <p:spPr>
          <a:xfrm>
            <a:off x="3630901" y="1681450"/>
            <a:ext cx="2518469" cy="554666"/>
          </a:xfrm>
          <a:prstGeom prst="wedgeRectCallout">
            <a:avLst>
              <a:gd name="adj1" fmla="val 68100"/>
              <a:gd name="adj2" fmla="val -24697"/>
            </a:avLst>
          </a:prstGeom>
          <a:solidFill>
            <a:srgbClr val="DB536A"/>
          </a:solidFill>
          <a:ln>
            <a:noFill/>
          </a:ln>
          <a:effectLst/>
        </p:spPr>
        <p:txBody>
          <a:bodyPr rtlCol="0" anchor="ctr"/>
          <a:lstStyle/>
          <a:p>
            <a:pPr defTabSz="685800">
              <a:defRPr/>
            </a:pPr>
            <a:r>
              <a:rPr lang="en-US" altLang="zh-TW" sz="750" b="1" i="1" kern="0" dirty="0">
                <a:solidFill>
                  <a:srgbClr val="FFFFFF"/>
                </a:solidFill>
                <a:latin typeface="Arial"/>
              </a:rPr>
              <a:t>MNE group </a:t>
            </a:r>
            <a:r>
              <a:rPr lang="en-US" altLang="zh-TW" sz="750" kern="0" dirty="0">
                <a:solidFill>
                  <a:srgbClr val="FFFFFF"/>
                </a:solidFill>
                <a:latin typeface="Arial"/>
              </a:rPr>
              <a:t>– A group that includes at least one entity or PE that is not located or established in the jurisdiction of the ultimate parent entity (UPE), irrespective of revenue or asset size</a:t>
            </a:r>
            <a:endParaRPr lang="zh-TW" altLang="en-US" sz="750" kern="0" dirty="0">
              <a:solidFill>
                <a:srgbClr val="FFFFFF"/>
              </a:solidFill>
              <a:latin typeface="Arial"/>
            </a:endParaRPr>
          </a:p>
        </p:txBody>
      </p:sp>
      <p:sp>
        <p:nvSpPr>
          <p:cNvPr id="158" name="Rectangle 157">
            <a:extLst>
              <a:ext uri="{FF2B5EF4-FFF2-40B4-BE49-F238E27FC236}">
                <a16:creationId xmlns:a16="http://schemas.microsoft.com/office/drawing/2014/main" id="{C01C3C52-1F19-4D1D-91CE-41BC746B4ED1}"/>
              </a:ext>
            </a:extLst>
          </p:cNvPr>
          <p:cNvSpPr/>
          <p:nvPr/>
        </p:nvSpPr>
        <p:spPr>
          <a:xfrm>
            <a:off x="3071742" y="3071429"/>
            <a:ext cx="1379191" cy="375191"/>
          </a:xfrm>
          <a:prstGeom prst="rect">
            <a:avLst/>
          </a:prstGeom>
          <a:solidFill>
            <a:srgbClr val="FFFFFF"/>
          </a:solidFill>
          <a:ln>
            <a:solidFill>
              <a:srgbClr val="DB536A"/>
            </a:solidFill>
          </a:ln>
          <a:effectLst/>
        </p:spPr>
        <p:txBody>
          <a:bodyPr rtlCol="0" anchor="ctr"/>
          <a:lstStyle/>
          <a:p>
            <a:pPr algn="ctr" defTabSz="685800">
              <a:defRPr/>
            </a:pPr>
            <a:r>
              <a:rPr lang="en-GB" sz="900" kern="0">
                <a:solidFill>
                  <a:srgbClr val="000000"/>
                </a:solidFill>
                <a:latin typeface="Arial"/>
              </a:rPr>
              <a:t>Dividend and disposal gain</a:t>
            </a:r>
          </a:p>
        </p:txBody>
      </p:sp>
      <p:sp>
        <p:nvSpPr>
          <p:cNvPr id="159" name="Rectangle 158">
            <a:extLst>
              <a:ext uri="{FF2B5EF4-FFF2-40B4-BE49-F238E27FC236}">
                <a16:creationId xmlns:a16="http://schemas.microsoft.com/office/drawing/2014/main" id="{B9196453-4737-4445-B5B9-2EEE548FBC10}"/>
              </a:ext>
            </a:extLst>
          </p:cNvPr>
          <p:cNvSpPr/>
          <p:nvPr/>
        </p:nvSpPr>
        <p:spPr>
          <a:xfrm>
            <a:off x="3071742" y="3601749"/>
            <a:ext cx="1379191" cy="547552"/>
          </a:xfrm>
          <a:prstGeom prst="rect">
            <a:avLst/>
          </a:prstGeom>
          <a:solidFill>
            <a:srgbClr val="FFFFFF"/>
          </a:solidFill>
          <a:ln>
            <a:solidFill>
              <a:srgbClr val="DB536A"/>
            </a:solidFill>
          </a:ln>
          <a:effectLst/>
        </p:spPr>
        <p:txBody>
          <a:bodyPr lIns="68580" tIns="34290" rIns="68580" bIns="34290" rtlCol="0" anchor="ctr"/>
          <a:lstStyle/>
          <a:p>
            <a:pPr algn="ctr" defTabSz="685800">
              <a:defRPr/>
            </a:pPr>
            <a:r>
              <a:rPr lang="en-GB" altLang="zh-TW" sz="900" kern="0">
                <a:solidFill>
                  <a:srgbClr val="000000"/>
                </a:solidFill>
                <a:latin typeface="Arial"/>
              </a:rPr>
              <a:t>Economic substance (ES) or </a:t>
            </a:r>
            <a:r>
              <a:rPr lang="en-GB" sz="900" kern="0">
                <a:solidFill>
                  <a:srgbClr val="000000"/>
                </a:solidFill>
                <a:latin typeface="Arial"/>
              </a:rPr>
              <a:t>participation </a:t>
            </a:r>
            <a:r>
              <a:rPr lang="en-US" sz="900" kern="0">
                <a:solidFill>
                  <a:srgbClr val="000000"/>
                </a:solidFill>
                <a:latin typeface="Arial"/>
              </a:rPr>
              <a:t>requirement</a:t>
            </a:r>
            <a:endParaRPr lang="en-GB" sz="900" kern="0">
              <a:solidFill>
                <a:srgbClr val="000000"/>
              </a:solidFill>
              <a:latin typeface="Arial"/>
            </a:endParaRPr>
          </a:p>
        </p:txBody>
      </p:sp>
      <p:cxnSp>
        <p:nvCxnSpPr>
          <p:cNvPr id="160" name="Straight Arrow Connector 159">
            <a:extLst>
              <a:ext uri="{FF2B5EF4-FFF2-40B4-BE49-F238E27FC236}">
                <a16:creationId xmlns:a16="http://schemas.microsoft.com/office/drawing/2014/main" id="{D98A74F5-8DB6-426F-B418-D66DCD312FC8}"/>
              </a:ext>
            </a:extLst>
          </p:cNvPr>
          <p:cNvCxnSpPr>
            <a:cxnSpLocks/>
            <a:stCxn id="158" idx="2"/>
            <a:endCxn id="159" idx="0"/>
          </p:cNvCxnSpPr>
          <p:nvPr/>
        </p:nvCxnSpPr>
        <p:spPr>
          <a:xfrm>
            <a:off x="3761338" y="3446620"/>
            <a:ext cx="0" cy="155129"/>
          </a:xfrm>
          <a:prstGeom prst="straightConnector1">
            <a:avLst/>
          </a:prstGeom>
          <a:noFill/>
          <a:ln w="12700" cap="sq" cmpd="sng" algn="ctr">
            <a:solidFill>
              <a:srgbClr val="DB536A"/>
            </a:solidFill>
            <a:prstDash val="solid"/>
            <a:tailEnd type="triangle"/>
          </a:ln>
          <a:effectLst/>
        </p:spPr>
      </p:cxnSp>
      <p:cxnSp>
        <p:nvCxnSpPr>
          <p:cNvPr id="161" name="Connector: Elbow 160">
            <a:extLst>
              <a:ext uri="{FF2B5EF4-FFF2-40B4-BE49-F238E27FC236}">
                <a16:creationId xmlns:a16="http://schemas.microsoft.com/office/drawing/2014/main" id="{147327B5-8C7C-43EA-BB2C-55CEA78D127F}"/>
              </a:ext>
            </a:extLst>
          </p:cNvPr>
          <p:cNvCxnSpPr>
            <a:cxnSpLocks/>
            <a:stCxn id="166" idx="2"/>
            <a:endCxn id="163" idx="0"/>
          </p:cNvCxnSpPr>
          <p:nvPr/>
        </p:nvCxnSpPr>
        <p:spPr>
          <a:xfrm rot="16200000" flipH="1">
            <a:off x="2339237" y="4027417"/>
            <a:ext cx="280034" cy="523802"/>
          </a:xfrm>
          <a:prstGeom prst="bentConnector3">
            <a:avLst>
              <a:gd name="adj1" fmla="val 50000"/>
            </a:avLst>
          </a:prstGeom>
          <a:noFill/>
          <a:ln w="12700" cap="sq" cmpd="sng" algn="ctr">
            <a:solidFill>
              <a:srgbClr val="DB536A"/>
            </a:solidFill>
            <a:prstDash val="solid"/>
            <a:tailEnd type="triangle"/>
          </a:ln>
          <a:effectLst/>
        </p:spPr>
      </p:cxnSp>
      <p:sp>
        <p:nvSpPr>
          <p:cNvPr id="162" name="TextBox 161">
            <a:extLst>
              <a:ext uri="{FF2B5EF4-FFF2-40B4-BE49-F238E27FC236}">
                <a16:creationId xmlns:a16="http://schemas.microsoft.com/office/drawing/2014/main" id="{313F14BB-ABED-436B-9350-4384357EF1EB}"/>
              </a:ext>
            </a:extLst>
          </p:cNvPr>
          <p:cNvSpPr txBox="1"/>
          <p:nvPr/>
        </p:nvSpPr>
        <p:spPr>
          <a:xfrm flipH="1">
            <a:off x="2494039" y="4289914"/>
            <a:ext cx="207698" cy="138499"/>
          </a:xfrm>
          <a:prstGeom prst="rect">
            <a:avLst/>
          </a:prstGeom>
          <a:noFill/>
        </p:spPr>
        <p:txBody>
          <a:bodyPr wrap="square" lIns="0" tIns="0" rIns="0" bIns="0" rtlCol="0">
            <a:spAutoFit/>
          </a:bodyPr>
          <a:lstStyle/>
          <a:p>
            <a:pPr>
              <a:spcAft>
                <a:spcPts val="450"/>
              </a:spcAft>
              <a:buSzPct val="100000"/>
            </a:pPr>
            <a:r>
              <a:rPr lang="en-US" altLang="zh-TW" sz="900">
                <a:solidFill>
                  <a:srgbClr val="E0301E"/>
                </a:solidFill>
                <a:latin typeface="Arial"/>
              </a:rPr>
              <a:t>Met</a:t>
            </a:r>
            <a:endParaRPr lang="en-GB" sz="900">
              <a:solidFill>
                <a:srgbClr val="E0301E"/>
              </a:solidFill>
              <a:latin typeface="Arial"/>
            </a:endParaRPr>
          </a:p>
        </p:txBody>
      </p:sp>
      <p:sp>
        <p:nvSpPr>
          <p:cNvPr id="163" name="Rectangle 162">
            <a:extLst>
              <a:ext uri="{FF2B5EF4-FFF2-40B4-BE49-F238E27FC236}">
                <a16:creationId xmlns:a16="http://schemas.microsoft.com/office/drawing/2014/main" id="{DCE7F4F9-3C3C-4791-AD78-F5912F2032D4}"/>
              </a:ext>
            </a:extLst>
          </p:cNvPr>
          <p:cNvSpPr/>
          <p:nvPr/>
        </p:nvSpPr>
        <p:spPr>
          <a:xfrm>
            <a:off x="2051559" y="4429334"/>
            <a:ext cx="1379191" cy="353573"/>
          </a:xfrm>
          <a:prstGeom prst="rect">
            <a:avLst/>
          </a:prstGeom>
          <a:solidFill>
            <a:srgbClr val="7D7D7D"/>
          </a:solidFill>
          <a:ln>
            <a:noFill/>
          </a:ln>
          <a:effectLst/>
        </p:spPr>
        <p:txBody>
          <a:bodyPr rtlCol="0" anchor="ctr"/>
          <a:lstStyle/>
          <a:p>
            <a:pPr algn="ctr" defTabSz="685800">
              <a:defRPr/>
            </a:pPr>
            <a:r>
              <a:rPr lang="en-US" altLang="zh-TW" sz="900" kern="0">
                <a:solidFill>
                  <a:srgbClr val="FFFFFF"/>
                </a:solidFill>
                <a:latin typeface="Arial"/>
              </a:rPr>
              <a:t>Continues to be </a:t>
            </a:r>
            <a:br>
              <a:rPr lang="en-US" altLang="zh-TW" sz="900" kern="0">
                <a:solidFill>
                  <a:srgbClr val="FFFFFF"/>
                </a:solidFill>
                <a:latin typeface="Arial"/>
              </a:rPr>
            </a:br>
            <a:r>
              <a:rPr lang="en-US" altLang="zh-TW" sz="900" kern="0">
                <a:solidFill>
                  <a:srgbClr val="FFFFFF"/>
                </a:solidFill>
                <a:latin typeface="Arial"/>
              </a:rPr>
              <a:t>non-taxable</a:t>
            </a:r>
            <a:r>
              <a:rPr lang="en-US" altLang="zh-CN" sz="900" kern="0">
                <a:solidFill>
                  <a:srgbClr val="FFFFFF"/>
                </a:solidFill>
                <a:latin typeface="Arial"/>
              </a:rPr>
              <a:t> </a:t>
            </a:r>
            <a:r>
              <a:rPr lang="en-US" altLang="zh-CN" sz="900" i="1" kern="0">
                <a:solidFill>
                  <a:srgbClr val="FFFFFF"/>
                </a:solidFill>
                <a:latin typeface="Arial"/>
              </a:rPr>
              <a:t>(Note 2)</a:t>
            </a:r>
            <a:endParaRPr lang="en-GB" sz="900" i="1" kern="0">
              <a:solidFill>
                <a:srgbClr val="FFFFFF"/>
              </a:solidFill>
              <a:latin typeface="Arial"/>
            </a:endParaRPr>
          </a:p>
        </p:txBody>
      </p:sp>
      <p:sp>
        <p:nvSpPr>
          <p:cNvPr id="164" name="Rectangle 163">
            <a:extLst>
              <a:ext uri="{FF2B5EF4-FFF2-40B4-BE49-F238E27FC236}">
                <a16:creationId xmlns:a16="http://schemas.microsoft.com/office/drawing/2014/main" id="{08D8124E-65BD-441C-BCF8-CA1BE756AE44}"/>
              </a:ext>
            </a:extLst>
          </p:cNvPr>
          <p:cNvSpPr/>
          <p:nvPr/>
        </p:nvSpPr>
        <p:spPr>
          <a:xfrm>
            <a:off x="1527758" y="3071429"/>
            <a:ext cx="1379191" cy="375191"/>
          </a:xfrm>
          <a:prstGeom prst="rect">
            <a:avLst/>
          </a:prstGeom>
          <a:solidFill>
            <a:srgbClr val="FFFFFF"/>
          </a:solidFill>
          <a:ln>
            <a:solidFill>
              <a:srgbClr val="DB536A"/>
            </a:solidFill>
          </a:ln>
          <a:effectLst/>
        </p:spPr>
        <p:txBody>
          <a:bodyPr rtlCol="0" anchor="ctr"/>
          <a:lstStyle/>
          <a:p>
            <a:pPr algn="ctr" defTabSz="685800">
              <a:defRPr/>
            </a:pPr>
            <a:r>
              <a:rPr lang="en-US" altLang="zh-CN" sz="900" kern="0">
                <a:solidFill>
                  <a:srgbClr val="000000"/>
                </a:solidFill>
                <a:latin typeface="Arial"/>
              </a:rPr>
              <a:t>Intellectual property (IP) income</a:t>
            </a:r>
            <a:endParaRPr lang="en-GB" altLang="zh-CN" sz="900" kern="0">
              <a:solidFill>
                <a:srgbClr val="000000"/>
              </a:solidFill>
              <a:latin typeface="Arial"/>
            </a:endParaRPr>
          </a:p>
        </p:txBody>
      </p:sp>
      <p:sp>
        <p:nvSpPr>
          <p:cNvPr id="165" name="Rectangle 164">
            <a:extLst>
              <a:ext uri="{FF2B5EF4-FFF2-40B4-BE49-F238E27FC236}">
                <a16:creationId xmlns:a16="http://schemas.microsoft.com/office/drawing/2014/main" id="{C119E124-04B4-4DC6-93E7-74D9130A62BB}"/>
              </a:ext>
            </a:extLst>
          </p:cNvPr>
          <p:cNvSpPr/>
          <p:nvPr/>
        </p:nvSpPr>
        <p:spPr>
          <a:xfrm>
            <a:off x="4618885" y="3071429"/>
            <a:ext cx="1379191" cy="375191"/>
          </a:xfrm>
          <a:prstGeom prst="rect">
            <a:avLst/>
          </a:prstGeom>
          <a:solidFill>
            <a:srgbClr val="FFFFFF"/>
          </a:solidFill>
          <a:ln>
            <a:solidFill>
              <a:srgbClr val="DB536A"/>
            </a:solidFill>
          </a:ln>
          <a:effectLst/>
        </p:spPr>
        <p:txBody>
          <a:bodyPr rtlCol="0" anchor="ctr"/>
          <a:lstStyle/>
          <a:p>
            <a:pPr algn="ctr" defTabSz="685800">
              <a:defRPr/>
            </a:pPr>
            <a:r>
              <a:rPr lang="en-US" altLang="zh-CN" sz="900" kern="0" dirty="0">
                <a:solidFill>
                  <a:srgbClr val="000000"/>
                </a:solidFill>
                <a:latin typeface="Arial"/>
              </a:rPr>
              <a:t>Interest</a:t>
            </a:r>
            <a:endParaRPr lang="en-GB" sz="900" kern="0" dirty="0">
              <a:solidFill>
                <a:srgbClr val="000000"/>
              </a:solidFill>
              <a:latin typeface="Arial"/>
            </a:endParaRPr>
          </a:p>
        </p:txBody>
      </p:sp>
      <p:sp>
        <p:nvSpPr>
          <p:cNvPr id="166" name="Rectangle 165">
            <a:extLst>
              <a:ext uri="{FF2B5EF4-FFF2-40B4-BE49-F238E27FC236}">
                <a16:creationId xmlns:a16="http://schemas.microsoft.com/office/drawing/2014/main" id="{54866125-D315-47B2-AFCD-C202CD3DB420}"/>
              </a:ext>
            </a:extLst>
          </p:cNvPr>
          <p:cNvSpPr/>
          <p:nvPr/>
        </p:nvSpPr>
        <p:spPr>
          <a:xfrm>
            <a:off x="1527758" y="3601749"/>
            <a:ext cx="1379191" cy="547552"/>
          </a:xfrm>
          <a:prstGeom prst="rect">
            <a:avLst/>
          </a:prstGeom>
          <a:solidFill>
            <a:srgbClr val="FFFFFF"/>
          </a:solidFill>
          <a:ln>
            <a:solidFill>
              <a:srgbClr val="DB536A"/>
            </a:solidFill>
          </a:ln>
          <a:effectLst/>
        </p:spPr>
        <p:txBody>
          <a:bodyPr rtlCol="0" anchor="ctr"/>
          <a:lstStyle/>
          <a:p>
            <a:pPr algn="ctr" defTabSz="685800">
              <a:defRPr/>
            </a:pPr>
            <a:r>
              <a:rPr lang="en-GB" sz="900" kern="0">
                <a:solidFill>
                  <a:srgbClr val="000000"/>
                </a:solidFill>
                <a:latin typeface="Arial"/>
              </a:rPr>
              <a:t>Nexus </a:t>
            </a:r>
            <a:r>
              <a:rPr lang="en-US" altLang="zh-CN" sz="900" kern="0">
                <a:solidFill>
                  <a:srgbClr val="000000"/>
                </a:solidFill>
                <a:latin typeface="Arial"/>
              </a:rPr>
              <a:t>requirement</a:t>
            </a:r>
            <a:endParaRPr lang="en-GB" sz="900" kern="0">
              <a:solidFill>
                <a:srgbClr val="000000"/>
              </a:solidFill>
              <a:latin typeface="Arial"/>
            </a:endParaRPr>
          </a:p>
        </p:txBody>
      </p:sp>
      <p:cxnSp>
        <p:nvCxnSpPr>
          <p:cNvPr id="167" name="Straight Arrow Connector 166">
            <a:extLst>
              <a:ext uri="{FF2B5EF4-FFF2-40B4-BE49-F238E27FC236}">
                <a16:creationId xmlns:a16="http://schemas.microsoft.com/office/drawing/2014/main" id="{F562CB85-DFEF-4371-876E-4D38575589B3}"/>
              </a:ext>
            </a:extLst>
          </p:cNvPr>
          <p:cNvCxnSpPr>
            <a:cxnSpLocks/>
            <a:stCxn id="164" idx="2"/>
            <a:endCxn id="166" idx="0"/>
          </p:cNvCxnSpPr>
          <p:nvPr/>
        </p:nvCxnSpPr>
        <p:spPr>
          <a:xfrm>
            <a:off x="2217353" y="3446620"/>
            <a:ext cx="0" cy="155129"/>
          </a:xfrm>
          <a:prstGeom prst="straightConnector1">
            <a:avLst/>
          </a:prstGeom>
          <a:noFill/>
          <a:ln w="12700" cap="sq" cmpd="sng" algn="ctr">
            <a:solidFill>
              <a:srgbClr val="DB536A"/>
            </a:solidFill>
            <a:prstDash val="solid"/>
            <a:tailEnd type="triangle"/>
          </a:ln>
          <a:effectLst/>
        </p:spPr>
      </p:cxnSp>
      <p:cxnSp>
        <p:nvCxnSpPr>
          <p:cNvPr id="168" name="Connector: Elbow 167">
            <a:extLst>
              <a:ext uri="{FF2B5EF4-FFF2-40B4-BE49-F238E27FC236}">
                <a16:creationId xmlns:a16="http://schemas.microsoft.com/office/drawing/2014/main" id="{21B3C0B8-81F6-4C5B-B4F1-8488A20759E6}"/>
              </a:ext>
            </a:extLst>
          </p:cNvPr>
          <p:cNvCxnSpPr>
            <a:cxnSpLocks/>
            <a:stCxn id="159" idx="2"/>
            <a:endCxn id="163" idx="0"/>
          </p:cNvCxnSpPr>
          <p:nvPr/>
        </p:nvCxnSpPr>
        <p:spPr>
          <a:xfrm rot="5400000">
            <a:off x="3111229" y="3779226"/>
            <a:ext cx="280034" cy="1020183"/>
          </a:xfrm>
          <a:prstGeom prst="bentConnector3">
            <a:avLst>
              <a:gd name="adj1" fmla="val 50000"/>
            </a:avLst>
          </a:prstGeom>
          <a:noFill/>
          <a:ln w="12700" cap="sq" cmpd="sng" algn="ctr">
            <a:solidFill>
              <a:srgbClr val="DB536A"/>
            </a:solidFill>
            <a:prstDash val="solid"/>
            <a:tailEnd type="triangle"/>
          </a:ln>
          <a:effectLst/>
        </p:spPr>
      </p:cxnSp>
      <p:cxnSp>
        <p:nvCxnSpPr>
          <p:cNvPr id="169" name="Straight Arrow Connector 168">
            <a:extLst>
              <a:ext uri="{FF2B5EF4-FFF2-40B4-BE49-F238E27FC236}">
                <a16:creationId xmlns:a16="http://schemas.microsoft.com/office/drawing/2014/main" id="{10AF766C-3948-4A99-8BF2-C87876CCE040}"/>
              </a:ext>
            </a:extLst>
          </p:cNvPr>
          <p:cNvCxnSpPr>
            <a:cxnSpLocks/>
            <a:stCxn id="165" idx="2"/>
            <a:endCxn id="140" idx="0"/>
          </p:cNvCxnSpPr>
          <p:nvPr/>
        </p:nvCxnSpPr>
        <p:spPr>
          <a:xfrm>
            <a:off x="5308480" y="3446620"/>
            <a:ext cx="563" cy="156682"/>
          </a:xfrm>
          <a:prstGeom prst="straightConnector1">
            <a:avLst/>
          </a:prstGeom>
          <a:noFill/>
          <a:ln w="12700" cap="sq" cmpd="sng" algn="ctr">
            <a:solidFill>
              <a:srgbClr val="DB536A"/>
            </a:solidFill>
            <a:prstDash val="solid"/>
            <a:tailEnd type="triangle"/>
          </a:ln>
          <a:effectLst/>
        </p:spPr>
      </p:cxnSp>
      <p:cxnSp>
        <p:nvCxnSpPr>
          <p:cNvPr id="170" name="Connector: Elbow 169">
            <a:extLst>
              <a:ext uri="{FF2B5EF4-FFF2-40B4-BE49-F238E27FC236}">
                <a16:creationId xmlns:a16="http://schemas.microsoft.com/office/drawing/2014/main" id="{9010FDCD-51E4-4E47-A26C-52464FBE9063}"/>
              </a:ext>
            </a:extLst>
          </p:cNvPr>
          <p:cNvCxnSpPr>
            <a:cxnSpLocks/>
            <a:stCxn id="139" idx="2"/>
            <a:endCxn id="164" idx="0"/>
          </p:cNvCxnSpPr>
          <p:nvPr/>
        </p:nvCxnSpPr>
        <p:spPr>
          <a:xfrm rot="5400000">
            <a:off x="4064874" y="938815"/>
            <a:ext cx="285094" cy="3980134"/>
          </a:xfrm>
          <a:prstGeom prst="bentConnector3">
            <a:avLst>
              <a:gd name="adj1" fmla="val 50000"/>
            </a:avLst>
          </a:prstGeom>
          <a:noFill/>
          <a:ln w="12700" cap="sq" cmpd="sng" algn="ctr">
            <a:solidFill>
              <a:srgbClr val="DB536A"/>
            </a:solidFill>
            <a:prstDash val="solid"/>
            <a:tailEnd type="triangle"/>
          </a:ln>
          <a:effectLst/>
        </p:spPr>
      </p:cxnSp>
      <p:cxnSp>
        <p:nvCxnSpPr>
          <p:cNvPr id="171" name="Connector: Elbow 170">
            <a:extLst>
              <a:ext uri="{FF2B5EF4-FFF2-40B4-BE49-F238E27FC236}">
                <a16:creationId xmlns:a16="http://schemas.microsoft.com/office/drawing/2014/main" id="{8C92A330-0D73-41D6-88E0-31EF0683E2F1}"/>
              </a:ext>
            </a:extLst>
          </p:cNvPr>
          <p:cNvCxnSpPr>
            <a:cxnSpLocks/>
            <a:stCxn id="139" idx="2"/>
            <a:endCxn id="158" idx="0"/>
          </p:cNvCxnSpPr>
          <p:nvPr/>
        </p:nvCxnSpPr>
        <p:spPr>
          <a:xfrm rot="5400000">
            <a:off x="4836867" y="1710808"/>
            <a:ext cx="285094" cy="2436149"/>
          </a:xfrm>
          <a:prstGeom prst="bentConnector3">
            <a:avLst>
              <a:gd name="adj1" fmla="val 50000"/>
            </a:avLst>
          </a:prstGeom>
          <a:noFill/>
          <a:ln w="12700" cap="sq" cmpd="sng" algn="ctr">
            <a:solidFill>
              <a:srgbClr val="DB536A"/>
            </a:solidFill>
            <a:prstDash val="solid"/>
            <a:tailEnd type="triangle"/>
          </a:ln>
          <a:effectLst/>
        </p:spPr>
      </p:cxnSp>
      <p:cxnSp>
        <p:nvCxnSpPr>
          <p:cNvPr id="172" name="Connector: Elbow 171">
            <a:extLst>
              <a:ext uri="{FF2B5EF4-FFF2-40B4-BE49-F238E27FC236}">
                <a16:creationId xmlns:a16="http://schemas.microsoft.com/office/drawing/2014/main" id="{23382D14-470E-4985-8B11-D6CE973F3F7F}"/>
              </a:ext>
            </a:extLst>
          </p:cNvPr>
          <p:cNvCxnSpPr>
            <a:cxnSpLocks/>
            <a:stCxn id="139" idx="2"/>
            <a:endCxn id="165" idx="0"/>
          </p:cNvCxnSpPr>
          <p:nvPr/>
        </p:nvCxnSpPr>
        <p:spPr>
          <a:xfrm rot="5400000">
            <a:off x="5610438" y="2484378"/>
            <a:ext cx="285094" cy="889007"/>
          </a:xfrm>
          <a:prstGeom prst="bentConnector3">
            <a:avLst>
              <a:gd name="adj1" fmla="val 50000"/>
            </a:avLst>
          </a:prstGeom>
          <a:noFill/>
          <a:ln w="12700" cap="sq" cmpd="sng" algn="ctr">
            <a:solidFill>
              <a:srgbClr val="DB536A"/>
            </a:solidFill>
            <a:prstDash val="solid"/>
            <a:tailEnd type="triangle"/>
          </a:ln>
          <a:effectLst/>
        </p:spPr>
      </p:cxnSp>
      <p:sp>
        <p:nvSpPr>
          <p:cNvPr id="173" name="Rectangle 172">
            <a:extLst>
              <a:ext uri="{FF2B5EF4-FFF2-40B4-BE49-F238E27FC236}">
                <a16:creationId xmlns:a16="http://schemas.microsoft.com/office/drawing/2014/main" id="{A914C4AC-3A88-482E-8B3F-B010EB48E6F0}"/>
              </a:ext>
            </a:extLst>
          </p:cNvPr>
          <p:cNvSpPr/>
          <p:nvPr/>
        </p:nvSpPr>
        <p:spPr>
          <a:xfrm>
            <a:off x="6111180" y="3068051"/>
            <a:ext cx="1379191" cy="375191"/>
          </a:xfrm>
          <a:prstGeom prst="rect">
            <a:avLst/>
          </a:prstGeom>
          <a:solidFill>
            <a:srgbClr val="7D7D7D"/>
          </a:solidFill>
          <a:ln>
            <a:noFill/>
          </a:ln>
          <a:effectLst/>
        </p:spPr>
        <p:txBody>
          <a:bodyPr rtlCol="0" anchor="ctr"/>
          <a:lstStyle/>
          <a:p>
            <a:pPr algn="ctr" defTabSz="685800">
              <a:defRPr/>
            </a:pPr>
            <a:r>
              <a:rPr lang="en-US" altLang="zh-TW" sz="900" kern="0">
                <a:solidFill>
                  <a:srgbClr val="FFFFFF"/>
                </a:solidFill>
                <a:latin typeface="Arial"/>
              </a:rPr>
              <a:t>Continues to be </a:t>
            </a:r>
            <a:br>
              <a:rPr lang="en-US" altLang="zh-TW" sz="900" kern="0">
                <a:solidFill>
                  <a:srgbClr val="FFFFFF"/>
                </a:solidFill>
                <a:latin typeface="Arial"/>
              </a:rPr>
            </a:br>
            <a:r>
              <a:rPr lang="en-US" altLang="zh-TW" sz="900" kern="0">
                <a:solidFill>
                  <a:srgbClr val="FFFFFF"/>
                </a:solidFill>
                <a:latin typeface="Arial"/>
              </a:rPr>
              <a:t>non-taxable </a:t>
            </a:r>
            <a:r>
              <a:rPr lang="en-US" altLang="zh-TW" sz="900" i="1" kern="0">
                <a:solidFill>
                  <a:srgbClr val="FFFFFF"/>
                </a:solidFill>
                <a:latin typeface="Arial"/>
              </a:rPr>
              <a:t>(N</a:t>
            </a:r>
            <a:r>
              <a:rPr lang="en-US" altLang="zh-CN" sz="900" i="1" kern="0">
                <a:solidFill>
                  <a:srgbClr val="FFFFFF"/>
                </a:solidFill>
                <a:latin typeface="Arial"/>
              </a:rPr>
              <a:t>ote 2)</a:t>
            </a:r>
            <a:endParaRPr lang="en-GB" sz="900" i="1" kern="0">
              <a:solidFill>
                <a:srgbClr val="FFFFFF"/>
              </a:solidFill>
              <a:latin typeface="Arial"/>
            </a:endParaRPr>
          </a:p>
        </p:txBody>
      </p:sp>
      <p:cxnSp>
        <p:nvCxnSpPr>
          <p:cNvPr id="174" name="Connector: Elbow 173">
            <a:extLst>
              <a:ext uri="{FF2B5EF4-FFF2-40B4-BE49-F238E27FC236}">
                <a16:creationId xmlns:a16="http://schemas.microsoft.com/office/drawing/2014/main" id="{A1869688-FBC2-4718-9128-D9B5708951C0}"/>
              </a:ext>
            </a:extLst>
          </p:cNvPr>
          <p:cNvCxnSpPr>
            <a:cxnSpLocks/>
            <a:stCxn id="139" idx="2"/>
            <a:endCxn id="173" idx="0"/>
          </p:cNvCxnSpPr>
          <p:nvPr/>
        </p:nvCxnSpPr>
        <p:spPr>
          <a:xfrm rot="16200000" flipH="1">
            <a:off x="6358274" y="2625548"/>
            <a:ext cx="281716" cy="603289"/>
          </a:xfrm>
          <a:prstGeom prst="bentConnector3">
            <a:avLst>
              <a:gd name="adj1" fmla="val 50000"/>
            </a:avLst>
          </a:prstGeom>
          <a:noFill/>
          <a:ln w="12700" cap="sq" cmpd="sng" algn="ctr">
            <a:solidFill>
              <a:srgbClr val="DB536A"/>
            </a:solidFill>
            <a:prstDash val="solid"/>
            <a:tailEnd type="triangle"/>
          </a:ln>
          <a:effectLst/>
        </p:spPr>
      </p:cxnSp>
      <p:sp>
        <p:nvSpPr>
          <p:cNvPr id="175" name="TextBox 174">
            <a:extLst>
              <a:ext uri="{FF2B5EF4-FFF2-40B4-BE49-F238E27FC236}">
                <a16:creationId xmlns:a16="http://schemas.microsoft.com/office/drawing/2014/main" id="{F9311316-F460-440C-A341-EAFE658BA599}"/>
              </a:ext>
            </a:extLst>
          </p:cNvPr>
          <p:cNvSpPr txBox="1"/>
          <p:nvPr/>
        </p:nvSpPr>
        <p:spPr>
          <a:xfrm>
            <a:off x="391888" y="2291881"/>
            <a:ext cx="2309849" cy="346249"/>
          </a:xfrm>
          <a:prstGeom prst="rect">
            <a:avLst/>
          </a:prstGeom>
          <a:noFill/>
        </p:spPr>
        <p:txBody>
          <a:bodyPr wrap="square" lIns="68580" tIns="34290" rIns="68580" bIns="34290" anchor="t">
            <a:spAutoFit/>
          </a:bodyPr>
          <a:lstStyle/>
          <a:p>
            <a:r>
              <a:rPr lang="en-US" altLang="zh-TW" sz="900" b="1" dirty="0">
                <a:solidFill>
                  <a:srgbClr val="D04A02"/>
                </a:solidFill>
                <a:latin typeface="Arial"/>
              </a:rPr>
              <a:t>Taxation of specified foreign-sourced income (specified FSI)</a:t>
            </a:r>
            <a:endParaRPr lang="en-GB" sz="900" b="1" dirty="0">
              <a:solidFill>
                <a:srgbClr val="000000"/>
              </a:solidFill>
              <a:latin typeface="Arial"/>
            </a:endParaRPr>
          </a:p>
        </p:txBody>
      </p:sp>
      <p:cxnSp>
        <p:nvCxnSpPr>
          <p:cNvPr id="176" name="Connector: Elbow 175">
            <a:extLst>
              <a:ext uri="{FF2B5EF4-FFF2-40B4-BE49-F238E27FC236}">
                <a16:creationId xmlns:a16="http://schemas.microsoft.com/office/drawing/2014/main" id="{6347E582-AA8C-402C-BCB7-F19A2176A605}"/>
              </a:ext>
            </a:extLst>
          </p:cNvPr>
          <p:cNvCxnSpPr>
            <a:cxnSpLocks/>
            <a:stCxn id="140" idx="2"/>
            <a:endCxn id="163" idx="0"/>
          </p:cNvCxnSpPr>
          <p:nvPr/>
        </p:nvCxnSpPr>
        <p:spPr>
          <a:xfrm rot="5400000">
            <a:off x="3885860" y="3006151"/>
            <a:ext cx="278480" cy="2567888"/>
          </a:xfrm>
          <a:prstGeom prst="bentConnector3">
            <a:avLst>
              <a:gd name="adj1" fmla="val 47655"/>
            </a:avLst>
          </a:prstGeom>
          <a:noFill/>
          <a:ln w="12700" cap="sq" cmpd="sng" algn="ctr">
            <a:solidFill>
              <a:srgbClr val="DB536A"/>
            </a:solidFill>
            <a:prstDash val="solid"/>
            <a:tailEnd type="triangle"/>
          </a:ln>
          <a:effectLst/>
        </p:spPr>
      </p:cxnSp>
      <p:cxnSp>
        <p:nvCxnSpPr>
          <p:cNvPr id="177" name="Connector: Elbow 176">
            <a:extLst>
              <a:ext uri="{FF2B5EF4-FFF2-40B4-BE49-F238E27FC236}">
                <a16:creationId xmlns:a16="http://schemas.microsoft.com/office/drawing/2014/main" id="{8CB247F0-6F2A-4880-B886-0FA7697E2C56}"/>
              </a:ext>
            </a:extLst>
          </p:cNvPr>
          <p:cNvCxnSpPr>
            <a:cxnSpLocks/>
            <a:stCxn id="140" idx="2"/>
            <a:endCxn id="141" idx="0"/>
          </p:cNvCxnSpPr>
          <p:nvPr/>
        </p:nvCxnSpPr>
        <p:spPr>
          <a:xfrm rot="5400000">
            <a:off x="4910135" y="4031349"/>
            <a:ext cx="279402" cy="518414"/>
          </a:xfrm>
          <a:prstGeom prst="bentConnector3">
            <a:avLst>
              <a:gd name="adj1" fmla="val 46812"/>
            </a:avLst>
          </a:prstGeom>
          <a:noFill/>
          <a:ln w="12700" cap="sq" cmpd="sng" algn="ctr">
            <a:solidFill>
              <a:srgbClr val="DB536A"/>
            </a:solidFill>
            <a:prstDash val="solid"/>
            <a:tailEnd type="triangle"/>
          </a:ln>
          <a:effectLst/>
        </p:spPr>
      </p:cxnSp>
      <p:sp>
        <p:nvSpPr>
          <p:cNvPr id="178" name="Speech Bubble: Rectangle 177">
            <a:extLst>
              <a:ext uri="{FF2B5EF4-FFF2-40B4-BE49-F238E27FC236}">
                <a16:creationId xmlns:a16="http://schemas.microsoft.com/office/drawing/2014/main" id="{2F070BBD-2D54-4583-9884-C19BFF4F9BC9}"/>
              </a:ext>
            </a:extLst>
          </p:cNvPr>
          <p:cNvSpPr/>
          <p:nvPr/>
        </p:nvSpPr>
        <p:spPr>
          <a:xfrm>
            <a:off x="3195103" y="2341993"/>
            <a:ext cx="1738487" cy="389561"/>
          </a:xfrm>
          <a:prstGeom prst="wedgeRectCallout">
            <a:avLst>
              <a:gd name="adj1" fmla="val 63881"/>
              <a:gd name="adj2" fmla="val 22322"/>
            </a:avLst>
          </a:prstGeom>
          <a:solidFill>
            <a:srgbClr val="DB536A"/>
          </a:solidFill>
          <a:ln>
            <a:noFill/>
          </a:ln>
          <a:effectLst/>
        </p:spPr>
        <p:txBody>
          <a:bodyPr rtlCol="0" anchor="ctr"/>
          <a:lstStyle/>
          <a:p>
            <a:pPr defTabSz="685800">
              <a:defRPr/>
            </a:pPr>
            <a:r>
              <a:rPr lang="en-US" sz="750" kern="0">
                <a:solidFill>
                  <a:srgbClr val="FFFFFF"/>
                </a:solidFill>
                <a:latin typeface="Arial"/>
              </a:rPr>
              <a:t>(1) Remitted to HK, (2) used to satisfy debt re HK business, or (3) used to buy movable property brought into HK</a:t>
            </a:r>
            <a:endParaRPr lang="en-GB" sz="750" kern="0">
              <a:solidFill>
                <a:srgbClr val="FFFFFF"/>
              </a:solidFill>
              <a:latin typeface="Arial"/>
            </a:endParaRPr>
          </a:p>
        </p:txBody>
      </p:sp>
      <p:sp>
        <p:nvSpPr>
          <p:cNvPr id="179" name="Speech Bubble: Rectangle 178">
            <a:extLst>
              <a:ext uri="{FF2B5EF4-FFF2-40B4-BE49-F238E27FC236}">
                <a16:creationId xmlns:a16="http://schemas.microsoft.com/office/drawing/2014/main" id="{23C093A9-295C-4885-A523-5664BA16ED77}"/>
              </a:ext>
            </a:extLst>
          </p:cNvPr>
          <p:cNvSpPr/>
          <p:nvPr/>
        </p:nvSpPr>
        <p:spPr>
          <a:xfrm>
            <a:off x="5697421" y="4360181"/>
            <a:ext cx="1229226" cy="422726"/>
          </a:xfrm>
          <a:prstGeom prst="wedgeRectCallout">
            <a:avLst>
              <a:gd name="adj1" fmla="val -69630"/>
              <a:gd name="adj2" fmla="val 37306"/>
            </a:avLst>
          </a:prstGeom>
          <a:solidFill>
            <a:srgbClr val="DB536A"/>
          </a:solidFill>
          <a:ln>
            <a:noFill/>
          </a:ln>
          <a:effectLst/>
        </p:spPr>
        <p:txBody>
          <a:bodyPr lIns="68580" tIns="34290" rIns="68580" bIns="34290" rtlCol="0" anchor="ctr"/>
          <a:lstStyle/>
          <a:p>
            <a:pPr defTabSz="685800">
              <a:defRPr/>
            </a:pPr>
            <a:r>
              <a:rPr lang="en-US" altLang="zh-TW" sz="750" kern="0">
                <a:solidFill>
                  <a:srgbClr val="FFFFFF"/>
                </a:solidFill>
                <a:latin typeface="Arial"/>
              </a:rPr>
              <a:t>Not regarded as arising from sale of capital assets even if it so arises</a:t>
            </a:r>
            <a:endParaRPr lang="en-GB" sz="750" kern="0">
              <a:solidFill>
                <a:srgbClr val="FFFFFF"/>
              </a:solidFill>
              <a:latin typeface="Arial"/>
              <a:cs typeface="Arial"/>
            </a:endParaRPr>
          </a:p>
        </p:txBody>
      </p:sp>
      <p:sp>
        <p:nvSpPr>
          <p:cNvPr id="182" name="Rectangle 181">
            <a:extLst>
              <a:ext uri="{FF2B5EF4-FFF2-40B4-BE49-F238E27FC236}">
                <a16:creationId xmlns:a16="http://schemas.microsoft.com/office/drawing/2014/main" id="{432CBAF7-3A57-4855-B529-5C032AB6356E}"/>
              </a:ext>
            </a:extLst>
          </p:cNvPr>
          <p:cNvSpPr/>
          <p:nvPr/>
        </p:nvSpPr>
        <p:spPr>
          <a:xfrm>
            <a:off x="8163094" y="1914716"/>
            <a:ext cx="804962" cy="452601"/>
          </a:xfrm>
          <a:prstGeom prst="rect">
            <a:avLst/>
          </a:prstGeom>
          <a:solidFill>
            <a:srgbClr val="FFFFFF"/>
          </a:solidFill>
          <a:ln>
            <a:solidFill>
              <a:srgbClr val="DB536A"/>
            </a:solidFill>
          </a:ln>
          <a:effectLst/>
        </p:spPr>
        <p:txBody>
          <a:bodyPr rtlCol="0" anchor="ctr"/>
          <a:lstStyle/>
          <a:p>
            <a:pPr algn="ctr" defTabSz="685800">
              <a:defRPr/>
            </a:pPr>
            <a:r>
              <a:rPr lang="en-US" altLang="zh-CN" sz="900" kern="0" dirty="0">
                <a:solidFill>
                  <a:srgbClr val="000000"/>
                </a:solidFill>
                <a:latin typeface="Arial"/>
              </a:rPr>
              <a:t>Overseas PE</a:t>
            </a:r>
            <a:br>
              <a:rPr lang="en-US" altLang="zh-CN" sz="900" kern="0" dirty="0">
                <a:solidFill>
                  <a:srgbClr val="000000"/>
                </a:solidFill>
                <a:latin typeface="Arial"/>
              </a:rPr>
            </a:br>
            <a:r>
              <a:rPr lang="en-US" altLang="zh-CN" sz="900" kern="0" dirty="0">
                <a:solidFill>
                  <a:srgbClr val="000000"/>
                </a:solidFill>
                <a:latin typeface="Arial"/>
              </a:rPr>
              <a:t>(e.g. branch)</a:t>
            </a:r>
            <a:endParaRPr lang="en-GB" sz="900" kern="0" dirty="0">
              <a:solidFill>
                <a:srgbClr val="000000"/>
              </a:solidFill>
              <a:latin typeface="Arial"/>
            </a:endParaRPr>
          </a:p>
        </p:txBody>
      </p:sp>
      <p:cxnSp>
        <p:nvCxnSpPr>
          <p:cNvPr id="183" name="Connector: Elbow 182">
            <a:extLst>
              <a:ext uri="{FF2B5EF4-FFF2-40B4-BE49-F238E27FC236}">
                <a16:creationId xmlns:a16="http://schemas.microsoft.com/office/drawing/2014/main" id="{A449BC0D-60CA-4135-9162-2A313EEFA535}"/>
              </a:ext>
            </a:extLst>
          </p:cNvPr>
          <p:cNvCxnSpPr>
            <a:cxnSpLocks/>
            <a:stCxn id="137" idx="3"/>
          </p:cNvCxnSpPr>
          <p:nvPr/>
        </p:nvCxnSpPr>
        <p:spPr>
          <a:xfrm>
            <a:off x="7974571" y="1805893"/>
            <a:ext cx="591004" cy="108825"/>
          </a:xfrm>
          <a:prstGeom prst="bentConnector3">
            <a:avLst>
              <a:gd name="adj1" fmla="val 50000"/>
            </a:avLst>
          </a:prstGeom>
          <a:noFill/>
          <a:ln w="12700" cap="sq" cmpd="sng" algn="ctr">
            <a:solidFill>
              <a:srgbClr val="DB536A"/>
            </a:solidFill>
            <a:prstDash val="solid"/>
          </a:ln>
          <a:effectLst/>
        </p:spPr>
      </p:cxnSp>
      <p:cxnSp>
        <p:nvCxnSpPr>
          <p:cNvPr id="184" name="Straight Arrow Connector 183">
            <a:extLst>
              <a:ext uri="{FF2B5EF4-FFF2-40B4-BE49-F238E27FC236}">
                <a16:creationId xmlns:a16="http://schemas.microsoft.com/office/drawing/2014/main" id="{C599DEFD-74EB-4059-B72C-984AC4D9BB38}"/>
              </a:ext>
            </a:extLst>
          </p:cNvPr>
          <p:cNvCxnSpPr>
            <a:cxnSpLocks/>
          </p:cNvCxnSpPr>
          <p:nvPr/>
        </p:nvCxnSpPr>
        <p:spPr>
          <a:xfrm>
            <a:off x="8565575" y="2367319"/>
            <a:ext cx="0" cy="704110"/>
          </a:xfrm>
          <a:prstGeom prst="straightConnector1">
            <a:avLst/>
          </a:prstGeom>
          <a:noFill/>
          <a:ln w="12700" cap="sq" cmpd="sng" algn="ctr">
            <a:solidFill>
              <a:srgbClr val="DB536A"/>
            </a:solidFill>
            <a:prstDash val="solid"/>
            <a:tailEnd type="triangle"/>
          </a:ln>
          <a:effectLst/>
        </p:spPr>
      </p:cxnSp>
      <p:sp>
        <p:nvSpPr>
          <p:cNvPr id="185" name="TextBox 184">
            <a:extLst>
              <a:ext uri="{FF2B5EF4-FFF2-40B4-BE49-F238E27FC236}">
                <a16:creationId xmlns:a16="http://schemas.microsoft.com/office/drawing/2014/main" id="{DCBC855D-C644-4BD4-8A78-75F6C8F23531}"/>
              </a:ext>
            </a:extLst>
          </p:cNvPr>
          <p:cNvSpPr txBox="1"/>
          <p:nvPr/>
        </p:nvSpPr>
        <p:spPr>
          <a:xfrm>
            <a:off x="484930" y="4555882"/>
            <a:ext cx="1526916" cy="1333698"/>
          </a:xfrm>
          <a:prstGeom prst="rect">
            <a:avLst/>
          </a:prstGeom>
          <a:noFill/>
        </p:spPr>
        <p:txBody>
          <a:bodyPr wrap="square" lIns="0" tIns="0" rIns="0" bIns="0" rtlCol="0" anchor="t">
            <a:spAutoFit/>
          </a:bodyPr>
          <a:lstStyle/>
          <a:p>
            <a:pPr>
              <a:spcAft>
                <a:spcPts val="450"/>
              </a:spcAft>
              <a:buSzPct val="100000"/>
            </a:pPr>
            <a:r>
              <a:rPr lang="en-US" sz="750" dirty="0">
                <a:solidFill>
                  <a:srgbClr val="000000"/>
                </a:solidFill>
                <a:latin typeface="Arial"/>
              </a:rPr>
              <a:t>Note 1: </a:t>
            </a:r>
            <a:br>
              <a:rPr lang="en-US" sz="750" dirty="0">
                <a:solidFill>
                  <a:srgbClr val="000000"/>
                </a:solidFill>
                <a:latin typeface="Arial"/>
              </a:rPr>
            </a:br>
            <a:r>
              <a:rPr lang="en-US" sz="750" dirty="0">
                <a:solidFill>
                  <a:srgbClr val="000000"/>
                </a:solidFill>
                <a:latin typeface="Arial"/>
              </a:rPr>
              <a:t>Does not include any interest, dividend or disposal gain derived by a regulated financial entity from the carrying on of a regulated business</a:t>
            </a:r>
            <a:br>
              <a:rPr lang="en-US" sz="750" dirty="0">
                <a:solidFill>
                  <a:srgbClr val="000000"/>
                </a:solidFill>
                <a:latin typeface="Arial"/>
              </a:rPr>
            </a:br>
            <a:br>
              <a:rPr lang="en-US" sz="750" dirty="0">
                <a:solidFill>
                  <a:srgbClr val="000000"/>
                </a:solidFill>
                <a:latin typeface="Arial"/>
              </a:rPr>
            </a:br>
            <a:r>
              <a:rPr lang="en-US" altLang="zh-CN" sz="750" dirty="0">
                <a:solidFill>
                  <a:srgbClr val="000000"/>
                </a:solidFill>
                <a:latin typeface="Arial"/>
              </a:rPr>
              <a:t>Note 2: </a:t>
            </a:r>
            <a:br>
              <a:rPr lang="en-US" altLang="zh-CN" sz="750" dirty="0">
                <a:solidFill>
                  <a:srgbClr val="000000"/>
                </a:solidFill>
                <a:latin typeface="Arial"/>
              </a:rPr>
            </a:br>
            <a:r>
              <a:rPr lang="en-US" altLang="zh-CN" sz="750" dirty="0">
                <a:solidFill>
                  <a:srgbClr val="000000"/>
                </a:solidFill>
                <a:latin typeface="Arial"/>
              </a:rPr>
              <a:t>Unless otherwise stated in the IRO</a:t>
            </a:r>
            <a:endParaRPr lang="en-GB" sz="750" dirty="0">
              <a:solidFill>
                <a:srgbClr val="000000"/>
              </a:solidFill>
              <a:latin typeface="Arial"/>
            </a:endParaRPr>
          </a:p>
          <a:p>
            <a:pPr>
              <a:spcAft>
                <a:spcPts val="450"/>
              </a:spcAft>
            </a:pPr>
            <a:r>
              <a:rPr lang="en-US" sz="750" dirty="0">
                <a:solidFill>
                  <a:srgbClr val="000000"/>
                </a:solidFill>
                <a:latin typeface="Arial"/>
                <a:ea typeface="+mn-lt"/>
                <a:cs typeface="Arial"/>
              </a:rPr>
              <a:t>Note 3: </a:t>
            </a:r>
            <a:br>
              <a:rPr lang="en-US" sz="750" dirty="0">
                <a:solidFill>
                  <a:srgbClr val="000000"/>
                </a:solidFill>
                <a:latin typeface="Arial"/>
                <a:ea typeface="+mn-lt"/>
                <a:cs typeface="Arial"/>
              </a:rPr>
            </a:br>
            <a:r>
              <a:rPr lang="en-US" sz="750" dirty="0">
                <a:solidFill>
                  <a:srgbClr val="000000"/>
                </a:solidFill>
                <a:latin typeface="Arial"/>
                <a:ea typeface="+mn-lt"/>
                <a:cs typeface="Arial"/>
              </a:rPr>
              <a:t>Unless already chargeable to profits tax</a:t>
            </a:r>
            <a:endParaRPr lang="en-US" sz="1350" dirty="0">
              <a:solidFill>
                <a:srgbClr val="000000"/>
              </a:solidFill>
              <a:latin typeface="Arial"/>
            </a:endParaRPr>
          </a:p>
        </p:txBody>
      </p:sp>
      <p:sp>
        <p:nvSpPr>
          <p:cNvPr id="189" name="TextBox 188">
            <a:extLst>
              <a:ext uri="{FF2B5EF4-FFF2-40B4-BE49-F238E27FC236}">
                <a16:creationId xmlns:a16="http://schemas.microsoft.com/office/drawing/2014/main" id="{DEDD5EDA-13D6-4323-9C41-0BC0FB3227A3}"/>
              </a:ext>
            </a:extLst>
          </p:cNvPr>
          <p:cNvSpPr txBox="1"/>
          <p:nvPr/>
        </p:nvSpPr>
        <p:spPr>
          <a:xfrm>
            <a:off x="1211531" y="1634933"/>
            <a:ext cx="2505014" cy="553998"/>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Overview  of Refined FSIE Regime</a:t>
            </a:r>
            <a:endParaRPr lang="en-GB" sz="1500" b="1" i="1" dirty="0">
              <a:solidFill>
                <a:srgbClr val="000000"/>
              </a:solidFill>
              <a:latin typeface="Georgia"/>
              <a:ea typeface="SimSun"/>
              <a:cs typeface="+mj-cs"/>
            </a:endParaRPr>
          </a:p>
        </p:txBody>
      </p:sp>
    </p:spTree>
    <p:extLst>
      <p:ext uri="{BB962C8B-B14F-4D97-AF65-F5344CB8AC3E}">
        <p14:creationId xmlns:p14="http://schemas.microsoft.com/office/powerpoint/2010/main" val="2824503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AB43F7C-8B04-5ECC-21AD-C610B29150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11</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graphicFrame>
        <p:nvGraphicFramePr>
          <p:cNvPr id="5" name="Table 4">
            <a:extLst>
              <a:ext uri="{FF2B5EF4-FFF2-40B4-BE49-F238E27FC236}">
                <a16:creationId xmlns:a16="http://schemas.microsoft.com/office/drawing/2014/main" id="{C4309FD5-ECC1-4A04-B682-7049287439FE}"/>
              </a:ext>
            </a:extLst>
          </p:cNvPr>
          <p:cNvGraphicFramePr>
            <a:graphicFrameLocks noGrp="1"/>
          </p:cNvGraphicFramePr>
          <p:nvPr/>
        </p:nvGraphicFramePr>
        <p:xfrm>
          <a:off x="1293844" y="2185355"/>
          <a:ext cx="6891166" cy="3384756"/>
        </p:xfrm>
        <a:graphic>
          <a:graphicData uri="http://schemas.openxmlformats.org/drawingml/2006/table">
            <a:tbl>
              <a:tblPr firstRow="1" firstCol="1" bandRow="1"/>
              <a:tblGrid>
                <a:gridCol w="1011425">
                  <a:extLst>
                    <a:ext uri="{9D8B030D-6E8A-4147-A177-3AD203B41FA5}">
                      <a16:colId xmlns:a16="http://schemas.microsoft.com/office/drawing/2014/main" val="67815203"/>
                    </a:ext>
                  </a:extLst>
                </a:gridCol>
                <a:gridCol w="2822276">
                  <a:extLst>
                    <a:ext uri="{9D8B030D-6E8A-4147-A177-3AD203B41FA5}">
                      <a16:colId xmlns:a16="http://schemas.microsoft.com/office/drawing/2014/main" val="1794584830"/>
                    </a:ext>
                  </a:extLst>
                </a:gridCol>
                <a:gridCol w="3057465">
                  <a:extLst>
                    <a:ext uri="{9D8B030D-6E8A-4147-A177-3AD203B41FA5}">
                      <a16:colId xmlns:a16="http://schemas.microsoft.com/office/drawing/2014/main" val="549644913"/>
                    </a:ext>
                  </a:extLst>
                </a:gridCol>
              </a:tblGrid>
              <a:tr h="246114">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endParaRPr lang="en-GB" sz="1100" dirty="0">
                        <a:latin typeface="Georgia" panose="02040502050405020303" pitchFamily="18" charset="0"/>
                      </a:endParaRPr>
                    </a:p>
                  </a:txBody>
                  <a:tcPr marL="74665" marR="74665" marT="37332" marB="37332">
                    <a:lnL w="12700" cap="flat" cmpd="sng" algn="ctr">
                      <a:solidFill>
                        <a:srgbClr val="A32020"/>
                      </a:solidFill>
                      <a:prstDash val="solid"/>
                      <a:round/>
                      <a:headEnd type="none" w="med" len="med"/>
                      <a:tailEnd type="none" w="med" len="med"/>
                    </a:lnL>
                    <a:lnR w="12700" cap="flat" cmpd="sng" algn="ctr">
                      <a:solidFill>
                        <a:srgbClr val="A3202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32020"/>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sz="1100" dirty="0">
                          <a:latin typeface="Georgia" panose="02040502050405020303" pitchFamily="18" charset="0"/>
                        </a:rPr>
                        <a:t>Pure Equity-Holding Entity </a:t>
                      </a:r>
                    </a:p>
                  </a:txBody>
                  <a:tcPr marL="74665" marR="74665" marT="37332" marB="37332">
                    <a:lnL w="12700" cap="flat" cmpd="sng" algn="ctr">
                      <a:solidFill>
                        <a:srgbClr val="A32020"/>
                      </a:solidFill>
                      <a:prstDash val="solid"/>
                      <a:round/>
                      <a:headEnd type="none" w="med" len="med"/>
                      <a:tailEnd type="none" w="med" len="med"/>
                    </a:lnL>
                    <a:lnR w="12700" cap="flat" cmpd="sng" algn="ctr">
                      <a:solidFill>
                        <a:srgbClr val="A32020"/>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A32020"/>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GB" sz="1100" dirty="0">
                          <a:latin typeface="Georgia" panose="02040502050405020303" pitchFamily="18" charset="0"/>
                        </a:rPr>
                        <a:t>Not Pure Equity-Holding Entity </a:t>
                      </a:r>
                    </a:p>
                  </a:txBody>
                  <a:tcPr marL="74665" marR="74665" marT="37332" marB="37332">
                    <a:lnL w="12700" cap="flat" cmpd="sng" algn="ctr">
                      <a:solidFill>
                        <a:srgbClr val="A32020"/>
                      </a:solidFill>
                      <a:prstDash val="solid"/>
                      <a:round/>
                      <a:headEnd type="none" w="med" len="med"/>
                      <a:tailEnd type="none" w="med" len="med"/>
                    </a:lnL>
                    <a:lnR w="12700" cap="flat" cmpd="sng" algn="ctr">
                      <a:solidFill>
                        <a:srgbClr val="A32020"/>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mpd="sng">
                      <a:solidFill>
                        <a:srgbClr val="FFFFFF"/>
                      </a:solidFill>
                    </a:lnB>
                    <a:lnTlToBr w="12700" cmpd="sng">
                      <a:noFill/>
                      <a:prstDash val="solid"/>
                    </a:lnTlToBr>
                    <a:lnBlToTr w="12700" cmpd="sng">
                      <a:noFill/>
                      <a:prstDash val="solid"/>
                    </a:lnBlToTr>
                    <a:solidFill>
                      <a:srgbClr val="A32020"/>
                    </a:solidFill>
                  </a:tcPr>
                </a:tc>
                <a:extLst>
                  <a:ext uri="{0D108BD9-81ED-4DB2-BD59-A6C34878D82A}">
                    <a16:rowId xmlns:a16="http://schemas.microsoft.com/office/drawing/2014/main" val="4161851296"/>
                  </a:ext>
                </a:extLst>
              </a:tr>
              <a:tr h="1103364">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GB" sz="1100" dirty="0">
                          <a:latin typeface="Georgia" panose="02040502050405020303" pitchFamily="18" charset="0"/>
                        </a:rPr>
                        <a:t>Definition</a:t>
                      </a:r>
                    </a:p>
                  </a:txBody>
                  <a:tcPr marL="74665" marR="74665" marT="37332" marB="37332">
                    <a:lnL w="12700" cap="flat" cmpd="sng" algn="ctr">
                      <a:solidFill>
                        <a:srgbClr val="A32020"/>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A3202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228600" indent="-228600">
                        <a:buFont typeface="+mj-lt"/>
                        <a:buAutoNum type="arabicParenR"/>
                      </a:pPr>
                      <a:r>
                        <a:rPr lang="en-US" sz="1100" b="0" baseline="0" dirty="0">
                          <a:latin typeface="Georgia" panose="02040502050405020303" pitchFamily="18" charset="0"/>
                        </a:rPr>
                        <a:t>An entity that only holds equity interests in other entities; and </a:t>
                      </a:r>
                    </a:p>
                    <a:p>
                      <a:pPr marL="228600" indent="-228600">
                        <a:buFont typeface="+mj-lt"/>
                        <a:buAutoNum type="arabicParenR"/>
                      </a:pPr>
                      <a:r>
                        <a:rPr lang="en-US" sz="1100" b="0" baseline="0" dirty="0">
                          <a:latin typeface="Georgia" panose="02040502050405020303" pitchFamily="18" charset="0"/>
                        </a:rPr>
                        <a:t>Only earns dividends, disposal gains, and income incidental to the acquisition, holding or sale of such equity interests.</a:t>
                      </a:r>
                    </a:p>
                  </a:txBody>
                  <a:tcPr marL="74665" marR="74665" marT="37332" marB="37332">
                    <a:lnL w="12700" cmpd="sng">
                      <a:solidFill>
                        <a:srgbClr val="FFFFFF"/>
                      </a:solidFill>
                    </a:lnL>
                    <a:lnR w="12700" cmpd="sng">
                      <a:solidFill>
                        <a:srgbClr val="FFFFFF"/>
                      </a:solidFill>
                    </a:lnR>
                    <a:lnT w="38100" cmpd="sng">
                      <a:solidFill>
                        <a:srgbClr val="FFFFFF"/>
                      </a:solidFill>
                    </a:lnT>
                    <a:lnB w="12700" cap="flat" cmpd="sng" algn="ctr">
                      <a:solidFill>
                        <a:srgbClr val="A3202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100" b="0" dirty="0">
                          <a:latin typeface="Georgia" panose="02040502050405020303" pitchFamily="18" charset="0"/>
                        </a:rPr>
                        <a:t>An entity that is not a pure equity-holding entity.</a:t>
                      </a:r>
                    </a:p>
                    <a:p>
                      <a:endParaRPr lang="en-GB" sz="1100" b="0" dirty="0">
                        <a:latin typeface="Georgia" panose="02040502050405020303" pitchFamily="18" charset="0"/>
                      </a:endParaRPr>
                    </a:p>
                  </a:txBody>
                  <a:tcPr marL="74665" marR="74665" marT="37332" marB="37332">
                    <a:lnL w="12700" cmpd="sng">
                      <a:solidFill>
                        <a:srgbClr val="FFFFFF"/>
                      </a:solidFill>
                    </a:lnL>
                    <a:lnR w="12700" cap="flat" cmpd="sng" algn="ctr">
                      <a:solidFill>
                        <a:srgbClr val="A32020"/>
                      </a:solidFill>
                      <a:prstDash val="solid"/>
                      <a:round/>
                      <a:headEnd type="none" w="med" len="med"/>
                      <a:tailEnd type="none" w="med" len="med"/>
                    </a:lnR>
                    <a:lnT w="38100" cmpd="sng">
                      <a:solidFill>
                        <a:srgbClr val="FFFFFF"/>
                      </a:solidFill>
                    </a:lnT>
                    <a:lnB w="12700" cap="flat" cmpd="sng" algn="ctr">
                      <a:solidFill>
                        <a:srgbClr val="A32020"/>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2873448"/>
                  </a:ext>
                </a:extLst>
              </a:tr>
              <a:tr h="1274814">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GB" sz="1100" dirty="0">
                          <a:latin typeface="Georgia" panose="02040502050405020303" pitchFamily="18" charset="0"/>
                        </a:rPr>
                        <a:t>Economic substance requirement </a:t>
                      </a:r>
                    </a:p>
                  </a:txBody>
                  <a:tcPr marL="74665" marR="74665" marT="37332" marB="37332">
                    <a:lnL w="12700" cap="flat" cmpd="sng" algn="ctr">
                      <a:solidFill>
                        <a:srgbClr val="A32020"/>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3202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228600" indent="-228600">
                        <a:buFont typeface="+mj-lt"/>
                        <a:buAutoNum type="arabicParenR"/>
                      </a:pPr>
                      <a:r>
                        <a:rPr lang="en-US" sz="1100" b="0" dirty="0">
                          <a:latin typeface="Georgia" panose="02040502050405020303" pitchFamily="18" charset="0"/>
                        </a:rPr>
                        <a:t>Complying with every applicable registration and filing requirement under the specified Ordinances in Hong Kong; and </a:t>
                      </a:r>
                    </a:p>
                    <a:p>
                      <a:pPr marL="228600" indent="-228600">
                        <a:buAutoNum type="arabicParenR"/>
                      </a:pPr>
                      <a:r>
                        <a:rPr lang="en-US" sz="1100" b="0" dirty="0">
                          <a:latin typeface="Georgia" panose="02040502050405020303" pitchFamily="18" charset="0"/>
                        </a:rPr>
                        <a:t>Having adequate human resources and premises for carrying out the specified economic activities in Hong Kong.</a:t>
                      </a:r>
                    </a:p>
                  </a:txBody>
                  <a:tcPr marL="74665" marR="74665" marT="37332" marB="37332">
                    <a:lnL w="12700" cmpd="sng">
                      <a:solidFill>
                        <a:srgbClr val="FFFFFF"/>
                      </a:solidFill>
                    </a:lnL>
                    <a:lnR w="12700" cmpd="sng">
                      <a:solidFill>
                        <a:srgbClr val="FFFFFF"/>
                      </a:solidFill>
                    </a:lnR>
                    <a:lnT w="12700" cap="flat" cmpd="sng" algn="ctr">
                      <a:solidFill>
                        <a:srgbClr val="A32020"/>
                      </a:solidFill>
                      <a:prstDash val="sysDot"/>
                      <a:round/>
                      <a:headEnd type="none" w="med" len="med"/>
                      <a:tailEnd type="none" w="med" len="med"/>
                    </a:lnT>
                    <a:lnB w="12700" cap="flat" cmpd="sng" algn="ctr">
                      <a:solidFill>
                        <a:srgbClr val="A3202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kumimoji="0" lang="en-US"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Employing an adequate number of qualified employees in Hong Kong; and </a:t>
                      </a:r>
                    </a:p>
                    <a:p>
                      <a:pPr marL="228600" marR="0" lvl="0" indent="-228600" algn="l" defTabSz="914400" rtl="0" eaLnBrk="1" fontAlgn="auto" latinLnBrk="0" hangingPunct="1">
                        <a:lnSpc>
                          <a:spcPct val="100000"/>
                        </a:lnSpc>
                        <a:spcBef>
                          <a:spcPts val="0"/>
                        </a:spcBef>
                        <a:spcAft>
                          <a:spcPts val="0"/>
                        </a:spcAft>
                        <a:buClrTx/>
                        <a:buSzTx/>
                        <a:buFont typeface="+mj-lt"/>
                        <a:buAutoNum type="arabicParenR"/>
                        <a:tabLst/>
                        <a:defRPr/>
                      </a:pPr>
                      <a:r>
                        <a:rPr kumimoji="0" lang="en-US" sz="1100" b="0" i="0" u="none" strike="noStrike" kern="1200" cap="none" spc="0" normalizeH="0" baseline="0" noProof="0" dirty="0">
                          <a:ln>
                            <a:noFill/>
                          </a:ln>
                          <a:solidFill>
                            <a:prstClr val="black"/>
                          </a:solidFill>
                          <a:effectLst/>
                          <a:uLnTx/>
                          <a:uFillTx/>
                          <a:latin typeface="Georgia" panose="02040502050405020303" pitchFamily="18" charset="0"/>
                          <a:ea typeface="+mn-ea"/>
                          <a:cs typeface="+mn-cs"/>
                        </a:rPr>
                        <a:t>Incurring an adequate amount of operating expenditures in Hong Kong, for carrying out the specified economic activities in Hong Kong.</a:t>
                      </a:r>
                    </a:p>
                  </a:txBody>
                  <a:tcPr marL="74665" marR="74665" marT="37332" marB="37332">
                    <a:lnL w="12700" cmpd="sng">
                      <a:solidFill>
                        <a:srgbClr val="FFFFFF"/>
                      </a:solidFill>
                    </a:lnL>
                    <a:lnR w="12700" cap="flat" cmpd="sng" algn="ctr">
                      <a:solidFill>
                        <a:srgbClr val="A32020"/>
                      </a:solidFill>
                      <a:prstDash val="solid"/>
                      <a:round/>
                      <a:headEnd type="none" w="med" len="med"/>
                      <a:tailEnd type="none" w="med" len="med"/>
                    </a:lnR>
                    <a:lnT w="12700" cap="flat" cmpd="sng" algn="ctr">
                      <a:solidFill>
                        <a:srgbClr val="A32020"/>
                      </a:solidFill>
                      <a:prstDash val="sysDot"/>
                      <a:round/>
                      <a:headEnd type="none" w="med" len="med"/>
                      <a:tailEnd type="none" w="med" len="med"/>
                    </a:lnT>
                    <a:lnB w="12700" cap="flat" cmpd="sng" algn="ctr">
                      <a:solidFill>
                        <a:srgbClr val="A32020"/>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3621934"/>
                  </a:ext>
                </a:extLst>
              </a:tr>
              <a:tr h="760464">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GB" sz="1100" dirty="0">
                          <a:latin typeface="Georgia" panose="02040502050405020303" pitchFamily="18" charset="0"/>
                        </a:rPr>
                        <a:t>Specified economic activities </a:t>
                      </a:r>
                    </a:p>
                  </a:txBody>
                  <a:tcPr marL="74665" marR="74665" marT="37332" marB="37332">
                    <a:lnL w="12700" cap="flat" cmpd="sng" algn="ctr">
                      <a:solidFill>
                        <a:srgbClr val="A32020"/>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3202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100" b="0" dirty="0">
                          <a:latin typeface="Georgia" panose="02040502050405020303" pitchFamily="18" charset="0"/>
                        </a:rPr>
                        <a:t>Holding and managing its equity participation in other entities.</a:t>
                      </a:r>
                    </a:p>
                  </a:txBody>
                  <a:tcPr marL="74665" marR="74665" marT="37332" marB="37332">
                    <a:lnL w="12700" cmpd="sng">
                      <a:solidFill>
                        <a:srgbClr val="FFFFFF"/>
                      </a:solidFill>
                    </a:lnL>
                    <a:lnR w="12700" cmpd="sng">
                      <a:solidFill>
                        <a:srgbClr val="FFFFFF"/>
                      </a:solidFill>
                    </a:lnR>
                    <a:lnT w="12700" cap="flat" cmpd="sng" algn="ctr">
                      <a:solidFill>
                        <a:srgbClr val="A32020"/>
                      </a:solidFill>
                      <a:prstDash val="sysDot"/>
                      <a:round/>
                      <a:headEnd type="none" w="med" len="med"/>
                      <a:tailEnd type="none" w="med" len="med"/>
                    </a:lnT>
                    <a:lnB w="12700" cap="flat" cmpd="sng" algn="ctr">
                      <a:solidFill>
                        <a:srgbClr val="A3202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100" b="0" dirty="0">
                          <a:latin typeface="Georgia" panose="02040502050405020303" pitchFamily="18" charset="0"/>
                        </a:rPr>
                        <a:t>Making necessary strategic decisions, and managing and bearing principal risks in respect of any assets it acquires, holds or disposes of.</a:t>
                      </a:r>
                    </a:p>
                  </a:txBody>
                  <a:tcPr marL="74665" marR="74665" marT="37332" marB="37332">
                    <a:lnL w="12700" cmpd="sng">
                      <a:solidFill>
                        <a:srgbClr val="FFFFFF"/>
                      </a:solidFill>
                    </a:lnL>
                    <a:lnR w="12700" cap="flat" cmpd="sng" algn="ctr">
                      <a:solidFill>
                        <a:srgbClr val="A32020"/>
                      </a:solidFill>
                      <a:prstDash val="solid"/>
                      <a:round/>
                      <a:headEnd type="none" w="med" len="med"/>
                      <a:tailEnd type="none" w="med" len="med"/>
                    </a:lnR>
                    <a:lnT w="12700" cap="flat" cmpd="sng" algn="ctr">
                      <a:solidFill>
                        <a:srgbClr val="A32020"/>
                      </a:solidFill>
                      <a:prstDash val="sysDot"/>
                      <a:round/>
                      <a:headEnd type="none" w="med" len="med"/>
                      <a:tailEnd type="none" w="med" len="med"/>
                    </a:lnT>
                    <a:lnB w="12700" cap="flat" cmpd="sng" algn="ctr">
                      <a:solidFill>
                        <a:srgbClr val="A32020"/>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47619068"/>
                  </a:ext>
                </a:extLst>
              </a:tr>
            </a:tbl>
          </a:graphicData>
        </a:graphic>
      </p:graphicFrame>
      <p:sp>
        <p:nvSpPr>
          <p:cNvPr id="18" name="TextBox 17">
            <a:extLst>
              <a:ext uri="{FF2B5EF4-FFF2-40B4-BE49-F238E27FC236}">
                <a16:creationId xmlns:a16="http://schemas.microsoft.com/office/drawing/2014/main" id="{49BC7792-4325-4119-B0ED-BCB179C7B69F}"/>
              </a:ext>
            </a:extLst>
          </p:cNvPr>
          <p:cNvSpPr txBox="1"/>
          <p:nvPr/>
        </p:nvSpPr>
        <p:spPr>
          <a:xfrm>
            <a:off x="1211530" y="1634933"/>
            <a:ext cx="7932470" cy="553998"/>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Economic Substance (“ES”) Requirement under Inland Revenue (Amendment) (Taxation on Specified Foreign-sourced Income) Bill (“the Bill”)</a:t>
            </a:r>
          </a:p>
        </p:txBody>
      </p:sp>
      <p:sp>
        <p:nvSpPr>
          <p:cNvPr id="21" name="Footer Placeholder 4">
            <a:extLst>
              <a:ext uri="{FF2B5EF4-FFF2-40B4-BE49-F238E27FC236}">
                <a16:creationId xmlns:a16="http://schemas.microsoft.com/office/drawing/2014/main" id="{F8E078AB-44D1-4F59-970D-11AB51F11BE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Tree>
    <p:extLst>
      <p:ext uri="{BB962C8B-B14F-4D97-AF65-F5344CB8AC3E}">
        <p14:creationId xmlns:p14="http://schemas.microsoft.com/office/powerpoint/2010/main" val="2579816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3D475646-4A20-0EB3-70A4-0529F64EC4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12</a:t>
            </a:r>
            <a:endParaRPr lang="en-ID" sz="1500" b="1" dirty="0">
              <a:solidFill>
                <a:schemeClr val="bg1"/>
              </a:solidFill>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097BC421-4A62-4293-B2F3-4F22AC277EB2}"/>
              </a:ext>
            </a:extLst>
          </p:cNvPr>
          <p:cNvSpPr txBox="1"/>
          <p:nvPr/>
        </p:nvSpPr>
        <p:spPr>
          <a:xfrm>
            <a:off x="3866054" y="2415606"/>
            <a:ext cx="4588958" cy="2239074"/>
          </a:xfrm>
          <a:prstGeom prst="rect">
            <a:avLst/>
          </a:prstGeom>
          <a:noFill/>
        </p:spPr>
        <p:txBody>
          <a:bodyPr wrap="square" lIns="0" tIns="0" rIns="0" bIns="0" rtlCol="0">
            <a:spAutoFit/>
          </a:bodyPr>
          <a:lstStyle/>
          <a:p>
            <a:pPr>
              <a:spcAft>
                <a:spcPts val="450"/>
              </a:spcAft>
              <a:buSzPct val="100000"/>
            </a:pPr>
            <a:r>
              <a:rPr lang="en-GB" sz="900" b="1" dirty="0">
                <a:solidFill>
                  <a:srgbClr val="000000"/>
                </a:solidFill>
                <a:latin typeface="Georgia"/>
                <a:ea typeface="SimSun"/>
              </a:rPr>
              <a:t>If HK Co has substance in HK</a:t>
            </a:r>
            <a:endParaRPr lang="en-GB" sz="900" dirty="0">
              <a:solidFill>
                <a:srgbClr val="000000"/>
              </a:solidFill>
              <a:latin typeface="Georgia"/>
              <a:ea typeface="SimSun"/>
            </a:endParaRPr>
          </a:p>
          <a:p>
            <a:pPr marL="128588" indent="-128588">
              <a:spcAft>
                <a:spcPts val="450"/>
              </a:spcAft>
              <a:buSzPct val="100000"/>
              <a:buFont typeface="Arial" panose="020B0604020202020204" pitchFamily="34" charset="0"/>
              <a:buChar char="•"/>
            </a:pPr>
            <a:r>
              <a:rPr lang="en-GB" sz="900" dirty="0">
                <a:solidFill>
                  <a:srgbClr val="000000"/>
                </a:solidFill>
                <a:latin typeface="Georgia"/>
                <a:ea typeface="SimSun"/>
              </a:rPr>
              <a:t>Interest </a:t>
            </a:r>
            <a:r>
              <a:rPr lang="en-GB" sz="900" u="sng" dirty="0">
                <a:solidFill>
                  <a:srgbClr val="000000"/>
                </a:solidFill>
                <a:latin typeface="Georgia"/>
                <a:ea typeface="SimSun"/>
              </a:rPr>
              <a:t>not</a:t>
            </a:r>
            <a:r>
              <a:rPr lang="en-GB" sz="900" dirty="0">
                <a:solidFill>
                  <a:srgbClr val="000000"/>
                </a:solidFill>
                <a:latin typeface="Georgia"/>
                <a:ea typeface="SimSun"/>
              </a:rPr>
              <a:t> subject to HK profits tax as ES requirement met</a:t>
            </a:r>
          </a:p>
          <a:p>
            <a:pPr marL="128588" indent="-128588">
              <a:spcAft>
                <a:spcPts val="450"/>
              </a:spcAft>
              <a:buSzPct val="100000"/>
              <a:buFont typeface="Arial" panose="020B0604020202020204" pitchFamily="34" charset="0"/>
              <a:buChar char="•"/>
            </a:pPr>
            <a:r>
              <a:rPr lang="en-GB" sz="900" dirty="0">
                <a:solidFill>
                  <a:srgbClr val="000000"/>
                </a:solidFill>
                <a:latin typeface="Georgia"/>
                <a:ea typeface="SimSun"/>
              </a:rPr>
              <a:t>Interest subject to 7% China WHT</a:t>
            </a:r>
          </a:p>
          <a:p>
            <a:pPr marL="128588" indent="-128588">
              <a:spcAft>
                <a:spcPts val="450"/>
              </a:spcAft>
              <a:buSzPct val="100000"/>
              <a:buFont typeface="Arial" panose="020B0604020202020204" pitchFamily="34" charset="0"/>
              <a:buChar char="•"/>
            </a:pPr>
            <a:r>
              <a:rPr lang="en-US" sz="900" dirty="0">
                <a:solidFill>
                  <a:srgbClr val="000000"/>
                </a:solidFill>
                <a:latin typeface="Georgia"/>
                <a:ea typeface="SimSun"/>
              </a:rPr>
              <a:t>Interest expenses paid to Overseas Co non-deductible</a:t>
            </a:r>
            <a:endParaRPr lang="en-GB" sz="900" dirty="0">
              <a:solidFill>
                <a:srgbClr val="000000"/>
              </a:solidFill>
              <a:latin typeface="Georgia"/>
              <a:ea typeface="SimSun"/>
            </a:endParaRPr>
          </a:p>
          <a:p>
            <a:pPr marL="128588" indent="-128588">
              <a:spcAft>
                <a:spcPts val="450"/>
              </a:spcAft>
              <a:buSzPct val="100000"/>
              <a:buFont typeface="Arial" panose="020B0604020202020204" pitchFamily="34" charset="0"/>
              <a:buChar char="•"/>
            </a:pPr>
            <a:endParaRPr lang="en-GB" sz="900" dirty="0">
              <a:solidFill>
                <a:srgbClr val="000000"/>
              </a:solidFill>
              <a:latin typeface="Georgia"/>
              <a:ea typeface="SimSun"/>
            </a:endParaRPr>
          </a:p>
          <a:p>
            <a:pPr>
              <a:spcAft>
                <a:spcPts val="450"/>
              </a:spcAft>
              <a:buSzPct val="100000"/>
            </a:pPr>
            <a:r>
              <a:rPr lang="en-GB" sz="900" b="1" dirty="0">
                <a:solidFill>
                  <a:srgbClr val="000000"/>
                </a:solidFill>
                <a:latin typeface="Georgia"/>
                <a:ea typeface="SimSun"/>
              </a:rPr>
              <a:t>If HK Co does not have substance in HK</a:t>
            </a:r>
          </a:p>
          <a:p>
            <a:pPr marL="128588" indent="-128588">
              <a:spcAft>
                <a:spcPts val="450"/>
              </a:spcAft>
              <a:buSzPct val="100000"/>
              <a:buFont typeface="Arial" panose="020B0604020202020204" pitchFamily="34" charset="0"/>
              <a:buChar char="•"/>
            </a:pPr>
            <a:r>
              <a:rPr lang="en-GB" sz="900" dirty="0">
                <a:solidFill>
                  <a:srgbClr val="000000"/>
                </a:solidFill>
                <a:latin typeface="Georgia"/>
                <a:ea typeface="SimSun"/>
              </a:rPr>
              <a:t>Interest subject to 16.5% HK profits tax as ES requirement </a:t>
            </a:r>
            <a:r>
              <a:rPr lang="en-GB" sz="900" u="sng" dirty="0">
                <a:solidFill>
                  <a:srgbClr val="000000"/>
                </a:solidFill>
                <a:latin typeface="Georgia"/>
                <a:ea typeface="SimSun"/>
              </a:rPr>
              <a:t>not</a:t>
            </a:r>
            <a:r>
              <a:rPr lang="en-GB" sz="900" dirty="0">
                <a:solidFill>
                  <a:srgbClr val="000000"/>
                </a:solidFill>
                <a:latin typeface="Georgia"/>
                <a:ea typeface="SimSun"/>
              </a:rPr>
              <a:t> met</a:t>
            </a:r>
          </a:p>
          <a:p>
            <a:pPr marL="128588" indent="-128588">
              <a:spcAft>
                <a:spcPts val="450"/>
              </a:spcAft>
              <a:buSzPct val="100000"/>
              <a:buFont typeface="Arial" panose="020B0604020202020204" pitchFamily="34" charset="0"/>
              <a:buChar char="•"/>
            </a:pPr>
            <a:r>
              <a:rPr lang="en-GB" sz="900" dirty="0">
                <a:solidFill>
                  <a:srgbClr val="000000"/>
                </a:solidFill>
                <a:latin typeface="Georgia"/>
                <a:ea typeface="SimSun"/>
              </a:rPr>
              <a:t>IRD may deny HK tax resident status as no substance in HK </a:t>
            </a:r>
            <a:r>
              <a:rPr lang="en-GB" sz="900" dirty="0">
                <a:solidFill>
                  <a:srgbClr val="000000"/>
                </a:solidFill>
                <a:latin typeface="Georgia"/>
                <a:ea typeface="SimSun"/>
                <a:sym typeface="Wingdings" panose="05000000000000000000" pitchFamily="2" charset="2"/>
              </a:rPr>
              <a:t> interest subject to 10% China WHT &amp; no tax credit under HK/China CDTA</a:t>
            </a:r>
            <a:endParaRPr lang="en-GB" sz="900" dirty="0">
              <a:solidFill>
                <a:srgbClr val="000000"/>
              </a:solidFill>
              <a:latin typeface="Georgia"/>
              <a:ea typeface="SimSun"/>
            </a:endParaRPr>
          </a:p>
          <a:p>
            <a:pPr marL="128588" indent="-128588">
              <a:spcAft>
                <a:spcPts val="450"/>
              </a:spcAft>
              <a:buSzPct val="100000"/>
              <a:buFont typeface="Arial" panose="020B0604020202020204" pitchFamily="34" charset="0"/>
              <a:buChar char="•"/>
            </a:pPr>
            <a:r>
              <a:rPr lang="en-GB" sz="900" dirty="0">
                <a:solidFill>
                  <a:srgbClr val="000000"/>
                </a:solidFill>
                <a:latin typeface="Georgia"/>
                <a:ea typeface="SimSun"/>
              </a:rPr>
              <a:t>Unilateral tax credit not available as foreign tax is paid in a CDTA jurisdiction</a:t>
            </a:r>
          </a:p>
          <a:p>
            <a:pPr marL="128588" indent="-128588">
              <a:spcAft>
                <a:spcPts val="450"/>
              </a:spcAft>
              <a:buSzPct val="100000"/>
              <a:buFont typeface="Arial" panose="020B0604020202020204" pitchFamily="34" charset="0"/>
              <a:buChar char="•"/>
            </a:pPr>
            <a:r>
              <a:rPr lang="en-GB" sz="900" dirty="0">
                <a:solidFill>
                  <a:srgbClr val="000000"/>
                </a:solidFill>
                <a:latin typeface="Georgia"/>
                <a:ea typeface="SimSun"/>
              </a:rPr>
              <a:t>Interest expenses paid to Overseas Co </a:t>
            </a:r>
            <a:r>
              <a:rPr lang="en-GB" sz="900" b="1" u="sng" dirty="0">
                <a:solidFill>
                  <a:srgbClr val="000000"/>
                </a:solidFill>
                <a:latin typeface="Georgia"/>
                <a:ea typeface="SimSun"/>
              </a:rPr>
              <a:t>may not qualify for deduction</a:t>
            </a:r>
            <a:r>
              <a:rPr lang="en-GB" sz="900" b="1" dirty="0">
                <a:solidFill>
                  <a:srgbClr val="000000"/>
                </a:solidFill>
                <a:latin typeface="Georgia"/>
                <a:ea typeface="SimSun"/>
              </a:rPr>
              <a:t> </a:t>
            </a:r>
            <a:r>
              <a:rPr lang="en-GB" sz="900" dirty="0">
                <a:solidFill>
                  <a:srgbClr val="000000"/>
                </a:solidFill>
                <a:latin typeface="Georgia"/>
                <a:ea typeface="SimSun"/>
              </a:rPr>
              <a:t>if not engaging in intra-group financing business</a:t>
            </a:r>
          </a:p>
        </p:txBody>
      </p:sp>
      <p:grpSp>
        <p:nvGrpSpPr>
          <p:cNvPr id="2" name="Group 1">
            <a:extLst>
              <a:ext uri="{FF2B5EF4-FFF2-40B4-BE49-F238E27FC236}">
                <a16:creationId xmlns:a16="http://schemas.microsoft.com/office/drawing/2014/main" id="{C7301CEB-D630-4B06-B3A9-4062342619F8}"/>
              </a:ext>
            </a:extLst>
          </p:cNvPr>
          <p:cNvGrpSpPr/>
          <p:nvPr/>
        </p:nvGrpSpPr>
        <p:grpSpPr>
          <a:xfrm>
            <a:off x="398890" y="2415606"/>
            <a:ext cx="3467165" cy="1635827"/>
            <a:chOff x="531852" y="2077808"/>
            <a:chExt cx="4622887" cy="2181102"/>
          </a:xfrm>
        </p:grpSpPr>
        <p:grpSp>
          <p:nvGrpSpPr>
            <p:cNvPr id="42" name="Group 41">
              <a:extLst>
                <a:ext uri="{FF2B5EF4-FFF2-40B4-BE49-F238E27FC236}">
                  <a16:creationId xmlns:a16="http://schemas.microsoft.com/office/drawing/2014/main" id="{F934AADD-5AC4-4F0F-A47A-A377139D06A5}"/>
                </a:ext>
              </a:extLst>
            </p:cNvPr>
            <p:cNvGrpSpPr/>
            <p:nvPr/>
          </p:nvGrpSpPr>
          <p:grpSpPr>
            <a:xfrm>
              <a:off x="595312" y="2077808"/>
              <a:ext cx="4559427" cy="2181102"/>
              <a:chOff x="5211590" y="743565"/>
              <a:chExt cx="4559427" cy="2181102"/>
            </a:xfrm>
          </p:grpSpPr>
          <p:grpSp>
            <p:nvGrpSpPr>
              <p:cNvPr id="43" name="Group 42">
                <a:extLst>
                  <a:ext uri="{FF2B5EF4-FFF2-40B4-BE49-F238E27FC236}">
                    <a16:creationId xmlns:a16="http://schemas.microsoft.com/office/drawing/2014/main" id="{02F14E9D-7BA6-4467-B72F-BD4B50278880}"/>
                  </a:ext>
                </a:extLst>
              </p:cNvPr>
              <p:cNvGrpSpPr/>
              <p:nvPr/>
            </p:nvGrpSpPr>
            <p:grpSpPr>
              <a:xfrm>
                <a:off x="5211590" y="743565"/>
                <a:ext cx="2471173" cy="2181102"/>
                <a:chOff x="434925" y="747925"/>
                <a:chExt cx="2471173" cy="2181102"/>
              </a:xfrm>
            </p:grpSpPr>
            <p:grpSp>
              <p:nvGrpSpPr>
                <p:cNvPr id="46" name="Group 45">
                  <a:extLst>
                    <a:ext uri="{FF2B5EF4-FFF2-40B4-BE49-F238E27FC236}">
                      <a16:creationId xmlns:a16="http://schemas.microsoft.com/office/drawing/2014/main" id="{69CCA66E-AF70-4598-9548-CAF4364E7CE2}"/>
                    </a:ext>
                  </a:extLst>
                </p:cNvPr>
                <p:cNvGrpSpPr/>
                <p:nvPr/>
              </p:nvGrpSpPr>
              <p:grpSpPr>
                <a:xfrm>
                  <a:off x="1755706" y="747925"/>
                  <a:ext cx="1150392" cy="2181102"/>
                  <a:chOff x="7173276" y="840513"/>
                  <a:chExt cx="1114538" cy="2181102"/>
                </a:xfrm>
              </p:grpSpPr>
              <p:sp>
                <p:nvSpPr>
                  <p:cNvPr id="49" name="Rectangle 48">
                    <a:extLst>
                      <a:ext uri="{FF2B5EF4-FFF2-40B4-BE49-F238E27FC236}">
                        <a16:creationId xmlns:a16="http://schemas.microsoft.com/office/drawing/2014/main" id="{FBE1592F-3661-4258-B11A-8F01D08D666A}"/>
                      </a:ext>
                    </a:extLst>
                  </p:cNvPr>
                  <p:cNvSpPr/>
                  <p:nvPr/>
                </p:nvSpPr>
                <p:spPr>
                  <a:xfrm>
                    <a:off x="7173276" y="840513"/>
                    <a:ext cx="1114523" cy="412940"/>
                  </a:xfrm>
                  <a:prstGeom prst="rect">
                    <a:avLst/>
                  </a:prstGeom>
                  <a:solidFill>
                    <a:srgbClr val="DC6900"/>
                  </a:solidFill>
                  <a:ln>
                    <a:noFill/>
                  </a:ln>
                  <a:effectLst/>
                </p:spPr>
                <p:txBody>
                  <a:bodyPr rtlCol="0" anchor="ctr"/>
                  <a:lstStyle/>
                  <a:p>
                    <a:pPr algn="ctr" defTabSz="685800">
                      <a:defRPr/>
                    </a:pPr>
                    <a:r>
                      <a:rPr lang="en-GB" sz="900" b="1" kern="0" dirty="0">
                        <a:solidFill>
                          <a:srgbClr val="FFFFFF"/>
                        </a:solidFill>
                        <a:latin typeface="Georgia"/>
                        <a:ea typeface="SimSun"/>
                      </a:rPr>
                      <a:t>Overseas Co</a:t>
                    </a:r>
                  </a:p>
                </p:txBody>
              </p:sp>
              <p:sp>
                <p:nvSpPr>
                  <p:cNvPr id="50" name="Rectangle 49">
                    <a:extLst>
                      <a:ext uri="{FF2B5EF4-FFF2-40B4-BE49-F238E27FC236}">
                        <a16:creationId xmlns:a16="http://schemas.microsoft.com/office/drawing/2014/main" id="{E4637348-B828-4F2C-85A7-0FEB87FD7DFC}"/>
                      </a:ext>
                    </a:extLst>
                  </p:cNvPr>
                  <p:cNvSpPr/>
                  <p:nvPr/>
                </p:nvSpPr>
                <p:spPr>
                  <a:xfrm>
                    <a:off x="7173291" y="2608675"/>
                    <a:ext cx="1114523" cy="412940"/>
                  </a:xfrm>
                  <a:prstGeom prst="rect">
                    <a:avLst/>
                  </a:prstGeom>
                  <a:solidFill>
                    <a:srgbClr val="DC6900"/>
                  </a:solidFill>
                  <a:ln>
                    <a:noFill/>
                  </a:ln>
                  <a:effectLst/>
                </p:spPr>
                <p:txBody>
                  <a:bodyPr rtlCol="0" anchor="ctr"/>
                  <a:lstStyle/>
                  <a:p>
                    <a:pPr algn="ctr" defTabSz="685800">
                      <a:defRPr/>
                    </a:pPr>
                    <a:r>
                      <a:rPr lang="en-GB" sz="900" b="1" kern="0" dirty="0">
                        <a:solidFill>
                          <a:srgbClr val="FFFFFF"/>
                        </a:solidFill>
                        <a:latin typeface="Georgia"/>
                        <a:ea typeface="SimSun"/>
                      </a:rPr>
                      <a:t>Mainland Co</a:t>
                    </a:r>
                  </a:p>
                </p:txBody>
              </p:sp>
            </p:grpSp>
            <p:cxnSp>
              <p:nvCxnSpPr>
                <p:cNvPr id="47" name="Connector: Curved 46">
                  <a:extLst>
                    <a:ext uri="{FF2B5EF4-FFF2-40B4-BE49-F238E27FC236}">
                      <a16:creationId xmlns:a16="http://schemas.microsoft.com/office/drawing/2014/main" id="{280E98E5-CC99-4B82-AA1B-DC21CB85052D}"/>
                    </a:ext>
                  </a:extLst>
                </p:cNvPr>
                <p:cNvCxnSpPr>
                  <a:cxnSpLocks/>
                  <a:stCxn id="50" idx="1"/>
                  <a:endCxn id="52" idx="1"/>
                </p:cNvCxnSpPr>
                <p:nvPr/>
              </p:nvCxnSpPr>
              <p:spPr>
                <a:xfrm rot="10800000" flipH="1">
                  <a:off x="1755720" y="1837153"/>
                  <a:ext cx="1" cy="885404"/>
                </a:xfrm>
                <a:prstGeom prst="curvedConnector3">
                  <a:avLst>
                    <a:gd name="adj1" fmla="val -22860000000"/>
                  </a:avLst>
                </a:prstGeom>
                <a:noFill/>
                <a:ln w="12700" cap="sq" cmpd="sng" algn="ctr">
                  <a:solidFill>
                    <a:srgbClr val="DC6900">
                      <a:shade val="95000"/>
                      <a:satMod val="105000"/>
                    </a:srgbClr>
                  </a:solidFill>
                  <a:prstDash val="solid"/>
                  <a:tailEnd type="triangle"/>
                </a:ln>
                <a:effectLst/>
              </p:spPr>
            </p:cxnSp>
            <p:sp>
              <p:nvSpPr>
                <p:cNvPr id="48" name="TextBox 47">
                  <a:extLst>
                    <a:ext uri="{FF2B5EF4-FFF2-40B4-BE49-F238E27FC236}">
                      <a16:creationId xmlns:a16="http://schemas.microsoft.com/office/drawing/2014/main" id="{5E263BB5-BA21-441D-8560-070DA071F6C5}"/>
                    </a:ext>
                  </a:extLst>
                </p:cNvPr>
                <p:cNvSpPr txBox="1"/>
                <p:nvPr/>
              </p:nvSpPr>
              <p:spPr>
                <a:xfrm>
                  <a:off x="434925" y="2067729"/>
                  <a:ext cx="1078963" cy="454825"/>
                </a:xfrm>
                <a:prstGeom prst="rect">
                  <a:avLst/>
                </a:prstGeom>
                <a:noFill/>
              </p:spPr>
              <p:txBody>
                <a:bodyPr wrap="square" lIns="0" tIns="0" rIns="0" bIns="0" rtlCol="0">
                  <a:spAutoFit/>
                </a:bodyPr>
                <a:lstStyle/>
                <a:p>
                  <a:pPr defTabSz="685800">
                    <a:spcAft>
                      <a:spcPts val="450"/>
                    </a:spcAft>
                    <a:buSzPct val="100000"/>
                    <a:defRPr/>
                  </a:pPr>
                  <a:r>
                    <a:rPr lang="en-GB" sz="900" kern="0" dirty="0">
                      <a:solidFill>
                        <a:srgbClr val="000000"/>
                      </a:solidFill>
                      <a:latin typeface="Georgia"/>
                      <a:ea typeface="SimSun"/>
                    </a:rPr>
                    <a:t>Interest income</a:t>
                  </a:r>
                </a:p>
                <a:p>
                  <a:pPr defTabSz="685800">
                    <a:spcAft>
                      <a:spcPts val="450"/>
                    </a:spcAft>
                    <a:buSzPct val="100000"/>
                    <a:defRPr/>
                  </a:pPr>
                  <a:r>
                    <a:rPr lang="en-GB" sz="900" i="1" kern="0" dirty="0">
                      <a:solidFill>
                        <a:srgbClr val="000000"/>
                      </a:solidFill>
                      <a:latin typeface="Georgia"/>
                      <a:ea typeface="SimSun"/>
                    </a:rPr>
                    <a:t>China WHT</a:t>
                  </a:r>
                </a:p>
              </p:txBody>
            </p:sp>
          </p:grpSp>
          <p:cxnSp>
            <p:nvCxnSpPr>
              <p:cNvPr id="44" name="Connector: Curved 43">
                <a:extLst>
                  <a:ext uri="{FF2B5EF4-FFF2-40B4-BE49-F238E27FC236}">
                    <a16:creationId xmlns:a16="http://schemas.microsoft.com/office/drawing/2014/main" id="{C6B41C11-0902-45B1-AFE0-B60890BA7E03}"/>
                  </a:ext>
                </a:extLst>
              </p:cNvPr>
              <p:cNvCxnSpPr>
                <a:cxnSpLocks/>
                <a:stCxn id="52" idx="3"/>
                <a:endCxn id="50" idx="3"/>
              </p:cNvCxnSpPr>
              <p:nvPr/>
            </p:nvCxnSpPr>
            <p:spPr>
              <a:xfrm flipH="1">
                <a:off x="7682763" y="1832793"/>
                <a:ext cx="1" cy="885404"/>
              </a:xfrm>
              <a:prstGeom prst="curvedConnector3">
                <a:avLst>
                  <a:gd name="adj1" fmla="val -22860000000"/>
                </a:avLst>
              </a:prstGeom>
              <a:noFill/>
              <a:ln w="12700" cap="sq" cmpd="sng" algn="ctr">
                <a:solidFill>
                  <a:srgbClr val="DC6900">
                    <a:shade val="95000"/>
                    <a:satMod val="105000"/>
                  </a:srgbClr>
                </a:solidFill>
                <a:prstDash val="solid"/>
                <a:tailEnd type="triangle"/>
              </a:ln>
              <a:effectLst/>
            </p:spPr>
          </p:cxnSp>
          <p:sp>
            <p:nvSpPr>
              <p:cNvPr id="45" name="TextBox 44">
                <a:extLst>
                  <a:ext uri="{FF2B5EF4-FFF2-40B4-BE49-F238E27FC236}">
                    <a16:creationId xmlns:a16="http://schemas.microsoft.com/office/drawing/2014/main" id="{2633667D-76D5-4141-A1D5-16FEBB27B90C}"/>
                  </a:ext>
                </a:extLst>
              </p:cNvPr>
              <p:cNvSpPr txBox="1"/>
              <p:nvPr/>
            </p:nvSpPr>
            <p:spPr>
              <a:xfrm>
                <a:off x="7994496" y="2103777"/>
                <a:ext cx="1776521" cy="184665"/>
              </a:xfrm>
              <a:prstGeom prst="rect">
                <a:avLst/>
              </a:prstGeom>
              <a:noFill/>
            </p:spPr>
            <p:txBody>
              <a:bodyPr wrap="square" lIns="0" tIns="0" rIns="0" bIns="0" rtlCol="0">
                <a:spAutoFit/>
              </a:bodyPr>
              <a:lstStyle/>
              <a:p>
                <a:pPr defTabSz="685800">
                  <a:spcAft>
                    <a:spcPts val="450"/>
                  </a:spcAft>
                  <a:buSzPct val="100000"/>
                  <a:defRPr/>
                </a:pPr>
                <a:r>
                  <a:rPr lang="en-GB" sz="900" kern="0" dirty="0">
                    <a:solidFill>
                      <a:srgbClr val="000000"/>
                    </a:solidFill>
                    <a:latin typeface="Georgia"/>
                    <a:ea typeface="SimSun"/>
                  </a:rPr>
                  <a:t>Interest-bearing loan</a:t>
                </a:r>
                <a:endParaRPr lang="en-GB" sz="750" kern="0" dirty="0">
                  <a:solidFill>
                    <a:srgbClr val="000000"/>
                  </a:solidFill>
                  <a:latin typeface="Georgia"/>
                  <a:ea typeface="SimSun"/>
                </a:endParaRPr>
              </a:p>
            </p:txBody>
          </p:sp>
        </p:grpSp>
        <p:sp>
          <p:nvSpPr>
            <p:cNvPr id="52" name="Rectangle 51">
              <a:extLst>
                <a:ext uri="{FF2B5EF4-FFF2-40B4-BE49-F238E27FC236}">
                  <a16:creationId xmlns:a16="http://schemas.microsoft.com/office/drawing/2014/main" id="{BE7BE968-D051-45AA-A528-F54EA086F039}"/>
                </a:ext>
              </a:extLst>
            </p:cNvPr>
            <p:cNvSpPr/>
            <p:nvPr/>
          </p:nvSpPr>
          <p:spPr>
            <a:xfrm>
              <a:off x="1916109" y="2960566"/>
              <a:ext cx="1150377" cy="412940"/>
            </a:xfrm>
            <a:prstGeom prst="rect">
              <a:avLst/>
            </a:prstGeom>
            <a:solidFill>
              <a:srgbClr val="DC6900"/>
            </a:solidFill>
            <a:ln>
              <a:noFill/>
            </a:ln>
            <a:effectLst/>
          </p:spPr>
          <p:txBody>
            <a:bodyPr rtlCol="0" anchor="ctr"/>
            <a:lstStyle/>
            <a:p>
              <a:pPr algn="ctr" defTabSz="685800">
                <a:defRPr/>
              </a:pPr>
              <a:r>
                <a:rPr lang="en-GB" sz="900" b="1" kern="0" dirty="0">
                  <a:solidFill>
                    <a:srgbClr val="FFFFFF"/>
                  </a:solidFill>
                  <a:latin typeface="Georgia"/>
                  <a:ea typeface="SimSun"/>
                </a:rPr>
                <a:t>HK Co</a:t>
              </a:r>
            </a:p>
          </p:txBody>
        </p:sp>
        <p:cxnSp>
          <p:nvCxnSpPr>
            <p:cNvPr id="53" name="Connector: Curved 52">
              <a:extLst>
                <a:ext uri="{FF2B5EF4-FFF2-40B4-BE49-F238E27FC236}">
                  <a16:creationId xmlns:a16="http://schemas.microsoft.com/office/drawing/2014/main" id="{4678C9D0-479A-46F3-9272-95044CDF144A}"/>
                </a:ext>
              </a:extLst>
            </p:cNvPr>
            <p:cNvCxnSpPr>
              <a:cxnSpLocks/>
              <a:stCxn id="52" idx="1"/>
              <a:endCxn id="49" idx="1"/>
            </p:cNvCxnSpPr>
            <p:nvPr/>
          </p:nvCxnSpPr>
          <p:spPr>
            <a:xfrm rot="10800000">
              <a:off x="1916093" y="2284278"/>
              <a:ext cx="16" cy="882758"/>
            </a:xfrm>
            <a:prstGeom prst="curvedConnector3">
              <a:avLst>
                <a:gd name="adj1" fmla="val 1428850000"/>
              </a:avLst>
            </a:prstGeom>
            <a:noFill/>
            <a:ln w="12700" cap="sq" cmpd="sng" algn="ctr">
              <a:solidFill>
                <a:srgbClr val="DC6900">
                  <a:shade val="95000"/>
                  <a:satMod val="105000"/>
                </a:srgbClr>
              </a:solidFill>
              <a:prstDash val="solid"/>
              <a:tailEnd type="triangle"/>
            </a:ln>
            <a:effectLst/>
          </p:spPr>
        </p:cxnSp>
        <p:cxnSp>
          <p:nvCxnSpPr>
            <p:cNvPr id="54" name="Connector: Curved 53">
              <a:extLst>
                <a:ext uri="{FF2B5EF4-FFF2-40B4-BE49-F238E27FC236}">
                  <a16:creationId xmlns:a16="http://schemas.microsoft.com/office/drawing/2014/main" id="{C5CC9B77-1906-4F97-A150-A51BC175BF1A}"/>
                </a:ext>
              </a:extLst>
            </p:cNvPr>
            <p:cNvCxnSpPr>
              <a:cxnSpLocks/>
              <a:stCxn id="49" idx="3"/>
              <a:endCxn id="52" idx="3"/>
            </p:cNvCxnSpPr>
            <p:nvPr/>
          </p:nvCxnSpPr>
          <p:spPr>
            <a:xfrm>
              <a:off x="3066470" y="2284278"/>
              <a:ext cx="16" cy="882758"/>
            </a:xfrm>
            <a:prstGeom prst="curvedConnector3">
              <a:avLst>
                <a:gd name="adj1" fmla="val 1428850000"/>
              </a:avLst>
            </a:prstGeom>
            <a:noFill/>
            <a:ln w="12700" cap="sq" cmpd="sng" algn="ctr">
              <a:solidFill>
                <a:srgbClr val="DC6900">
                  <a:shade val="95000"/>
                  <a:satMod val="105000"/>
                </a:srgbClr>
              </a:solidFill>
              <a:prstDash val="solid"/>
              <a:tailEnd type="triangle"/>
            </a:ln>
            <a:effectLst/>
          </p:spPr>
        </p:cxnSp>
        <p:sp>
          <p:nvSpPr>
            <p:cNvPr id="55" name="TextBox 54">
              <a:extLst>
                <a:ext uri="{FF2B5EF4-FFF2-40B4-BE49-F238E27FC236}">
                  <a16:creationId xmlns:a16="http://schemas.microsoft.com/office/drawing/2014/main" id="{894C9078-2006-451B-968D-155DD4450705}"/>
                </a:ext>
              </a:extLst>
            </p:cNvPr>
            <p:cNvSpPr txBox="1"/>
            <p:nvPr/>
          </p:nvSpPr>
          <p:spPr>
            <a:xfrm>
              <a:off x="3378218" y="2594939"/>
              <a:ext cx="1776521" cy="184665"/>
            </a:xfrm>
            <a:prstGeom prst="rect">
              <a:avLst/>
            </a:prstGeom>
            <a:noFill/>
          </p:spPr>
          <p:txBody>
            <a:bodyPr wrap="square" lIns="0" tIns="0" rIns="0" bIns="0" rtlCol="0">
              <a:spAutoFit/>
            </a:bodyPr>
            <a:lstStyle/>
            <a:p>
              <a:pPr>
                <a:spcAft>
                  <a:spcPts val="450"/>
                </a:spcAft>
                <a:buSzPct val="100000"/>
              </a:pPr>
              <a:r>
                <a:rPr lang="en-GB" sz="900" dirty="0">
                  <a:solidFill>
                    <a:srgbClr val="000000"/>
                  </a:solidFill>
                  <a:latin typeface="Georgia"/>
                  <a:ea typeface="SimSun"/>
                </a:rPr>
                <a:t>Interest-bearing loan</a:t>
              </a:r>
              <a:endParaRPr lang="en-GB" sz="750" dirty="0">
                <a:solidFill>
                  <a:srgbClr val="000000"/>
                </a:solidFill>
                <a:latin typeface="Georgia"/>
                <a:ea typeface="SimSun"/>
              </a:endParaRPr>
            </a:p>
          </p:txBody>
        </p:sp>
        <p:sp>
          <p:nvSpPr>
            <p:cNvPr id="56" name="TextBox 55">
              <a:extLst>
                <a:ext uri="{FF2B5EF4-FFF2-40B4-BE49-F238E27FC236}">
                  <a16:creationId xmlns:a16="http://schemas.microsoft.com/office/drawing/2014/main" id="{65AE1865-B867-49BC-8362-BF4B71A822E2}"/>
                </a:ext>
              </a:extLst>
            </p:cNvPr>
            <p:cNvSpPr txBox="1"/>
            <p:nvPr/>
          </p:nvSpPr>
          <p:spPr>
            <a:xfrm>
              <a:off x="531852" y="2583984"/>
              <a:ext cx="1168216" cy="184665"/>
            </a:xfrm>
            <a:prstGeom prst="rect">
              <a:avLst/>
            </a:prstGeom>
            <a:noFill/>
          </p:spPr>
          <p:txBody>
            <a:bodyPr wrap="square" lIns="0" tIns="0" rIns="0" bIns="0" rtlCol="0">
              <a:spAutoFit/>
            </a:bodyPr>
            <a:lstStyle/>
            <a:p>
              <a:pPr>
                <a:spcAft>
                  <a:spcPts val="450"/>
                </a:spcAft>
                <a:buSzPct val="100000"/>
              </a:pPr>
              <a:r>
                <a:rPr lang="en-GB" sz="900" dirty="0">
                  <a:solidFill>
                    <a:srgbClr val="000000"/>
                  </a:solidFill>
                  <a:latin typeface="Georgia"/>
                  <a:ea typeface="SimSun"/>
                </a:rPr>
                <a:t>Interest expense</a:t>
              </a:r>
            </a:p>
          </p:txBody>
        </p:sp>
      </p:gr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Implication on Interest Expenses Deduction</a:t>
            </a:r>
          </a:p>
        </p:txBody>
      </p:sp>
      <p:sp>
        <p:nvSpPr>
          <p:cNvPr id="34" name="Footer Placeholder 4">
            <a:extLst>
              <a:ext uri="{FF2B5EF4-FFF2-40B4-BE49-F238E27FC236}">
                <a16:creationId xmlns:a16="http://schemas.microsoft.com/office/drawing/2014/main" id="{DF8CE5A0-5654-45AB-AA3F-7B4678E4AC6D}"/>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28" name="Cloud Callout 35">
            <a:extLst>
              <a:ext uri="{FF2B5EF4-FFF2-40B4-BE49-F238E27FC236}">
                <a16:creationId xmlns:a16="http://schemas.microsoft.com/office/drawing/2014/main" id="{6F0DE543-2019-4160-9FC9-0F15AB144CE3}"/>
              </a:ext>
            </a:extLst>
          </p:cNvPr>
          <p:cNvSpPr/>
          <p:nvPr/>
        </p:nvSpPr>
        <p:spPr bwMode="ltGray">
          <a:xfrm>
            <a:off x="5976869" y="4520556"/>
            <a:ext cx="1808820" cy="1161129"/>
          </a:xfrm>
          <a:prstGeom prst="cloudCallout">
            <a:avLst>
              <a:gd name="adj1" fmla="val -52207"/>
              <a:gd name="adj2" fmla="val -47298"/>
            </a:avLst>
          </a:prstGeom>
          <a:solidFill>
            <a:srgbClr val="FFFFFF"/>
          </a:solidFill>
          <a:ln w="6350" cap="flat" cmpd="sng" algn="ctr">
            <a:solidFill>
              <a:srgbClr val="002060"/>
            </a:solidFill>
            <a:prstDash val="solid"/>
          </a:ln>
          <a:effectLst/>
        </p:spPr>
        <p:txBody>
          <a:bodyPr rtlCol="0" anchor="ctr"/>
          <a:lstStyle/>
          <a:p>
            <a:pPr algn="ctr" defTabSz="685800">
              <a:defRPr/>
            </a:pPr>
            <a:r>
              <a:rPr lang="en-GB" sz="1200" kern="0" dirty="0">
                <a:solidFill>
                  <a:srgbClr val="DC6900">
                    <a:lumMod val="50000"/>
                  </a:srgbClr>
                </a:solidFill>
                <a:latin typeface="Georgia" pitchFamily="18" charset="0"/>
              </a:rPr>
              <a:t>Asymmetric Tax Treatment</a:t>
            </a:r>
          </a:p>
        </p:txBody>
      </p:sp>
    </p:spTree>
    <p:extLst>
      <p:ext uri="{BB962C8B-B14F-4D97-AF65-F5344CB8AC3E}">
        <p14:creationId xmlns:p14="http://schemas.microsoft.com/office/powerpoint/2010/main" val="3534935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FF00B1B-33B8-C474-E1A1-79C3333922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4" name="Picture 58">
            <a:extLst>
              <a:ext uri="{FF2B5EF4-FFF2-40B4-BE49-F238E27FC236}">
                <a16:creationId xmlns:a16="http://schemas.microsoft.com/office/drawing/2014/main" id="{785EE2DE-38A9-464F-91E3-9CB4BBC3832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087" t="10057" r="20862"/>
          <a:stretch/>
        </p:blipFill>
        <p:spPr>
          <a:xfrm>
            <a:off x="3652008" y="839263"/>
            <a:ext cx="5487185" cy="5140407"/>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ID" sz="1500" b="1" dirty="0">
                <a:solidFill>
                  <a:schemeClr val="bg1"/>
                </a:solidFill>
                <a:latin typeface="Arial" panose="020B0604020202020204" pitchFamily="34" charset="0"/>
                <a:cs typeface="Arial" panose="020B0604020202020204" pitchFamily="34" charset="0"/>
              </a:rPr>
              <a:t>13</a:t>
            </a: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9" name="标题 6">
            <a:extLst>
              <a:ext uri="{FF2B5EF4-FFF2-40B4-BE49-F238E27FC236}">
                <a16:creationId xmlns:a16="http://schemas.microsoft.com/office/drawing/2014/main" id="{A73AB4A3-C33B-4EA7-933A-B4B27C0E946D}"/>
              </a:ext>
            </a:extLst>
          </p:cNvPr>
          <p:cNvSpPr txBox="1">
            <a:spLocks/>
          </p:cNvSpPr>
          <p:nvPr/>
        </p:nvSpPr>
        <p:spPr>
          <a:xfrm>
            <a:off x="0" y="5036536"/>
            <a:ext cx="5967000" cy="495108"/>
          </a:xfrm>
          <a:prstGeom prst="rect">
            <a:avLst/>
          </a:prstGeom>
          <a:solidFill>
            <a:srgbClr val="D04A02"/>
          </a:solidFill>
        </p:spPr>
        <p:txBody>
          <a:bodyPr vert="horz" wrap="square" lIns="405000" tIns="108000" rIns="108000" bIns="108000" rtlCol="0" anchor="t" anchorCtr="0">
            <a:sp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altLang="zh-CN" sz="1800" dirty="0">
                <a:solidFill>
                  <a:srgbClr val="FFFFFF"/>
                </a:solidFill>
                <a:latin typeface="Georgia"/>
                <a:ea typeface="SimSun"/>
              </a:rPr>
              <a:t>Qualified Treasury Centre in Hong Kong</a:t>
            </a:r>
          </a:p>
        </p:txBody>
      </p:sp>
    </p:spTree>
    <p:extLst>
      <p:ext uri="{BB962C8B-B14F-4D97-AF65-F5344CB8AC3E}">
        <p14:creationId xmlns:p14="http://schemas.microsoft.com/office/powerpoint/2010/main" val="1476242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946FBBC-9F40-A2B3-2F9C-2EF71084D2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14</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What is a Qualifying Corporate Treasury Centre (“QCTC”)?</a:t>
            </a:r>
          </a:p>
        </p:txBody>
      </p:sp>
      <p:sp>
        <p:nvSpPr>
          <p:cNvPr id="38" name="Flowchart: Alternate Process 37">
            <a:extLst>
              <a:ext uri="{FF2B5EF4-FFF2-40B4-BE49-F238E27FC236}">
                <a16:creationId xmlns:a16="http://schemas.microsoft.com/office/drawing/2014/main" id="{6177D319-28A4-4451-AC51-9FC13B19D042}"/>
              </a:ext>
            </a:extLst>
          </p:cNvPr>
          <p:cNvSpPr/>
          <p:nvPr/>
        </p:nvSpPr>
        <p:spPr bwMode="ltGray">
          <a:xfrm>
            <a:off x="2657793" y="2510575"/>
            <a:ext cx="5195027" cy="642075"/>
          </a:xfrm>
          <a:prstGeom prst="flowChartAlternateProcess">
            <a:avLst/>
          </a:prstGeom>
          <a:solidFill>
            <a:srgbClr val="A32020">
              <a:lumMod val="20000"/>
              <a:lumOff val="80000"/>
            </a:srgbClr>
          </a:solidFill>
          <a:ln w="3175" cap="flat" cmpd="sng" algn="ctr">
            <a:noFill/>
            <a:prstDash val="solid"/>
          </a:ln>
          <a:effectLst/>
        </p:spPr>
        <p:txBody>
          <a:bodyPr rtlCol="0" anchor="ctr"/>
          <a:lstStyle/>
          <a:p>
            <a:pPr algn="ctr" defTabSz="1181633" fontAlgn="base">
              <a:lnSpc>
                <a:spcPct val="90000"/>
              </a:lnSpc>
              <a:spcBef>
                <a:spcPct val="0"/>
              </a:spcBef>
              <a:spcAft>
                <a:spcPct val="35000"/>
              </a:spcAft>
              <a:defRPr/>
            </a:pPr>
            <a:r>
              <a:rPr lang="en-GB" sz="1200" kern="0" dirty="0">
                <a:solidFill>
                  <a:srgbClr val="000000"/>
                </a:solidFill>
                <a:latin typeface="Georgia" panose="02040502050405020303" pitchFamily="18" charset="0"/>
                <a:ea typeface="SimSun"/>
              </a:rPr>
              <a:t>Wholly carries out “</a:t>
            </a:r>
            <a:r>
              <a:rPr lang="en-GB" sz="1200" b="1" kern="0" dirty="0">
                <a:solidFill>
                  <a:srgbClr val="000000"/>
                </a:solidFill>
                <a:latin typeface="Georgia" panose="02040502050405020303" pitchFamily="18" charset="0"/>
                <a:ea typeface="SimSun"/>
              </a:rPr>
              <a:t>corporate treasury activities</a:t>
            </a:r>
            <a:r>
              <a:rPr lang="en-GB" sz="1200" kern="0" dirty="0">
                <a:solidFill>
                  <a:srgbClr val="000000"/>
                </a:solidFill>
                <a:latin typeface="Georgia" panose="02040502050405020303" pitchFamily="18" charset="0"/>
                <a:ea typeface="SimSun"/>
              </a:rPr>
              <a:t>” in Hong Kong</a:t>
            </a:r>
            <a:r>
              <a:rPr lang="en-US" sz="1200" kern="0" dirty="0">
                <a:solidFill>
                  <a:srgbClr val="000000"/>
                </a:solidFill>
                <a:latin typeface="Georgia" panose="02040502050405020303" pitchFamily="18" charset="0"/>
                <a:ea typeface="SimSun"/>
              </a:rPr>
              <a:t> &amp; no other activities in HK</a:t>
            </a:r>
          </a:p>
        </p:txBody>
      </p:sp>
      <p:sp>
        <p:nvSpPr>
          <p:cNvPr id="39" name="Flowchart: Alternate Process 38">
            <a:extLst>
              <a:ext uri="{FF2B5EF4-FFF2-40B4-BE49-F238E27FC236}">
                <a16:creationId xmlns:a16="http://schemas.microsoft.com/office/drawing/2014/main" id="{E7FA129C-FC6D-4B43-897C-1F79B0CB7FE3}"/>
              </a:ext>
            </a:extLst>
          </p:cNvPr>
          <p:cNvSpPr/>
          <p:nvPr/>
        </p:nvSpPr>
        <p:spPr bwMode="ltGray">
          <a:xfrm>
            <a:off x="1211530" y="2451495"/>
            <a:ext cx="1351937" cy="2365275"/>
          </a:xfrm>
          <a:prstGeom prst="flowChartAlternateProcess">
            <a:avLst/>
          </a:prstGeom>
          <a:solidFill>
            <a:srgbClr val="A32020"/>
          </a:solidFill>
          <a:ln w="3175" cap="flat" cmpd="sng" algn="ctr">
            <a:solidFill>
              <a:srgbClr val="E0301E">
                <a:lumMod val="75000"/>
              </a:srgbClr>
            </a:solidFill>
            <a:prstDash val="solid"/>
          </a:ln>
          <a:effectLst/>
        </p:spPr>
        <p:txBody>
          <a:bodyPr lIns="27000" rIns="27000" rtlCol="0" anchor="ctr"/>
          <a:lstStyle/>
          <a:p>
            <a:pPr algn="ctr" defTabSz="685800">
              <a:defRPr/>
            </a:pPr>
            <a:r>
              <a:rPr lang="en-GB" altLang="zh-CN" sz="1350" b="1" kern="0" dirty="0">
                <a:solidFill>
                  <a:srgbClr val="FFFFFF"/>
                </a:solidFill>
                <a:latin typeface="Georgia" pitchFamily="18" charset="0"/>
                <a:ea typeface="SimSun"/>
              </a:rPr>
              <a:t>Qualifying CTC</a:t>
            </a:r>
            <a:endParaRPr lang="zh-CN" altLang="en-US" sz="1350" b="1" kern="0" dirty="0">
              <a:solidFill>
                <a:srgbClr val="FFFFFF"/>
              </a:solidFill>
              <a:latin typeface="Georgia" pitchFamily="18" charset="0"/>
              <a:ea typeface="SimSun"/>
            </a:endParaRPr>
          </a:p>
          <a:p>
            <a:pPr algn="ctr" defTabSz="685800">
              <a:defRPr/>
            </a:pPr>
            <a:r>
              <a:rPr lang="en-GB" altLang="zh-CN" sz="1050" kern="0" dirty="0">
                <a:solidFill>
                  <a:srgbClr val="FFFFFF"/>
                </a:solidFill>
                <a:latin typeface="Georgia" pitchFamily="18" charset="0"/>
                <a:ea typeface="SimSun"/>
              </a:rPr>
              <a:t>(satisfying one of the three conditions) </a:t>
            </a:r>
            <a:endParaRPr lang="zh-CN" altLang="en-US" sz="1050" i="1" kern="0" dirty="0">
              <a:solidFill>
                <a:srgbClr val="FFFFFF"/>
              </a:solidFill>
              <a:latin typeface="Georgia" pitchFamily="18" charset="0"/>
              <a:ea typeface="SimSun"/>
            </a:endParaRPr>
          </a:p>
        </p:txBody>
      </p:sp>
      <p:sp>
        <p:nvSpPr>
          <p:cNvPr id="40" name="Flowchart: Alternate Process 39">
            <a:extLst>
              <a:ext uri="{FF2B5EF4-FFF2-40B4-BE49-F238E27FC236}">
                <a16:creationId xmlns:a16="http://schemas.microsoft.com/office/drawing/2014/main" id="{8C4F7C4C-1098-4DA5-8A90-C2DD19217461}"/>
              </a:ext>
            </a:extLst>
          </p:cNvPr>
          <p:cNvSpPr/>
          <p:nvPr/>
        </p:nvSpPr>
        <p:spPr bwMode="ltGray">
          <a:xfrm>
            <a:off x="2657792" y="3286492"/>
            <a:ext cx="5202782" cy="643034"/>
          </a:xfrm>
          <a:prstGeom prst="flowChartAlternateProcess">
            <a:avLst/>
          </a:prstGeom>
          <a:solidFill>
            <a:srgbClr val="A32020">
              <a:lumMod val="40000"/>
              <a:lumOff val="60000"/>
            </a:srgbClr>
          </a:solidFill>
          <a:ln w="3175" cap="flat" cmpd="sng" algn="ctr">
            <a:noFill/>
            <a:prstDash val="solid"/>
          </a:ln>
          <a:effectLst/>
        </p:spPr>
        <p:txBody>
          <a:bodyPr rtlCol="0" anchor="ctr"/>
          <a:lstStyle/>
          <a:p>
            <a:pPr algn="ctr" defTabSz="1181633" fontAlgn="base">
              <a:lnSpc>
                <a:spcPct val="90000"/>
              </a:lnSpc>
              <a:spcBef>
                <a:spcPct val="0"/>
              </a:spcBef>
              <a:spcAft>
                <a:spcPct val="35000"/>
              </a:spcAft>
              <a:defRPr/>
            </a:pPr>
            <a:r>
              <a:rPr lang="en-GB" sz="1200" kern="0" dirty="0">
                <a:solidFill>
                  <a:srgbClr val="000000"/>
                </a:solidFill>
                <a:latin typeface="Georgia" panose="02040502050405020303" pitchFamily="18" charset="0"/>
                <a:ea typeface="SimSun"/>
              </a:rPr>
              <a:t>Satisfies “</a:t>
            </a:r>
            <a:r>
              <a:rPr lang="en-GB" sz="1200" b="1" kern="0" dirty="0">
                <a:solidFill>
                  <a:srgbClr val="000000"/>
                </a:solidFill>
                <a:latin typeface="Georgia" panose="02040502050405020303" pitchFamily="18" charset="0"/>
                <a:ea typeface="SimSun"/>
              </a:rPr>
              <a:t>safe harbour rule</a:t>
            </a:r>
            <a:r>
              <a:rPr lang="en-GB" sz="1200" kern="0" dirty="0">
                <a:solidFill>
                  <a:srgbClr val="000000"/>
                </a:solidFill>
                <a:latin typeface="Georgia" panose="02040502050405020303" pitchFamily="18" charset="0"/>
                <a:ea typeface="SimSun"/>
              </a:rPr>
              <a:t>”</a:t>
            </a:r>
          </a:p>
          <a:p>
            <a:pPr algn="ctr" defTabSz="1181633" fontAlgn="base">
              <a:lnSpc>
                <a:spcPct val="90000"/>
              </a:lnSpc>
              <a:spcBef>
                <a:spcPct val="0"/>
              </a:spcBef>
              <a:spcAft>
                <a:spcPct val="35000"/>
              </a:spcAft>
              <a:defRPr/>
            </a:pPr>
            <a:r>
              <a:rPr lang="en-GB" sz="1200" kern="0" dirty="0">
                <a:solidFill>
                  <a:srgbClr val="000000"/>
                </a:solidFill>
                <a:latin typeface="Georgia" panose="02040502050405020303" pitchFamily="18" charset="0"/>
                <a:ea typeface="SimSun"/>
              </a:rPr>
              <a:t>(corporate treasury profits and corporate treasury assets ≥ 75%) </a:t>
            </a:r>
          </a:p>
        </p:txBody>
      </p:sp>
      <p:sp>
        <p:nvSpPr>
          <p:cNvPr id="57" name="Flowchart: Alternate Process 56">
            <a:extLst>
              <a:ext uri="{FF2B5EF4-FFF2-40B4-BE49-F238E27FC236}">
                <a16:creationId xmlns:a16="http://schemas.microsoft.com/office/drawing/2014/main" id="{2F49C2E6-C9FE-4730-8B08-46340E7CD46E}"/>
              </a:ext>
            </a:extLst>
          </p:cNvPr>
          <p:cNvSpPr/>
          <p:nvPr/>
        </p:nvSpPr>
        <p:spPr bwMode="ltGray">
          <a:xfrm>
            <a:off x="2650038" y="4076125"/>
            <a:ext cx="5202782" cy="643034"/>
          </a:xfrm>
          <a:prstGeom prst="flowChartAlternateProcess">
            <a:avLst/>
          </a:prstGeom>
          <a:solidFill>
            <a:srgbClr val="A32020">
              <a:lumMod val="60000"/>
              <a:lumOff val="40000"/>
            </a:srgbClr>
          </a:solidFill>
          <a:ln w="3175" cap="flat" cmpd="sng" algn="ctr">
            <a:noFill/>
            <a:prstDash val="solid"/>
          </a:ln>
          <a:effectLst/>
        </p:spPr>
        <p:txBody>
          <a:bodyPr rtlCol="0" anchor="ctr"/>
          <a:lstStyle/>
          <a:p>
            <a:pPr algn="ctr" defTabSz="1181633" fontAlgn="base">
              <a:lnSpc>
                <a:spcPct val="90000"/>
              </a:lnSpc>
              <a:spcBef>
                <a:spcPct val="0"/>
              </a:spcBef>
              <a:spcAft>
                <a:spcPct val="35000"/>
              </a:spcAft>
              <a:defRPr/>
            </a:pPr>
            <a:r>
              <a:rPr lang="en-US" sz="1200" kern="0" dirty="0">
                <a:solidFill>
                  <a:srgbClr val="000000"/>
                </a:solidFill>
                <a:latin typeface="Georgia" panose="02040502050405020303" pitchFamily="18" charset="0"/>
                <a:ea typeface="SimSun"/>
              </a:rPr>
              <a:t>Obtained the Commissioner’s determination that the corporation is a qualifying CTC</a:t>
            </a:r>
          </a:p>
        </p:txBody>
      </p:sp>
      <p:sp>
        <p:nvSpPr>
          <p:cNvPr id="58" name="TextBox 57">
            <a:extLst>
              <a:ext uri="{FF2B5EF4-FFF2-40B4-BE49-F238E27FC236}">
                <a16:creationId xmlns:a16="http://schemas.microsoft.com/office/drawing/2014/main" id="{E16C8494-B993-4125-B2EF-871BE92B29E2}"/>
              </a:ext>
            </a:extLst>
          </p:cNvPr>
          <p:cNvSpPr txBox="1"/>
          <p:nvPr/>
        </p:nvSpPr>
        <p:spPr>
          <a:xfrm>
            <a:off x="1211531" y="4897597"/>
            <a:ext cx="6641289" cy="300083"/>
          </a:xfrm>
          <a:prstGeom prst="rect">
            <a:avLst/>
          </a:prstGeom>
          <a:solidFill>
            <a:srgbClr val="A32020">
              <a:lumMod val="50000"/>
            </a:srgbClr>
          </a:solidFill>
        </p:spPr>
        <p:txBody>
          <a:bodyPr wrap="square" lIns="0" tIns="0" rIns="0" bIns="0" rtlCol="0" anchor="ctr">
            <a:noAutofit/>
          </a:bodyPr>
          <a:lstStyle/>
          <a:p>
            <a:pPr indent="-150344" algn="ctr" defTabSz="501163" fontAlgn="base">
              <a:spcBef>
                <a:spcPct val="0"/>
              </a:spcBef>
              <a:spcAft>
                <a:spcPts val="506"/>
              </a:spcAft>
              <a:defRPr/>
            </a:pPr>
            <a:r>
              <a:rPr lang="en-GB" sz="1200" i="1" kern="0" dirty="0">
                <a:solidFill>
                  <a:srgbClr val="FFFFFF"/>
                </a:solidFill>
                <a:latin typeface="Georgia" pitchFamily="18" charset="0"/>
                <a:ea typeface="SimSun"/>
              </a:rPr>
              <a:t>Financial Institutions (FIs) are not eligible to be a qualifying CTC</a:t>
            </a:r>
          </a:p>
        </p:txBody>
      </p:sp>
      <p:sp>
        <p:nvSpPr>
          <p:cNvPr id="60" name="Footer Placeholder 4">
            <a:extLst>
              <a:ext uri="{FF2B5EF4-FFF2-40B4-BE49-F238E27FC236}">
                <a16:creationId xmlns:a16="http://schemas.microsoft.com/office/drawing/2014/main" id="{A6CF571A-5B20-4905-ADCF-1638611DA2AA}"/>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Tree>
    <p:extLst>
      <p:ext uri="{BB962C8B-B14F-4D97-AF65-F5344CB8AC3E}">
        <p14:creationId xmlns:p14="http://schemas.microsoft.com/office/powerpoint/2010/main" val="2186217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ADEB0E92-4A9D-DE7A-698E-6F546C1270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15</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Three Types of Corporate Treasury Activities</a:t>
            </a:r>
          </a:p>
        </p:txBody>
      </p:sp>
      <p:sp>
        <p:nvSpPr>
          <p:cNvPr id="25" name="Flowchart: Alternate Process 24">
            <a:extLst>
              <a:ext uri="{FF2B5EF4-FFF2-40B4-BE49-F238E27FC236}">
                <a16:creationId xmlns:a16="http://schemas.microsoft.com/office/drawing/2014/main" id="{5535E6B2-87BA-464D-B4A3-155261D14CAC}"/>
              </a:ext>
            </a:extLst>
          </p:cNvPr>
          <p:cNvSpPr/>
          <p:nvPr/>
        </p:nvSpPr>
        <p:spPr bwMode="ltGray">
          <a:xfrm>
            <a:off x="2615252" y="2172621"/>
            <a:ext cx="5285777" cy="653291"/>
          </a:xfrm>
          <a:prstGeom prst="flowChartAlternateProcess">
            <a:avLst/>
          </a:prstGeom>
          <a:solidFill>
            <a:srgbClr val="F5CACA">
              <a:alpha val="61961"/>
            </a:srgbClr>
          </a:solidFill>
          <a:ln w="3175" cap="flat" cmpd="sng" algn="ctr">
            <a:noFill/>
            <a:prstDash val="solid"/>
          </a:ln>
          <a:effectLst/>
        </p:spPr>
        <p:txBody>
          <a:bodyPr lIns="50123" tIns="25065" rIns="50123" bIns="25065" rtlCol="0" anchor="ctr"/>
          <a:lstStyle/>
          <a:p>
            <a:pPr marL="156608" indent="-156608" defTabSz="501163" fontAlgn="base">
              <a:spcBef>
                <a:spcPct val="0"/>
              </a:spcBef>
              <a:spcAft>
                <a:spcPct val="0"/>
              </a:spcAft>
              <a:buFont typeface="Arial" panose="020B0604020202020204" pitchFamily="34" charset="0"/>
              <a:buChar char="•"/>
              <a:defRPr/>
            </a:pPr>
            <a:r>
              <a:rPr lang="en-GB" sz="1200" kern="0" dirty="0">
                <a:solidFill>
                  <a:srgbClr val="000000"/>
                </a:solidFill>
                <a:latin typeface="Georgia" pitchFamily="18" charset="0"/>
                <a:ea typeface="SimSun"/>
              </a:rPr>
              <a:t>Carrying on an intra-group financing business </a:t>
            </a:r>
            <a:br>
              <a:rPr lang="en-GB" sz="1200" kern="0" dirty="0">
                <a:solidFill>
                  <a:srgbClr val="000000"/>
                </a:solidFill>
                <a:latin typeface="Georgia" pitchFamily="18" charset="0"/>
                <a:ea typeface="SimSun"/>
              </a:rPr>
            </a:br>
            <a:r>
              <a:rPr lang="en-GB" sz="1200" kern="0" dirty="0">
                <a:solidFill>
                  <a:srgbClr val="000000"/>
                </a:solidFill>
                <a:latin typeface="Georgia" pitchFamily="18" charset="0"/>
                <a:ea typeface="SimSun"/>
              </a:rPr>
              <a:t>(i.e. borrowing of money from and lending of money to associated corporations)</a:t>
            </a:r>
          </a:p>
        </p:txBody>
      </p:sp>
      <p:sp>
        <p:nvSpPr>
          <p:cNvPr id="26" name="Flowchart: Alternate Process 25">
            <a:extLst>
              <a:ext uri="{FF2B5EF4-FFF2-40B4-BE49-F238E27FC236}">
                <a16:creationId xmlns:a16="http://schemas.microsoft.com/office/drawing/2014/main" id="{D566920D-C66A-41B5-900E-BE147EF58C57}"/>
              </a:ext>
            </a:extLst>
          </p:cNvPr>
          <p:cNvSpPr/>
          <p:nvPr/>
        </p:nvSpPr>
        <p:spPr bwMode="ltGray">
          <a:xfrm>
            <a:off x="1211531" y="2172621"/>
            <a:ext cx="1292184" cy="2373770"/>
          </a:xfrm>
          <a:prstGeom prst="flowChartAlternateProcess">
            <a:avLst/>
          </a:prstGeom>
          <a:solidFill>
            <a:srgbClr val="FBF2EF"/>
          </a:solidFill>
          <a:ln w="3175" cap="flat" cmpd="sng" algn="ctr">
            <a:solidFill>
              <a:srgbClr val="C00000"/>
            </a:solidFill>
            <a:prstDash val="solid"/>
          </a:ln>
          <a:effectLst/>
        </p:spPr>
        <p:txBody>
          <a:bodyPr lIns="50123" tIns="0" rIns="50123" bIns="25065" rtlCol="0" anchor="ctr"/>
          <a:lstStyle/>
          <a:p>
            <a:pPr algn="ctr" defTabSz="501163" fontAlgn="base">
              <a:spcBef>
                <a:spcPct val="0"/>
              </a:spcBef>
              <a:spcAft>
                <a:spcPct val="0"/>
              </a:spcAft>
              <a:defRPr/>
            </a:pPr>
            <a:r>
              <a:rPr lang="en-GB" sz="1200" b="1" kern="0" dirty="0">
                <a:solidFill>
                  <a:srgbClr val="000000"/>
                </a:solidFill>
                <a:latin typeface="Georgia" pitchFamily="18" charset="0"/>
                <a:ea typeface="SimSun"/>
              </a:rPr>
              <a:t>Three types of corporate treasury activities</a:t>
            </a:r>
          </a:p>
          <a:p>
            <a:pPr algn="ctr" defTabSz="501163" fontAlgn="base">
              <a:spcBef>
                <a:spcPct val="0"/>
              </a:spcBef>
              <a:spcAft>
                <a:spcPct val="0"/>
              </a:spcAft>
              <a:defRPr/>
            </a:pPr>
            <a:endParaRPr lang="en-GB" sz="1200" b="1" kern="0" dirty="0">
              <a:solidFill>
                <a:srgbClr val="000000"/>
              </a:solidFill>
              <a:latin typeface="Georgia" pitchFamily="18" charset="0"/>
              <a:ea typeface="SimSun"/>
            </a:endParaRPr>
          </a:p>
        </p:txBody>
      </p:sp>
      <p:sp>
        <p:nvSpPr>
          <p:cNvPr id="28" name="Flowchart: Alternate Process 27">
            <a:extLst>
              <a:ext uri="{FF2B5EF4-FFF2-40B4-BE49-F238E27FC236}">
                <a16:creationId xmlns:a16="http://schemas.microsoft.com/office/drawing/2014/main" id="{F89792A9-CA21-430B-AFC7-E1E50FDCF5BE}"/>
              </a:ext>
            </a:extLst>
          </p:cNvPr>
          <p:cNvSpPr/>
          <p:nvPr/>
        </p:nvSpPr>
        <p:spPr bwMode="ltGray">
          <a:xfrm>
            <a:off x="2615252" y="3018412"/>
            <a:ext cx="5285777" cy="607409"/>
          </a:xfrm>
          <a:prstGeom prst="flowChartAlternateProcess">
            <a:avLst/>
          </a:prstGeom>
          <a:solidFill>
            <a:srgbClr val="602320">
              <a:lumMod val="40000"/>
              <a:lumOff val="60000"/>
            </a:srgbClr>
          </a:solidFill>
          <a:ln w="3175" cap="flat" cmpd="sng" algn="ctr">
            <a:noFill/>
            <a:prstDash val="solid"/>
          </a:ln>
          <a:effectLst/>
        </p:spPr>
        <p:txBody>
          <a:bodyPr lIns="50123" tIns="25065" rIns="50123" bIns="25065" rtlCol="0" anchor="ctr"/>
          <a:lstStyle/>
          <a:p>
            <a:pPr marL="156608" indent="-156608" defTabSz="501163" fontAlgn="base">
              <a:spcBef>
                <a:spcPct val="0"/>
              </a:spcBef>
              <a:spcAft>
                <a:spcPct val="0"/>
              </a:spcAft>
              <a:buFont typeface="Arial" panose="020B0604020202020204" pitchFamily="34" charset="0"/>
              <a:buChar char="•"/>
              <a:defRPr/>
            </a:pPr>
            <a:r>
              <a:rPr lang="en-GB" sz="1200" kern="0" dirty="0">
                <a:solidFill>
                  <a:srgbClr val="FFFFFF"/>
                </a:solidFill>
                <a:latin typeface="Georgia" pitchFamily="18" charset="0"/>
                <a:ea typeface="SimSun"/>
              </a:rPr>
              <a:t>Providing qualifying corporate treasury services to associated corporations </a:t>
            </a:r>
            <a:endParaRPr lang="en-GB" sz="1200" i="1" kern="0" dirty="0">
              <a:solidFill>
                <a:srgbClr val="FFFFFF"/>
              </a:solidFill>
              <a:latin typeface="Georgia" pitchFamily="18" charset="0"/>
              <a:ea typeface="SimSun"/>
            </a:endParaRPr>
          </a:p>
        </p:txBody>
      </p:sp>
      <p:sp>
        <p:nvSpPr>
          <p:cNvPr id="29" name="Flowchart: Alternate Process 28">
            <a:extLst>
              <a:ext uri="{FF2B5EF4-FFF2-40B4-BE49-F238E27FC236}">
                <a16:creationId xmlns:a16="http://schemas.microsoft.com/office/drawing/2014/main" id="{E488D51D-7A13-4DB8-9C1D-49C45A628BA8}"/>
              </a:ext>
            </a:extLst>
          </p:cNvPr>
          <p:cNvSpPr/>
          <p:nvPr/>
        </p:nvSpPr>
        <p:spPr bwMode="ltGray">
          <a:xfrm>
            <a:off x="2615252" y="3818322"/>
            <a:ext cx="5285777" cy="607409"/>
          </a:xfrm>
          <a:prstGeom prst="flowChartAlternateProcess">
            <a:avLst/>
          </a:prstGeom>
          <a:solidFill>
            <a:srgbClr val="E0301E">
              <a:lumMod val="75000"/>
            </a:srgbClr>
          </a:solidFill>
          <a:ln w="3175" cap="flat" cmpd="sng" algn="ctr">
            <a:noFill/>
            <a:prstDash val="solid"/>
          </a:ln>
          <a:effectLst/>
        </p:spPr>
        <p:txBody>
          <a:bodyPr lIns="50123" tIns="25065" rIns="50123" bIns="25065" rtlCol="0" anchor="ctr"/>
          <a:lstStyle/>
          <a:p>
            <a:pPr marL="156608" indent="-156608" defTabSz="501163" fontAlgn="base">
              <a:spcBef>
                <a:spcPct val="0"/>
              </a:spcBef>
              <a:spcAft>
                <a:spcPct val="0"/>
              </a:spcAft>
              <a:buFont typeface="Arial" panose="020B0604020202020204" pitchFamily="34" charset="0"/>
              <a:buChar char="•"/>
              <a:defRPr/>
            </a:pPr>
            <a:r>
              <a:rPr lang="en-GB" sz="1200" kern="0" dirty="0">
                <a:solidFill>
                  <a:srgbClr val="FFFFFF"/>
                </a:solidFill>
                <a:latin typeface="Georgia" pitchFamily="18" charset="0"/>
                <a:ea typeface="SimSun"/>
              </a:rPr>
              <a:t>Entering into qualifying corporate treasury transactions for associated corporations </a:t>
            </a:r>
            <a:endParaRPr lang="en-GB" sz="1200" i="1" kern="0" dirty="0">
              <a:solidFill>
                <a:srgbClr val="FFFFFF"/>
              </a:solidFill>
              <a:latin typeface="Georgia" pitchFamily="18" charset="0"/>
              <a:ea typeface="SimSun"/>
            </a:endParaRPr>
          </a:p>
        </p:txBody>
      </p:sp>
      <p:sp>
        <p:nvSpPr>
          <p:cNvPr id="30" name="TextBox 29">
            <a:extLst>
              <a:ext uri="{FF2B5EF4-FFF2-40B4-BE49-F238E27FC236}">
                <a16:creationId xmlns:a16="http://schemas.microsoft.com/office/drawing/2014/main" id="{F2F75944-37FA-4F28-8A96-B5D253E65140}"/>
              </a:ext>
            </a:extLst>
          </p:cNvPr>
          <p:cNvSpPr txBox="1"/>
          <p:nvPr/>
        </p:nvSpPr>
        <p:spPr>
          <a:xfrm>
            <a:off x="1218941" y="4653134"/>
            <a:ext cx="6682088" cy="884578"/>
          </a:xfrm>
          <a:prstGeom prst="rect">
            <a:avLst/>
          </a:prstGeom>
          <a:solidFill>
            <a:srgbClr val="FFB600"/>
          </a:solidFill>
        </p:spPr>
        <p:txBody>
          <a:bodyPr wrap="square" lIns="0" tIns="0" rIns="0" bIns="0" rtlCol="0" anchor="ctr">
            <a:noAutofit/>
          </a:bodyPr>
          <a:lstStyle/>
          <a:p>
            <a:pPr algn="ctr" defTabSz="501163" fontAlgn="base">
              <a:spcBef>
                <a:spcPct val="0"/>
              </a:spcBef>
              <a:spcAft>
                <a:spcPts val="506"/>
              </a:spcAft>
              <a:defRPr/>
            </a:pPr>
            <a:r>
              <a:rPr lang="en-GB" sz="1275" kern="0" dirty="0">
                <a:solidFill>
                  <a:srgbClr val="FFFFFF"/>
                </a:solidFill>
                <a:latin typeface="Georgia" pitchFamily="18" charset="0"/>
                <a:ea typeface="SimSun"/>
              </a:rPr>
              <a:t>Only profits derived from those activities in relation to </a:t>
            </a:r>
            <a:br>
              <a:rPr lang="en-GB" sz="1275" kern="0" dirty="0">
                <a:solidFill>
                  <a:srgbClr val="FFFFFF"/>
                </a:solidFill>
                <a:latin typeface="Georgia" pitchFamily="18" charset="0"/>
                <a:ea typeface="SimSun"/>
              </a:rPr>
            </a:br>
            <a:r>
              <a:rPr lang="en-GB" sz="1275" b="1" kern="0" dirty="0">
                <a:solidFill>
                  <a:srgbClr val="FFFFFF"/>
                </a:solidFill>
                <a:latin typeface="Georgia" pitchFamily="18" charset="0"/>
                <a:ea typeface="SimSun"/>
              </a:rPr>
              <a:t>non-HK associated corporations </a:t>
            </a:r>
            <a:r>
              <a:rPr lang="en-GB" sz="1275" kern="0" dirty="0">
                <a:solidFill>
                  <a:srgbClr val="FFFFFF"/>
                </a:solidFill>
                <a:latin typeface="Georgia" pitchFamily="18" charset="0"/>
                <a:ea typeface="SimSun"/>
              </a:rPr>
              <a:t>may be eligible for the concessionary tax rate (8.25%)</a:t>
            </a:r>
          </a:p>
        </p:txBody>
      </p:sp>
      <p:pic>
        <p:nvPicPr>
          <p:cNvPr id="31" name="Picture 2">
            <a:extLst>
              <a:ext uri="{FF2B5EF4-FFF2-40B4-BE49-F238E27FC236}">
                <a16:creationId xmlns:a16="http://schemas.microsoft.com/office/drawing/2014/main" id="{3BB9F46C-0E14-46AF-9B42-FFBB507387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4875" t="29667" r="22375" b="52905"/>
          <a:stretch/>
        </p:blipFill>
        <p:spPr bwMode="auto">
          <a:xfrm>
            <a:off x="1589314" y="3649631"/>
            <a:ext cx="600026" cy="579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Footer Placeholder 4">
            <a:extLst>
              <a:ext uri="{FF2B5EF4-FFF2-40B4-BE49-F238E27FC236}">
                <a16:creationId xmlns:a16="http://schemas.microsoft.com/office/drawing/2014/main" id="{6B63942A-B5B7-40E7-8143-D89357D4F91D}"/>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Tree>
    <p:extLst>
      <p:ext uri="{BB962C8B-B14F-4D97-AF65-F5344CB8AC3E}">
        <p14:creationId xmlns:p14="http://schemas.microsoft.com/office/powerpoint/2010/main" val="259055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062C186-C0A0-074B-03AF-6D348DCAB9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16</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553998"/>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Definitions of “Corporate Treasury Services” and “Corporate Treasury Transactions”</a:t>
            </a:r>
          </a:p>
        </p:txBody>
      </p:sp>
      <p:graphicFrame>
        <p:nvGraphicFramePr>
          <p:cNvPr id="21" name="Table 20">
            <a:extLst>
              <a:ext uri="{FF2B5EF4-FFF2-40B4-BE49-F238E27FC236}">
                <a16:creationId xmlns:a16="http://schemas.microsoft.com/office/drawing/2014/main" id="{B7118FE0-EFFA-403D-979A-C0676E9F7FBB}"/>
              </a:ext>
            </a:extLst>
          </p:cNvPr>
          <p:cNvGraphicFramePr>
            <a:graphicFrameLocks noGrp="1"/>
          </p:cNvGraphicFramePr>
          <p:nvPr/>
        </p:nvGraphicFramePr>
        <p:xfrm>
          <a:off x="1218546" y="2197995"/>
          <a:ext cx="7035913" cy="3307456"/>
        </p:xfrm>
        <a:graphic>
          <a:graphicData uri="http://schemas.openxmlformats.org/drawingml/2006/table">
            <a:tbl>
              <a:tblPr firstRow="1" bandRow="1"/>
              <a:tblGrid>
                <a:gridCol w="3462113">
                  <a:extLst>
                    <a:ext uri="{9D8B030D-6E8A-4147-A177-3AD203B41FA5}">
                      <a16:colId xmlns:a16="http://schemas.microsoft.com/office/drawing/2014/main" val="20000"/>
                    </a:ext>
                  </a:extLst>
                </a:gridCol>
                <a:gridCol w="3573800">
                  <a:extLst>
                    <a:ext uri="{9D8B030D-6E8A-4147-A177-3AD203B41FA5}">
                      <a16:colId xmlns:a16="http://schemas.microsoft.com/office/drawing/2014/main" val="20001"/>
                    </a:ext>
                  </a:extLst>
                </a:gridCol>
              </a:tblGrid>
              <a:tr h="343929">
                <a:tc>
                  <a:txBody>
                    <a:bodyPr/>
                    <a:lstStyle>
                      <a:lvl1pPr marL="0" algn="l" defTabSz="914400" rtl="0" eaLnBrk="1" latinLnBrk="0" hangingPunct="1">
                        <a:defRPr sz="1800" b="1" kern="1200">
                          <a:solidFill>
                            <a:schemeClr val="lt1"/>
                          </a:solidFill>
                          <a:latin typeface="SimSun"/>
                          <a:ea typeface="SimSun"/>
                        </a:defRPr>
                      </a:lvl1pPr>
                      <a:lvl2pPr marL="457200" algn="l" defTabSz="914400" rtl="0" eaLnBrk="1" latinLnBrk="0" hangingPunct="1">
                        <a:defRPr sz="1800" b="1" kern="1200">
                          <a:solidFill>
                            <a:schemeClr val="lt1"/>
                          </a:solidFill>
                          <a:latin typeface="SimSun"/>
                          <a:ea typeface="SimSun"/>
                        </a:defRPr>
                      </a:lvl2pPr>
                      <a:lvl3pPr marL="914400" algn="l" defTabSz="914400" rtl="0" eaLnBrk="1" latinLnBrk="0" hangingPunct="1">
                        <a:defRPr sz="1800" b="1" kern="1200">
                          <a:solidFill>
                            <a:schemeClr val="lt1"/>
                          </a:solidFill>
                          <a:latin typeface="SimSun"/>
                          <a:ea typeface="SimSun"/>
                        </a:defRPr>
                      </a:lvl3pPr>
                      <a:lvl4pPr marL="1371600" algn="l" defTabSz="914400" rtl="0" eaLnBrk="1" latinLnBrk="0" hangingPunct="1">
                        <a:defRPr sz="1800" b="1" kern="1200">
                          <a:solidFill>
                            <a:schemeClr val="lt1"/>
                          </a:solidFill>
                          <a:latin typeface="SimSun"/>
                          <a:ea typeface="SimSun"/>
                        </a:defRPr>
                      </a:lvl4pPr>
                      <a:lvl5pPr marL="1828800" algn="l" defTabSz="914400" rtl="0" eaLnBrk="1" latinLnBrk="0" hangingPunct="1">
                        <a:defRPr sz="1800" b="1" kern="1200">
                          <a:solidFill>
                            <a:schemeClr val="lt1"/>
                          </a:solidFill>
                          <a:latin typeface="SimSun"/>
                          <a:ea typeface="SimSun"/>
                        </a:defRPr>
                      </a:lvl5pPr>
                      <a:lvl6pPr marL="2286000" algn="l" defTabSz="914400" rtl="0" eaLnBrk="1" latinLnBrk="0" hangingPunct="1">
                        <a:defRPr sz="1800" b="1" kern="1200">
                          <a:solidFill>
                            <a:schemeClr val="lt1"/>
                          </a:solidFill>
                          <a:latin typeface="SimSun"/>
                          <a:ea typeface="SimSun"/>
                        </a:defRPr>
                      </a:lvl6pPr>
                      <a:lvl7pPr marL="2743200" algn="l" defTabSz="914400" rtl="0" eaLnBrk="1" latinLnBrk="0" hangingPunct="1">
                        <a:defRPr sz="1800" b="1" kern="1200">
                          <a:solidFill>
                            <a:schemeClr val="lt1"/>
                          </a:solidFill>
                          <a:latin typeface="SimSun"/>
                          <a:ea typeface="SimSun"/>
                        </a:defRPr>
                      </a:lvl7pPr>
                      <a:lvl8pPr marL="3200400" algn="l" defTabSz="914400" rtl="0" eaLnBrk="1" latinLnBrk="0" hangingPunct="1">
                        <a:defRPr sz="1800" b="1" kern="1200">
                          <a:solidFill>
                            <a:schemeClr val="lt1"/>
                          </a:solidFill>
                          <a:latin typeface="SimSun"/>
                          <a:ea typeface="SimSun"/>
                        </a:defRPr>
                      </a:lvl8pPr>
                      <a:lvl9pPr marL="3657600" algn="l" defTabSz="914400" rtl="0" eaLnBrk="1" latinLnBrk="0" hangingPunct="1">
                        <a:defRPr sz="1800" b="1" kern="1200">
                          <a:solidFill>
                            <a:schemeClr val="lt1"/>
                          </a:solidFill>
                          <a:latin typeface="SimSun"/>
                          <a:ea typeface="SimSun"/>
                        </a:defRPr>
                      </a:lvl9pPr>
                    </a:lstStyle>
                    <a:p>
                      <a:r>
                        <a:rPr lang="en-GB" altLang="zh-CN" sz="1200" dirty="0">
                          <a:latin typeface="Georgia" panose="02040502050405020303" pitchFamily="18" charset="0"/>
                        </a:rPr>
                        <a:t>Corporate</a:t>
                      </a:r>
                      <a:r>
                        <a:rPr lang="en-GB" altLang="zh-CN" sz="1200" baseline="0" dirty="0">
                          <a:latin typeface="Georgia" panose="02040502050405020303" pitchFamily="18" charset="0"/>
                        </a:rPr>
                        <a:t> Treasury Services Examples</a:t>
                      </a:r>
                      <a:endParaRPr lang="en-GB" sz="1200" b="1" dirty="0">
                        <a:latin typeface="Georgia" panose="02040502050405020303" pitchFamily="18" charset="0"/>
                      </a:endParaRPr>
                    </a:p>
                  </a:txBody>
                  <a:tcPr marL="57326" marR="57326" marT="28663" marB="28663">
                    <a:lnL w="12700" cmpd="sng">
                      <a:solidFill>
                        <a:srgbClr val="DB536A"/>
                      </a:solidFill>
                    </a:lnL>
                    <a:lnR>
                      <a:noFill/>
                    </a:lnR>
                    <a:lnT w="12700" cmpd="sng">
                      <a:solidFill>
                        <a:srgbClr val="DB536A"/>
                      </a:solidFill>
                    </a:lnT>
                    <a:lnB w="12700" cmpd="sng">
                      <a:solidFill>
                        <a:srgbClr val="DB536A"/>
                      </a:solidFill>
                    </a:lnB>
                    <a:lnTlToBr w="12700" cmpd="sng">
                      <a:noFill/>
                      <a:prstDash val="solid"/>
                    </a:lnTlToBr>
                    <a:lnBlToTr w="12700" cmpd="sng">
                      <a:noFill/>
                      <a:prstDash val="solid"/>
                    </a:lnBlToTr>
                    <a:solidFill>
                      <a:srgbClr val="DB536A"/>
                    </a:solidFill>
                  </a:tcPr>
                </a:tc>
                <a:tc>
                  <a:txBody>
                    <a:bodyPr/>
                    <a:lstStyle>
                      <a:lvl1pPr marL="0" algn="l" defTabSz="914400" rtl="0" eaLnBrk="1" latinLnBrk="0" hangingPunct="1">
                        <a:defRPr sz="1800" b="1" kern="1200">
                          <a:solidFill>
                            <a:schemeClr val="lt1"/>
                          </a:solidFill>
                          <a:latin typeface="SimSun"/>
                          <a:ea typeface="SimSun"/>
                        </a:defRPr>
                      </a:lvl1pPr>
                      <a:lvl2pPr marL="457200" algn="l" defTabSz="914400" rtl="0" eaLnBrk="1" latinLnBrk="0" hangingPunct="1">
                        <a:defRPr sz="1800" b="1" kern="1200">
                          <a:solidFill>
                            <a:schemeClr val="lt1"/>
                          </a:solidFill>
                          <a:latin typeface="SimSun"/>
                          <a:ea typeface="SimSun"/>
                        </a:defRPr>
                      </a:lvl2pPr>
                      <a:lvl3pPr marL="914400" algn="l" defTabSz="914400" rtl="0" eaLnBrk="1" latinLnBrk="0" hangingPunct="1">
                        <a:defRPr sz="1800" b="1" kern="1200">
                          <a:solidFill>
                            <a:schemeClr val="lt1"/>
                          </a:solidFill>
                          <a:latin typeface="SimSun"/>
                          <a:ea typeface="SimSun"/>
                        </a:defRPr>
                      </a:lvl3pPr>
                      <a:lvl4pPr marL="1371600" algn="l" defTabSz="914400" rtl="0" eaLnBrk="1" latinLnBrk="0" hangingPunct="1">
                        <a:defRPr sz="1800" b="1" kern="1200">
                          <a:solidFill>
                            <a:schemeClr val="lt1"/>
                          </a:solidFill>
                          <a:latin typeface="SimSun"/>
                          <a:ea typeface="SimSun"/>
                        </a:defRPr>
                      </a:lvl4pPr>
                      <a:lvl5pPr marL="1828800" algn="l" defTabSz="914400" rtl="0" eaLnBrk="1" latinLnBrk="0" hangingPunct="1">
                        <a:defRPr sz="1800" b="1" kern="1200">
                          <a:solidFill>
                            <a:schemeClr val="lt1"/>
                          </a:solidFill>
                          <a:latin typeface="SimSun"/>
                          <a:ea typeface="SimSun"/>
                        </a:defRPr>
                      </a:lvl5pPr>
                      <a:lvl6pPr marL="2286000" algn="l" defTabSz="914400" rtl="0" eaLnBrk="1" latinLnBrk="0" hangingPunct="1">
                        <a:defRPr sz="1800" b="1" kern="1200">
                          <a:solidFill>
                            <a:schemeClr val="lt1"/>
                          </a:solidFill>
                          <a:latin typeface="SimSun"/>
                          <a:ea typeface="SimSun"/>
                        </a:defRPr>
                      </a:lvl6pPr>
                      <a:lvl7pPr marL="2743200" algn="l" defTabSz="914400" rtl="0" eaLnBrk="1" latinLnBrk="0" hangingPunct="1">
                        <a:defRPr sz="1800" b="1" kern="1200">
                          <a:solidFill>
                            <a:schemeClr val="lt1"/>
                          </a:solidFill>
                          <a:latin typeface="SimSun"/>
                          <a:ea typeface="SimSun"/>
                        </a:defRPr>
                      </a:lvl7pPr>
                      <a:lvl8pPr marL="3200400" algn="l" defTabSz="914400" rtl="0" eaLnBrk="1" latinLnBrk="0" hangingPunct="1">
                        <a:defRPr sz="1800" b="1" kern="1200">
                          <a:solidFill>
                            <a:schemeClr val="lt1"/>
                          </a:solidFill>
                          <a:latin typeface="SimSun"/>
                          <a:ea typeface="SimSun"/>
                        </a:defRPr>
                      </a:lvl8pPr>
                      <a:lvl9pPr marL="3657600" algn="l" defTabSz="914400" rtl="0" eaLnBrk="1" latinLnBrk="0" hangingPunct="1">
                        <a:defRPr sz="1800" b="1" kern="1200">
                          <a:solidFill>
                            <a:schemeClr val="lt1"/>
                          </a:solidFill>
                          <a:latin typeface="SimSun"/>
                          <a:ea typeface="SimSun"/>
                        </a:defRPr>
                      </a:lvl9pPr>
                    </a:lstStyle>
                    <a:p>
                      <a:r>
                        <a:rPr lang="en-GB" sz="1200" baseline="0" dirty="0">
                          <a:latin typeface="Georgia" panose="02040502050405020303" pitchFamily="18" charset="0"/>
                        </a:rPr>
                        <a:t>Corporate Treasury Transactions Examples</a:t>
                      </a:r>
                      <a:endParaRPr lang="en-GB" sz="1200" b="1" dirty="0">
                        <a:latin typeface="Georgia" panose="02040502050405020303" pitchFamily="18" charset="0"/>
                      </a:endParaRPr>
                    </a:p>
                  </a:txBody>
                  <a:tcPr marL="57326" marR="57326" marT="28663" marB="28663">
                    <a:lnL>
                      <a:noFill/>
                    </a:lnL>
                    <a:lnR w="12700" cmpd="sng">
                      <a:solidFill>
                        <a:srgbClr val="DB536A"/>
                      </a:solidFill>
                    </a:lnR>
                    <a:lnT w="12700" cmpd="sng">
                      <a:solidFill>
                        <a:srgbClr val="DB536A"/>
                      </a:solidFill>
                    </a:lnT>
                    <a:lnB w="12700" cmpd="sng">
                      <a:solidFill>
                        <a:srgbClr val="DB536A"/>
                      </a:solidFill>
                    </a:lnB>
                    <a:lnTlToBr w="12700" cmpd="sng">
                      <a:noFill/>
                      <a:prstDash val="solid"/>
                    </a:lnTlToBr>
                    <a:lnBlToTr w="12700" cmpd="sng">
                      <a:noFill/>
                      <a:prstDash val="solid"/>
                    </a:lnBlToTr>
                    <a:solidFill>
                      <a:srgbClr val="DB536A"/>
                    </a:solidFill>
                  </a:tcPr>
                </a:tc>
                <a:extLst>
                  <a:ext uri="{0D108BD9-81ED-4DB2-BD59-A6C34878D82A}">
                    <a16:rowId xmlns:a16="http://schemas.microsoft.com/office/drawing/2014/main" val="10000"/>
                  </a:ext>
                </a:extLst>
              </a:tr>
              <a:tr h="2963527">
                <a:tc>
                  <a:txBody>
                    <a:bodyPr/>
                    <a:lstStyle>
                      <a:lvl1pPr marL="0" algn="l" defTabSz="914400" rtl="0" eaLnBrk="1" latinLnBrk="0" hangingPunct="1">
                        <a:defRPr sz="1800" kern="1200">
                          <a:solidFill>
                            <a:schemeClr val="dk1"/>
                          </a:solidFill>
                          <a:latin typeface="SimSun"/>
                          <a:ea typeface="SimSun"/>
                        </a:defRPr>
                      </a:lvl1pPr>
                      <a:lvl2pPr marL="457200" algn="l" defTabSz="914400" rtl="0" eaLnBrk="1" latinLnBrk="0" hangingPunct="1">
                        <a:defRPr sz="1800" kern="1200">
                          <a:solidFill>
                            <a:schemeClr val="dk1"/>
                          </a:solidFill>
                          <a:latin typeface="SimSun"/>
                          <a:ea typeface="SimSun"/>
                        </a:defRPr>
                      </a:lvl2pPr>
                      <a:lvl3pPr marL="914400" algn="l" defTabSz="914400" rtl="0" eaLnBrk="1" latinLnBrk="0" hangingPunct="1">
                        <a:defRPr sz="1800" kern="1200">
                          <a:solidFill>
                            <a:schemeClr val="dk1"/>
                          </a:solidFill>
                          <a:latin typeface="SimSun"/>
                          <a:ea typeface="SimSun"/>
                        </a:defRPr>
                      </a:lvl3pPr>
                      <a:lvl4pPr marL="1371600" algn="l" defTabSz="914400" rtl="0" eaLnBrk="1" latinLnBrk="0" hangingPunct="1">
                        <a:defRPr sz="1800" kern="1200">
                          <a:solidFill>
                            <a:schemeClr val="dk1"/>
                          </a:solidFill>
                          <a:latin typeface="SimSun"/>
                          <a:ea typeface="SimSun"/>
                        </a:defRPr>
                      </a:lvl4pPr>
                      <a:lvl5pPr marL="1828800" algn="l" defTabSz="914400" rtl="0" eaLnBrk="1" latinLnBrk="0" hangingPunct="1">
                        <a:defRPr sz="1800" kern="1200">
                          <a:solidFill>
                            <a:schemeClr val="dk1"/>
                          </a:solidFill>
                          <a:latin typeface="SimSun"/>
                          <a:ea typeface="SimSun"/>
                        </a:defRPr>
                      </a:lvl5pPr>
                      <a:lvl6pPr marL="2286000" algn="l" defTabSz="914400" rtl="0" eaLnBrk="1" latinLnBrk="0" hangingPunct="1">
                        <a:defRPr sz="1800" kern="1200">
                          <a:solidFill>
                            <a:schemeClr val="dk1"/>
                          </a:solidFill>
                          <a:latin typeface="SimSun"/>
                          <a:ea typeface="SimSun"/>
                        </a:defRPr>
                      </a:lvl6pPr>
                      <a:lvl7pPr marL="2743200" algn="l" defTabSz="914400" rtl="0" eaLnBrk="1" latinLnBrk="0" hangingPunct="1">
                        <a:defRPr sz="1800" kern="1200">
                          <a:solidFill>
                            <a:schemeClr val="dk1"/>
                          </a:solidFill>
                          <a:latin typeface="SimSun"/>
                          <a:ea typeface="SimSun"/>
                        </a:defRPr>
                      </a:lvl7pPr>
                      <a:lvl8pPr marL="3200400" algn="l" defTabSz="914400" rtl="0" eaLnBrk="1" latinLnBrk="0" hangingPunct="1">
                        <a:defRPr sz="1800" kern="1200">
                          <a:solidFill>
                            <a:schemeClr val="dk1"/>
                          </a:solidFill>
                          <a:latin typeface="SimSun"/>
                          <a:ea typeface="SimSun"/>
                        </a:defRPr>
                      </a:lvl8pPr>
                      <a:lvl9pPr marL="3657600" algn="l" defTabSz="914400" rtl="0" eaLnBrk="1" latinLnBrk="0" hangingPunct="1">
                        <a:defRPr sz="1800" kern="1200">
                          <a:solidFill>
                            <a:schemeClr val="dk1"/>
                          </a:solidFill>
                          <a:latin typeface="SimSun"/>
                          <a:ea typeface="SimSun"/>
                        </a:defRPr>
                      </a:lvl9pPr>
                    </a:lstStyle>
                    <a:p>
                      <a:pPr marL="342900" indent="-342900">
                        <a:spcAft>
                          <a:spcPts val="600"/>
                        </a:spcAft>
                        <a:buFont typeface="Arial" panose="020B0604020202020204" pitchFamily="34" charset="0"/>
                        <a:buChar char="•"/>
                      </a:pPr>
                      <a:r>
                        <a:rPr lang="en-GB" sz="1200" kern="1200" dirty="0">
                          <a:latin typeface="Georgia" panose="02040502050405020303" pitchFamily="18" charset="0"/>
                        </a:rPr>
                        <a:t>Managing the cash and liquidity position, including cash forecasting or pooling, of the associated corporation and providing related advice;</a:t>
                      </a:r>
                    </a:p>
                    <a:p>
                      <a:pPr marL="342900" indent="-342900">
                        <a:spcAft>
                          <a:spcPts val="600"/>
                        </a:spcAft>
                        <a:buFont typeface="Arial" panose="020B0604020202020204" pitchFamily="34" charset="0"/>
                        <a:buChar char="•"/>
                      </a:pPr>
                      <a:r>
                        <a:rPr lang="en-GB" sz="1200" kern="1200" dirty="0">
                          <a:latin typeface="Georgia" panose="02040502050405020303" pitchFamily="18" charset="0"/>
                        </a:rPr>
                        <a:t>Processing</a:t>
                      </a:r>
                      <a:r>
                        <a:rPr lang="en-GB" sz="1200" kern="1200" baseline="0" dirty="0">
                          <a:latin typeface="Georgia" panose="02040502050405020303" pitchFamily="18" charset="0"/>
                        </a:rPr>
                        <a:t> payments to the vendors or suppliers of the associated corporation;</a:t>
                      </a:r>
                      <a:endParaRPr lang="en-GB" sz="1200" kern="1200" dirty="0">
                        <a:latin typeface="Georgia" panose="02040502050405020303" pitchFamily="18" charset="0"/>
                      </a:endParaRPr>
                    </a:p>
                    <a:p>
                      <a:pPr marL="342900" indent="-342900">
                        <a:spcAft>
                          <a:spcPts val="600"/>
                        </a:spcAft>
                        <a:buFont typeface="Arial" panose="020B0604020202020204" pitchFamily="34" charset="0"/>
                        <a:buChar char="•"/>
                      </a:pPr>
                      <a:r>
                        <a:rPr lang="en-GB" sz="1200" kern="1200" dirty="0">
                          <a:latin typeface="Georgia" panose="02040502050405020303" pitchFamily="18" charset="0"/>
                        </a:rPr>
                        <a:t>Managing</a:t>
                      </a:r>
                      <a:r>
                        <a:rPr lang="en-GB" sz="1200" kern="1200" baseline="0" dirty="0">
                          <a:latin typeface="Georgia" panose="02040502050405020303" pitchFamily="18" charset="0"/>
                        </a:rPr>
                        <a:t> relationships with financial institutions and investors;</a:t>
                      </a:r>
                    </a:p>
                    <a:p>
                      <a:pPr marL="342900" indent="-342900">
                        <a:spcAft>
                          <a:spcPts val="600"/>
                        </a:spcAft>
                        <a:buFont typeface="Arial" panose="020B0604020202020204" pitchFamily="34" charset="0"/>
                        <a:buChar char="•"/>
                      </a:pPr>
                      <a:r>
                        <a:rPr lang="en-GB" sz="1200" kern="1200" dirty="0">
                          <a:latin typeface="Georgia" panose="02040502050405020303" pitchFamily="18" charset="0"/>
                        </a:rPr>
                        <a:t>Advising</a:t>
                      </a:r>
                      <a:r>
                        <a:rPr lang="en-GB" sz="1200" kern="1200" baseline="0" dirty="0">
                          <a:latin typeface="Georgia" panose="02040502050405020303" pitchFamily="18" charset="0"/>
                        </a:rPr>
                        <a:t> on corporate finance, compliance or management of fund investments, interest rate risks, liquidity risk, etc;</a:t>
                      </a:r>
                      <a:endParaRPr lang="en-GB" sz="1200" kern="1200" dirty="0">
                        <a:latin typeface="Georgia" panose="02040502050405020303" pitchFamily="18" charset="0"/>
                      </a:endParaRPr>
                    </a:p>
                    <a:p>
                      <a:pPr marL="342900" indent="-342900">
                        <a:spcAft>
                          <a:spcPts val="600"/>
                        </a:spcAft>
                        <a:buFont typeface="Arial" panose="020B0604020202020204" pitchFamily="34" charset="0"/>
                        <a:buChar char="•"/>
                      </a:pPr>
                      <a:r>
                        <a:rPr lang="en-GB" sz="1200" kern="1200" dirty="0">
                          <a:latin typeface="Georgia" panose="02040502050405020303" pitchFamily="18" charset="0"/>
                        </a:rPr>
                        <a:t>Providing advice or service in relation to the operations of the treasury management system of the associated corporation.</a:t>
                      </a:r>
                    </a:p>
                  </a:txBody>
                  <a:tcPr marL="57326" marR="57326" marT="28663" marB="28663">
                    <a:lnL w="12700" cmpd="sng">
                      <a:solidFill>
                        <a:srgbClr val="DB536A"/>
                      </a:solidFill>
                    </a:lnL>
                    <a:lnR>
                      <a:noFill/>
                    </a:lnR>
                    <a:lnT w="12700" cmpd="sng">
                      <a:solidFill>
                        <a:srgbClr val="DB536A"/>
                      </a:solidFill>
                    </a:lnT>
                    <a:lnB w="12700" cmpd="sng">
                      <a:solidFill>
                        <a:srgbClr val="DB536A"/>
                      </a:solidFill>
                    </a:lnB>
                    <a:lnTlToBr w="12700" cmpd="sng">
                      <a:noFill/>
                      <a:prstDash val="solid"/>
                    </a:lnTlToBr>
                    <a:lnBlToTr w="12700" cmpd="sng">
                      <a:noFill/>
                      <a:prstDash val="solid"/>
                    </a:lnBlToTr>
                    <a:solidFill>
                      <a:srgbClr val="DB536A">
                        <a:tint val="20000"/>
                      </a:srgbClr>
                    </a:solidFill>
                  </a:tcPr>
                </a:tc>
                <a:tc>
                  <a:txBody>
                    <a:bodyPr/>
                    <a:lstStyle>
                      <a:lvl1pPr marL="0" algn="l" defTabSz="914400" rtl="0" eaLnBrk="1" latinLnBrk="0" hangingPunct="1">
                        <a:defRPr sz="1800" kern="1200">
                          <a:solidFill>
                            <a:schemeClr val="dk1"/>
                          </a:solidFill>
                          <a:latin typeface="SimSun"/>
                          <a:ea typeface="SimSun"/>
                        </a:defRPr>
                      </a:lvl1pPr>
                      <a:lvl2pPr marL="457200" algn="l" defTabSz="914400" rtl="0" eaLnBrk="1" latinLnBrk="0" hangingPunct="1">
                        <a:defRPr sz="1800" kern="1200">
                          <a:solidFill>
                            <a:schemeClr val="dk1"/>
                          </a:solidFill>
                          <a:latin typeface="SimSun"/>
                          <a:ea typeface="SimSun"/>
                        </a:defRPr>
                      </a:lvl2pPr>
                      <a:lvl3pPr marL="914400" algn="l" defTabSz="914400" rtl="0" eaLnBrk="1" latinLnBrk="0" hangingPunct="1">
                        <a:defRPr sz="1800" kern="1200">
                          <a:solidFill>
                            <a:schemeClr val="dk1"/>
                          </a:solidFill>
                          <a:latin typeface="SimSun"/>
                          <a:ea typeface="SimSun"/>
                        </a:defRPr>
                      </a:lvl3pPr>
                      <a:lvl4pPr marL="1371600" algn="l" defTabSz="914400" rtl="0" eaLnBrk="1" latinLnBrk="0" hangingPunct="1">
                        <a:defRPr sz="1800" kern="1200">
                          <a:solidFill>
                            <a:schemeClr val="dk1"/>
                          </a:solidFill>
                          <a:latin typeface="SimSun"/>
                          <a:ea typeface="SimSun"/>
                        </a:defRPr>
                      </a:lvl4pPr>
                      <a:lvl5pPr marL="1828800" algn="l" defTabSz="914400" rtl="0" eaLnBrk="1" latinLnBrk="0" hangingPunct="1">
                        <a:defRPr sz="1800" kern="1200">
                          <a:solidFill>
                            <a:schemeClr val="dk1"/>
                          </a:solidFill>
                          <a:latin typeface="SimSun"/>
                          <a:ea typeface="SimSun"/>
                        </a:defRPr>
                      </a:lvl5pPr>
                      <a:lvl6pPr marL="2286000" algn="l" defTabSz="914400" rtl="0" eaLnBrk="1" latinLnBrk="0" hangingPunct="1">
                        <a:defRPr sz="1800" kern="1200">
                          <a:solidFill>
                            <a:schemeClr val="dk1"/>
                          </a:solidFill>
                          <a:latin typeface="SimSun"/>
                          <a:ea typeface="SimSun"/>
                        </a:defRPr>
                      </a:lvl6pPr>
                      <a:lvl7pPr marL="2743200" algn="l" defTabSz="914400" rtl="0" eaLnBrk="1" latinLnBrk="0" hangingPunct="1">
                        <a:defRPr sz="1800" kern="1200">
                          <a:solidFill>
                            <a:schemeClr val="dk1"/>
                          </a:solidFill>
                          <a:latin typeface="SimSun"/>
                          <a:ea typeface="SimSun"/>
                        </a:defRPr>
                      </a:lvl7pPr>
                      <a:lvl8pPr marL="3200400" algn="l" defTabSz="914400" rtl="0" eaLnBrk="1" latinLnBrk="0" hangingPunct="1">
                        <a:defRPr sz="1800" kern="1200">
                          <a:solidFill>
                            <a:schemeClr val="dk1"/>
                          </a:solidFill>
                          <a:latin typeface="SimSun"/>
                          <a:ea typeface="SimSun"/>
                        </a:defRPr>
                      </a:lvl8pPr>
                      <a:lvl9pPr marL="3657600" algn="l" defTabSz="914400" rtl="0" eaLnBrk="1" latinLnBrk="0" hangingPunct="1">
                        <a:defRPr sz="1800" kern="1200">
                          <a:solidFill>
                            <a:schemeClr val="dk1"/>
                          </a:solidFill>
                          <a:latin typeface="SimSun"/>
                          <a:ea typeface="SimSun"/>
                        </a:defRPr>
                      </a:lvl9pPr>
                    </a:lstStyle>
                    <a:p>
                      <a:pPr marL="285750" indent="-285750">
                        <a:spcAft>
                          <a:spcPts val="600"/>
                        </a:spcAft>
                        <a:buFont typeface="Arial" panose="020B0604020202020204" pitchFamily="34" charset="0"/>
                        <a:buChar char="•"/>
                      </a:pPr>
                      <a:r>
                        <a:rPr lang="en-GB" sz="1200" kern="1200" dirty="0">
                          <a:latin typeface="Georgia" panose="02040502050405020303" pitchFamily="18" charset="0"/>
                        </a:rPr>
                        <a:t>A transaction in relation to the provision of guarantees, performance bonds, standby letters of credit or other credit risk instruments in respect of the borrowing of money by the associated corporation;</a:t>
                      </a:r>
                    </a:p>
                    <a:p>
                      <a:pPr marL="285750" indent="-285750">
                        <a:spcAft>
                          <a:spcPts val="600"/>
                        </a:spcAft>
                        <a:buFont typeface="Arial" panose="020B0604020202020204" pitchFamily="34" charset="0"/>
                        <a:buChar char="•"/>
                      </a:pPr>
                      <a:r>
                        <a:rPr lang="en-GB" sz="1200" kern="1200" dirty="0">
                          <a:latin typeface="Georgia" panose="02040502050405020303" pitchFamily="18" charset="0"/>
                        </a:rPr>
                        <a:t>Management</a:t>
                      </a:r>
                      <a:r>
                        <a:rPr lang="en-GB" sz="1200" kern="1200" baseline="0" dirty="0">
                          <a:latin typeface="Georgia" panose="02040502050405020303" pitchFamily="18" charset="0"/>
                        </a:rPr>
                        <a:t> of cash and liquidity position;</a:t>
                      </a:r>
                    </a:p>
                    <a:p>
                      <a:pPr marL="285750" indent="-285750">
                        <a:spcAft>
                          <a:spcPts val="600"/>
                        </a:spcAft>
                        <a:buFont typeface="Arial" panose="020B0604020202020204" pitchFamily="34" charset="0"/>
                        <a:buChar char="•"/>
                      </a:pPr>
                      <a:r>
                        <a:rPr lang="en-GB" sz="1200" kern="1200" baseline="0" dirty="0">
                          <a:latin typeface="Georgia" panose="02040502050405020303" pitchFamily="18" charset="0"/>
                        </a:rPr>
                        <a:t>Hedging of interest rate risk, foreign exchange risk, liquidity risk, credit risk, or other financial risks;</a:t>
                      </a:r>
                      <a:endParaRPr lang="en-GB" sz="1200" kern="1200" dirty="0">
                        <a:latin typeface="Georgia" panose="02040502050405020303" pitchFamily="18" charset="0"/>
                      </a:endParaRPr>
                    </a:p>
                    <a:p>
                      <a:pPr marL="285750" indent="-285750">
                        <a:spcAft>
                          <a:spcPts val="600"/>
                        </a:spcAft>
                        <a:buFont typeface="Arial" panose="020B0604020202020204" pitchFamily="34" charset="0"/>
                        <a:buChar char="•"/>
                      </a:pPr>
                      <a:r>
                        <a:rPr lang="en-GB" sz="1200" kern="1200" dirty="0">
                          <a:latin typeface="Georgia" panose="02040502050405020303" pitchFamily="18" charset="0"/>
                        </a:rPr>
                        <a:t>A factoring or forfaiting transaction.</a:t>
                      </a:r>
                      <a:br>
                        <a:rPr lang="en-GB" sz="1200" dirty="0">
                          <a:latin typeface="Georgia" panose="02040502050405020303" pitchFamily="18" charset="0"/>
                        </a:rPr>
                      </a:br>
                      <a:endParaRPr lang="en-GB" sz="1200" dirty="0">
                        <a:latin typeface="Georgia" panose="02040502050405020303" pitchFamily="18" charset="0"/>
                      </a:endParaRPr>
                    </a:p>
                  </a:txBody>
                  <a:tcPr marL="57326" marR="57326" marT="28663" marB="28663">
                    <a:lnL>
                      <a:noFill/>
                    </a:lnL>
                    <a:lnR w="12700" cmpd="sng">
                      <a:solidFill>
                        <a:srgbClr val="DB536A"/>
                      </a:solidFill>
                    </a:lnR>
                    <a:lnT w="12700" cmpd="sng">
                      <a:solidFill>
                        <a:srgbClr val="DB536A"/>
                      </a:solidFill>
                    </a:lnT>
                    <a:lnB w="12700" cmpd="sng">
                      <a:solidFill>
                        <a:srgbClr val="DB536A"/>
                      </a:solidFill>
                    </a:lnB>
                    <a:lnTlToBr w="12700" cmpd="sng">
                      <a:noFill/>
                      <a:prstDash val="solid"/>
                    </a:lnTlToBr>
                    <a:lnBlToTr w="12700" cmpd="sng">
                      <a:noFill/>
                      <a:prstDash val="solid"/>
                    </a:lnBlToTr>
                    <a:solidFill>
                      <a:srgbClr val="DB536A">
                        <a:tint val="20000"/>
                      </a:srgbClr>
                    </a:solidFill>
                  </a:tcPr>
                </a:tc>
                <a:extLst>
                  <a:ext uri="{0D108BD9-81ED-4DB2-BD59-A6C34878D82A}">
                    <a16:rowId xmlns:a16="http://schemas.microsoft.com/office/drawing/2014/main" val="10001"/>
                  </a:ext>
                </a:extLst>
              </a:tr>
            </a:tbl>
          </a:graphicData>
        </a:graphic>
      </p:graphicFrame>
      <p:sp>
        <p:nvSpPr>
          <p:cNvPr id="22" name="Footer Placeholder 4">
            <a:extLst>
              <a:ext uri="{FF2B5EF4-FFF2-40B4-BE49-F238E27FC236}">
                <a16:creationId xmlns:a16="http://schemas.microsoft.com/office/drawing/2014/main" id="{230B50F5-4B99-41CE-9575-B8ECC47E5888}"/>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Tree>
    <p:extLst>
      <p:ext uri="{BB962C8B-B14F-4D97-AF65-F5344CB8AC3E}">
        <p14:creationId xmlns:p14="http://schemas.microsoft.com/office/powerpoint/2010/main" val="3410302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AB69061-66F0-144E-AA87-827153FBE3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17</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GB" sz="1500" b="1" i="1" kern="0" dirty="0">
                <a:solidFill>
                  <a:srgbClr val="000000"/>
                </a:solidFill>
                <a:latin typeface="Georgia" panose="02040502050405020303" pitchFamily="18" charset="0"/>
                <a:ea typeface="SimSun"/>
              </a:rPr>
              <a:t>Safe Harbour Rule for QCTC</a:t>
            </a:r>
            <a:endParaRPr lang="en-US" sz="1500" b="1" i="1" dirty="0">
              <a:solidFill>
                <a:srgbClr val="000000"/>
              </a:solidFill>
              <a:latin typeface="Georgia"/>
              <a:ea typeface="SimSun"/>
              <a:cs typeface="+mj-cs"/>
            </a:endParaRPr>
          </a:p>
        </p:txBody>
      </p:sp>
      <p:sp>
        <p:nvSpPr>
          <p:cNvPr id="25" name="Flowchart: Process 24">
            <a:extLst>
              <a:ext uri="{FF2B5EF4-FFF2-40B4-BE49-F238E27FC236}">
                <a16:creationId xmlns:a16="http://schemas.microsoft.com/office/drawing/2014/main" id="{A67083CC-80AB-4D7A-929F-F4D636D34245}"/>
              </a:ext>
            </a:extLst>
          </p:cNvPr>
          <p:cNvSpPr/>
          <p:nvPr/>
        </p:nvSpPr>
        <p:spPr bwMode="ltGray">
          <a:xfrm>
            <a:off x="1211531" y="2026413"/>
            <a:ext cx="3038400" cy="2268252"/>
          </a:xfrm>
          <a:prstGeom prst="flowChartProcess">
            <a:avLst/>
          </a:prstGeom>
          <a:solidFill>
            <a:srgbClr val="FFB600">
              <a:lumMod val="20000"/>
              <a:lumOff val="80000"/>
            </a:srgbClr>
          </a:solidFill>
          <a:ln w="3175" cap="flat" cmpd="sng" algn="ctr">
            <a:noFill/>
            <a:prstDash val="solid"/>
          </a:ln>
          <a:effectLst/>
        </p:spPr>
        <p:txBody>
          <a:bodyPr rtlCol="0" anchor="t"/>
          <a:lstStyle/>
          <a:p>
            <a:pPr algn="ctr" defTabSz="685800">
              <a:defRPr/>
            </a:pPr>
            <a:r>
              <a:rPr lang="en-GB" sz="1350" b="1" u="sng" kern="0" dirty="0">
                <a:solidFill>
                  <a:srgbClr val="000000"/>
                </a:solidFill>
                <a:latin typeface="Georgia" pitchFamily="18" charset="0"/>
              </a:rPr>
              <a:t>1-year Safe </a:t>
            </a:r>
            <a:r>
              <a:rPr lang="en-GB" sz="1350" b="1" u="sng" kern="0" dirty="0" err="1">
                <a:solidFill>
                  <a:srgbClr val="000000"/>
                </a:solidFill>
                <a:latin typeface="Georgia" pitchFamily="18" charset="0"/>
              </a:rPr>
              <a:t>Harbor</a:t>
            </a:r>
            <a:endParaRPr lang="en-GB" sz="1350" b="1" u="sng" kern="0" dirty="0">
              <a:solidFill>
                <a:srgbClr val="000000"/>
              </a:solidFill>
              <a:latin typeface="Georgia" pitchFamily="18" charset="0"/>
            </a:endParaRPr>
          </a:p>
          <a:p>
            <a:pPr algn="ctr" defTabSz="685800">
              <a:defRPr/>
            </a:pPr>
            <a:r>
              <a:rPr lang="en-GB" sz="1350" kern="0" dirty="0">
                <a:solidFill>
                  <a:srgbClr val="000000"/>
                </a:solidFill>
                <a:latin typeface="Georgia" pitchFamily="18" charset="0"/>
              </a:rPr>
              <a:t>CTP percentage ≥ 75% </a:t>
            </a:r>
            <a:br>
              <a:rPr lang="en-GB" sz="1350" kern="0" dirty="0">
                <a:solidFill>
                  <a:srgbClr val="000000"/>
                </a:solidFill>
                <a:latin typeface="Georgia" pitchFamily="18" charset="0"/>
              </a:rPr>
            </a:br>
            <a:r>
              <a:rPr lang="en-GB" sz="1350" u="sng" kern="0" dirty="0">
                <a:solidFill>
                  <a:srgbClr val="000000"/>
                </a:solidFill>
                <a:latin typeface="Georgia" pitchFamily="18" charset="0"/>
              </a:rPr>
              <a:t>and</a:t>
            </a:r>
          </a:p>
          <a:p>
            <a:pPr algn="ctr" defTabSz="685800">
              <a:defRPr/>
            </a:pPr>
            <a:r>
              <a:rPr lang="en-GB" sz="1350" kern="0" dirty="0">
                <a:solidFill>
                  <a:srgbClr val="000000"/>
                </a:solidFill>
                <a:latin typeface="Georgia" pitchFamily="18" charset="0"/>
              </a:rPr>
              <a:t>CTA percentage ≥75%</a:t>
            </a:r>
          </a:p>
        </p:txBody>
      </p:sp>
      <p:sp>
        <p:nvSpPr>
          <p:cNvPr id="26" name="Flowchart: Process 25">
            <a:extLst>
              <a:ext uri="{FF2B5EF4-FFF2-40B4-BE49-F238E27FC236}">
                <a16:creationId xmlns:a16="http://schemas.microsoft.com/office/drawing/2014/main" id="{20A8BD12-865C-44D8-8E3D-D49610B0D6CA}"/>
              </a:ext>
            </a:extLst>
          </p:cNvPr>
          <p:cNvSpPr/>
          <p:nvPr/>
        </p:nvSpPr>
        <p:spPr bwMode="ltGray">
          <a:xfrm>
            <a:off x="4249931" y="2026413"/>
            <a:ext cx="3038400" cy="2268252"/>
          </a:xfrm>
          <a:prstGeom prst="flowChartProcess">
            <a:avLst/>
          </a:prstGeom>
          <a:solidFill>
            <a:srgbClr val="A32020">
              <a:lumMod val="20000"/>
              <a:lumOff val="80000"/>
            </a:srgbClr>
          </a:solidFill>
          <a:ln w="3175" cap="flat" cmpd="sng" algn="ctr">
            <a:noFill/>
            <a:prstDash val="solid"/>
          </a:ln>
          <a:effectLst/>
        </p:spPr>
        <p:txBody>
          <a:bodyPr rtlCol="0" anchor="t"/>
          <a:lstStyle/>
          <a:p>
            <a:pPr algn="ctr" defTabSz="685800">
              <a:defRPr/>
            </a:pPr>
            <a:r>
              <a:rPr lang="en-GB" sz="1350" b="1" u="sng" kern="0" dirty="0">
                <a:solidFill>
                  <a:srgbClr val="000000"/>
                </a:solidFill>
                <a:latin typeface="Georgia" pitchFamily="18" charset="0"/>
              </a:rPr>
              <a:t>Multiple-year Safe </a:t>
            </a:r>
            <a:r>
              <a:rPr lang="en-GB" sz="1350" b="1" u="sng" kern="0" dirty="0" err="1">
                <a:solidFill>
                  <a:srgbClr val="000000"/>
                </a:solidFill>
                <a:latin typeface="Georgia" pitchFamily="18" charset="0"/>
              </a:rPr>
              <a:t>Harbor</a:t>
            </a:r>
            <a:endParaRPr lang="en-GB" sz="1350" b="1" u="sng" kern="0" dirty="0">
              <a:solidFill>
                <a:srgbClr val="000000"/>
              </a:solidFill>
              <a:latin typeface="Georgia" pitchFamily="18" charset="0"/>
            </a:endParaRPr>
          </a:p>
          <a:p>
            <a:pPr algn="ctr" defTabSz="685800">
              <a:defRPr/>
            </a:pPr>
            <a:r>
              <a:rPr lang="en-GB" sz="1350" kern="0" dirty="0">
                <a:solidFill>
                  <a:srgbClr val="000000"/>
                </a:solidFill>
                <a:latin typeface="Georgia" pitchFamily="18" charset="0"/>
              </a:rPr>
              <a:t>AVG CTP percentage ≥ 75% </a:t>
            </a:r>
            <a:br>
              <a:rPr lang="en-GB" sz="1350" kern="0" dirty="0">
                <a:solidFill>
                  <a:srgbClr val="000000"/>
                </a:solidFill>
                <a:latin typeface="Georgia" pitchFamily="18" charset="0"/>
              </a:rPr>
            </a:br>
            <a:r>
              <a:rPr lang="en-GB" sz="1350" u="sng" kern="0" dirty="0">
                <a:solidFill>
                  <a:srgbClr val="000000"/>
                </a:solidFill>
                <a:latin typeface="Georgia" pitchFamily="18" charset="0"/>
              </a:rPr>
              <a:t>and</a:t>
            </a:r>
          </a:p>
          <a:p>
            <a:pPr algn="ctr" defTabSz="685800">
              <a:defRPr/>
            </a:pPr>
            <a:r>
              <a:rPr lang="en-GB" sz="1350" kern="0" dirty="0">
                <a:solidFill>
                  <a:srgbClr val="000000"/>
                </a:solidFill>
                <a:latin typeface="Georgia" pitchFamily="18" charset="0"/>
              </a:rPr>
              <a:t>AVG CTA percentage ≥75%</a:t>
            </a:r>
          </a:p>
          <a:p>
            <a:pPr algn="ctr" defTabSz="685800">
              <a:defRPr/>
            </a:pPr>
            <a:endParaRPr lang="en-GB" sz="1350" kern="0" dirty="0">
              <a:solidFill>
                <a:srgbClr val="000000"/>
              </a:solidFill>
              <a:latin typeface="Georgia" pitchFamily="18" charset="0"/>
            </a:endParaRPr>
          </a:p>
          <a:p>
            <a:pPr algn="ctr" defTabSz="685800">
              <a:defRPr/>
            </a:pPr>
            <a:endParaRPr lang="en-GB" sz="1350" kern="0" dirty="0">
              <a:solidFill>
                <a:srgbClr val="000000"/>
              </a:solidFill>
              <a:latin typeface="Georgia" pitchFamily="18" charset="0"/>
            </a:endParaRPr>
          </a:p>
          <a:p>
            <a:pPr algn="ctr" defTabSz="685800">
              <a:defRPr/>
            </a:pPr>
            <a:endParaRPr lang="en-GB" sz="1350" kern="0" dirty="0">
              <a:solidFill>
                <a:srgbClr val="000000"/>
              </a:solidFill>
              <a:latin typeface="Georgia" pitchFamily="18" charset="0"/>
            </a:endParaRPr>
          </a:p>
          <a:p>
            <a:pPr algn="ctr" defTabSz="685800">
              <a:defRPr/>
            </a:pPr>
            <a:endParaRPr lang="en-GB" sz="1350" kern="0" dirty="0">
              <a:solidFill>
                <a:srgbClr val="000000"/>
              </a:solidFill>
              <a:latin typeface="Georgia" pitchFamily="18" charset="0"/>
            </a:endParaRPr>
          </a:p>
          <a:p>
            <a:pPr algn="ctr" defTabSz="685800">
              <a:defRPr/>
            </a:pPr>
            <a:r>
              <a:rPr lang="en-GB" sz="1125" kern="0" dirty="0">
                <a:solidFill>
                  <a:srgbClr val="000000"/>
                </a:solidFill>
                <a:latin typeface="Georgia" pitchFamily="18" charset="0"/>
              </a:rPr>
              <a:t>* Average CTP &amp; CTA percentages for the current YOA and the preceding 2 YOAs will be considered (1 YOA if newly commenced)</a:t>
            </a:r>
          </a:p>
        </p:txBody>
      </p:sp>
      <p:sp>
        <p:nvSpPr>
          <p:cNvPr id="28" name="Oval 27">
            <a:extLst>
              <a:ext uri="{FF2B5EF4-FFF2-40B4-BE49-F238E27FC236}">
                <a16:creationId xmlns:a16="http://schemas.microsoft.com/office/drawing/2014/main" id="{705E421B-6B88-4AEA-BC94-60B33CE03655}"/>
              </a:ext>
            </a:extLst>
          </p:cNvPr>
          <p:cNvSpPr/>
          <p:nvPr/>
        </p:nvSpPr>
        <p:spPr bwMode="ltGray">
          <a:xfrm>
            <a:off x="3655865" y="2512467"/>
            <a:ext cx="1134126" cy="1226874"/>
          </a:xfrm>
          <a:prstGeom prst="ellipse">
            <a:avLst/>
          </a:prstGeom>
          <a:solidFill>
            <a:srgbClr val="FFFFFF"/>
          </a:solidFill>
          <a:ln w="3175" cap="flat" cmpd="sng" algn="ctr">
            <a:noFill/>
            <a:prstDash val="solid"/>
          </a:ln>
          <a:effectLst/>
        </p:spPr>
        <p:txBody>
          <a:bodyPr rtlCol="0" anchor="ctr"/>
          <a:lstStyle/>
          <a:p>
            <a:pPr algn="ctr" defTabSz="685800">
              <a:defRPr/>
            </a:pPr>
            <a:r>
              <a:rPr lang="en-GB" sz="1350" kern="0" dirty="0">
                <a:solidFill>
                  <a:srgbClr val="000000"/>
                </a:solidFill>
                <a:latin typeface="Georgia" pitchFamily="18" charset="0"/>
              </a:rPr>
              <a:t>Safe Harbour Rule</a:t>
            </a:r>
          </a:p>
        </p:txBody>
      </p:sp>
      <p:sp>
        <p:nvSpPr>
          <p:cNvPr id="29" name="Flowchart: Document 28">
            <a:extLst>
              <a:ext uri="{FF2B5EF4-FFF2-40B4-BE49-F238E27FC236}">
                <a16:creationId xmlns:a16="http://schemas.microsoft.com/office/drawing/2014/main" id="{96636676-F34D-4845-8C07-E8456AE27D49}"/>
              </a:ext>
            </a:extLst>
          </p:cNvPr>
          <p:cNvSpPr/>
          <p:nvPr/>
        </p:nvSpPr>
        <p:spPr bwMode="ltGray">
          <a:xfrm>
            <a:off x="1211531" y="4294665"/>
            <a:ext cx="6076800" cy="1296144"/>
          </a:xfrm>
          <a:prstGeom prst="flowChartDocument">
            <a:avLst/>
          </a:prstGeom>
          <a:noFill/>
          <a:ln w="3175" cap="flat" cmpd="sng" algn="ctr">
            <a:solidFill>
              <a:srgbClr val="DC6900">
                <a:lumMod val="50000"/>
              </a:srgbClr>
            </a:solidFill>
            <a:prstDash val="solid"/>
          </a:ln>
          <a:effectLst/>
        </p:spPr>
        <p:txBody>
          <a:bodyPr rtlCol="0" anchor="t"/>
          <a:lstStyle/>
          <a:p>
            <a:pPr defTabSz="685800">
              <a:defRPr/>
            </a:pPr>
            <a:r>
              <a:rPr lang="en-GB" sz="1200" kern="0" dirty="0">
                <a:solidFill>
                  <a:srgbClr val="000000"/>
                </a:solidFill>
                <a:latin typeface="Georgia" pitchFamily="18" charset="0"/>
              </a:rPr>
              <a:t>CTP percentage </a:t>
            </a:r>
          </a:p>
          <a:p>
            <a:pPr defTabSz="685800">
              <a:defRPr/>
            </a:pPr>
            <a:r>
              <a:rPr lang="en-GB" sz="1200" kern="0" dirty="0">
                <a:solidFill>
                  <a:srgbClr val="000000"/>
                </a:solidFill>
                <a:latin typeface="Georgia" pitchFamily="18" charset="0"/>
              </a:rPr>
              <a:t>= Total corporate treasury profits / Total profits accruing to the corporation</a:t>
            </a:r>
          </a:p>
          <a:p>
            <a:pPr defTabSz="685800">
              <a:defRPr/>
            </a:pPr>
            <a:endParaRPr lang="en-GB" sz="1200" kern="0" dirty="0">
              <a:solidFill>
                <a:srgbClr val="000000"/>
              </a:solidFill>
              <a:latin typeface="Georgia" pitchFamily="18" charset="0"/>
            </a:endParaRPr>
          </a:p>
          <a:p>
            <a:pPr defTabSz="685800">
              <a:defRPr/>
            </a:pPr>
            <a:r>
              <a:rPr lang="en-GB" sz="1200" kern="0" dirty="0">
                <a:solidFill>
                  <a:srgbClr val="000000"/>
                </a:solidFill>
                <a:latin typeface="Georgia" pitchFamily="18" charset="0"/>
              </a:rPr>
              <a:t>CTA percentage</a:t>
            </a:r>
          </a:p>
          <a:p>
            <a:pPr defTabSz="685800">
              <a:defRPr/>
            </a:pPr>
            <a:r>
              <a:rPr lang="en-GB" sz="1200" kern="0" dirty="0">
                <a:solidFill>
                  <a:srgbClr val="000000"/>
                </a:solidFill>
                <a:latin typeface="Georgia" pitchFamily="18" charset="0"/>
              </a:rPr>
              <a:t>= Total value of the corporate treasury assets / Total value of all assets of the corporation at the end of the basis period </a:t>
            </a:r>
          </a:p>
        </p:txBody>
      </p:sp>
      <p:sp>
        <p:nvSpPr>
          <p:cNvPr id="30" name="TextBox 29">
            <a:extLst>
              <a:ext uri="{FF2B5EF4-FFF2-40B4-BE49-F238E27FC236}">
                <a16:creationId xmlns:a16="http://schemas.microsoft.com/office/drawing/2014/main" id="{94E2D6D5-A097-400D-A4C8-4748452806EA}"/>
              </a:ext>
            </a:extLst>
          </p:cNvPr>
          <p:cNvSpPr txBox="1"/>
          <p:nvPr/>
        </p:nvSpPr>
        <p:spPr>
          <a:xfrm>
            <a:off x="3925895" y="2080419"/>
            <a:ext cx="540060" cy="378042"/>
          </a:xfrm>
          <a:prstGeom prst="rect">
            <a:avLst/>
          </a:prstGeom>
          <a:noFill/>
        </p:spPr>
        <p:txBody>
          <a:bodyPr wrap="square" lIns="0" tIns="0" rIns="0" bIns="0" rtlCol="0">
            <a:noAutofit/>
          </a:bodyPr>
          <a:lstStyle/>
          <a:p>
            <a:pPr indent="-205740" algn="ctr">
              <a:spcAft>
                <a:spcPts val="675"/>
              </a:spcAft>
            </a:pPr>
            <a:r>
              <a:rPr lang="en-GB" sz="1500" dirty="0">
                <a:solidFill>
                  <a:srgbClr val="000000"/>
                </a:solidFill>
                <a:latin typeface="Georgia" pitchFamily="18" charset="0"/>
              </a:rPr>
              <a:t>OR</a:t>
            </a:r>
          </a:p>
        </p:txBody>
      </p:sp>
    </p:spTree>
    <p:extLst>
      <p:ext uri="{BB962C8B-B14F-4D97-AF65-F5344CB8AC3E}">
        <p14:creationId xmlns:p14="http://schemas.microsoft.com/office/powerpoint/2010/main" val="360913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6E980E4-8B5A-EFF9-D280-373546CF9A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18</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Qualifying Profits</a:t>
            </a:r>
          </a:p>
        </p:txBody>
      </p:sp>
      <p:sp>
        <p:nvSpPr>
          <p:cNvPr id="38" name="Flowchart: Alternate Process 37">
            <a:extLst>
              <a:ext uri="{FF2B5EF4-FFF2-40B4-BE49-F238E27FC236}">
                <a16:creationId xmlns:a16="http://schemas.microsoft.com/office/drawing/2014/main" id="{6177D319-28A4-4451-AC51-9FC13B19D042}"/>
              </a:ext>
            </a:extLst>
          </p:cNvPr>
          <p:cNvSpPr/>
          <p:nvPr/>
        </p:nvSpPr>
        <p:spPr bwMode="ltGray">
          <a:xfrm>
            <a:off x="2657793" y="2216666"/>
            <a:ext cx="5195027" cy="642075"/>
          </a:xfrm>
          <a:prstGeom prst="flowChartAlternateProcess">
            <a:avLst/>
          </a:prstGeom>
          <a:solidFill>
            <a:srgbClr val="A32020">
              <a:lumMod val="20000"/>
              <a:lumOff val="80000"/>
            </a:srgbClr>
          </a:solidFill>
          <a:ln w="3175" cap="flat" cmpd="sng" algn="ctr">
            <a:noFill/>
            <a:prstDash val="solid"/>
          </a:ln>
          <a:effectLst/>
        </p:spPr>
        <p:txBody>
          <a:bodyPr rtlCol="0" anchor="ctr"/>
          <a:lstStyle/>
          <a:p>
            <a:pPr marL="214313" indent="-214313">
              <a:buFont typeface="Arial" panose="020B0604020202020204" pitchFamily="34" charset="0"/>
              <a:buChar char="•"/>
            </a:pPr>
            <a:r>
              <a:rPr lang="en-GB" sz="1200" dirty="0">
                <a:latin typeface="Georgia" pitchFamily="18" charset="0"/>
              </a:rPr>
              <a:t>Lending of money to </a:t>
            </a:r>
            <a:r>
              <a:rPr lang="en-GB" sz="1200" u="sng" dirty="0">
                <a:latin typeface="Georgia" pitchFamily="18" charset="0"/>
              </a:rPr>
              <a:t>non-HK associated corporation</a:t>
            </a:r>
            <a:r>
              <a:rPr lang="en-GB" sz="1200" dirty="0">
                <a:latin typeface="Georgia" pitchFamily="18" charset="0"/>
              </a:rPr>
              <a:t> in the ordinary course of its intra-group financing business</a:t>
            </a:r>
            <a:r>
              <a:rPr lang="en-GB" sz="1200" i="1" dirty="0">
                <a:latin typeface="Georgia" pitchFamily="18" charset="0"/>
              </a:rPr>
              <a:t> </a:t>
            </a:r>
            <a:r>
              <a:rPr lang="en-GB" sz="1200" i="1" dirty="0">
                <a:solidFill>
                  <a:srgbClr val="1631FA"/>
                </a:solidFill>
                <a:latin typeface="Georgia" pitchFamily="18" charset="0"/>
              </a:rPr>
              <a:t>(qualifying lending transaction)</a:t>
            </a:r>
          </a:p>
        </p:txBody>
      </p:sp>
      <p:sp>
        <p:nvSpPr>
          <p:cNvPr id="39" name="Flowchart: Alternate Process 38">
            <a:extLst>
              <a:ext uri="{FF2B5EF4-FFF2-40B4-BE49-F238E27FC236}">
                <a16:creationId xmlns:a16="http://schemas.microsoft.com/office/drawing/2014/main" id="{E7FA129C-FC6D-4B43-897C-1F79B0CB7FE3}"/>
              </a:ext>
            </a:extLst>
          </p:cNvPr>
          <p:cNvSpPr/>
          <p:nvPr/>
        </p:nvSpPr>
        <p:spPr bwMode="ltGray">
          <a:xfrm>
            <a:off x="1211530" y="2135816"/>
            <a:ext cx="1351937" cy="2365275"/>
          </a:xfrm>
          <a:prstGeom prst="flowChartAlternateProcess">
            <a:avLst/>
          </a:prstGeom>
          <a:solidFill>
            <a:srgbClr val="A32020"/>
          </a:solidFill>
          <a:ln w="3175" cap="flat" cmpd="sng" algn="ctr">
            <a:solidFill>
              <a:srgbClr val="E0301E">
                <a:lumMod val="75000"/>
              </a:srgbClr>
            </a:solidFill>
            <a:prstDash val="solid"/>
          </a:ln>
          <a:effectLst/>
        </p:spPr>
        <p:txBody>
          <a:bodyPr lIns="27000" rIns="27000" rtlCol="0" anchor="ctr"/>
          <a:lstStyle/>
          <a:p>
            <a:pPr algn="ctr" defTabSz="685800">
              <a:defRPr/>
            </a:pPr>
            <a:r>
              <a:rPr lang="en-GB" altLang="zh-CN" sz="1350" b="1" kern="0" dirty="0">
                <a:solidFill>
                  <a:srgbClr val="FFFFFF"/>
                </a:solidFill>
                <a:latin typeface="Georgia" pitchFamily="18" charset="0"/>
                <a:ea typeface="SimSun"/>
              </a:rPr>
              <a:t>Qualifying profits</a:t>
            </a:r>
          </a:p>
        </p:txBody>
      </p:sp>
      <p:sp>
        <p:nvSpPr>
          <p:cNvPr id="40" name="Flowchart: Alternate Process 39">
            <a:extLst>
              <a:ext uri="{FF2B5EF4-FFF2-40B4-BE49-F238E27FC236}">
                <a16:creationId xmlns:a16="http://schemas.microsoft.com/office/drawing/2014/main" id="{8C4F7C4C-1098-4DA5-8A90-C2DD19217461}"/>
              </a:ext>
            </a:extLst>
          </p:cNvPr>
          <p:cNvSpPr/>
          <p:nvPr/>
        </p:nvSpPr>
        <p:spPr bwMode="ltGray">
          <a:xfrm>
            <a:off x="2657792" y="2992584"/>
            <a:ext cx="5202782" cy="643034"/>
          </a:xfrm>
          <a:prstGeom prst="flowChartAlternateProcess">
            <a:avLst/>
          </a:prstGeom>
          <a:solidFill>
            <a:srgbClr val="A32020">
              <a:lumMod val="40000"/>
              <a:lumOff val="60000"/>
            </a:srgbClr>
          </a:solidFill>
          <a:ln w="3175" cap="flat" cmpd="sng" algn="ctr">
            <a:noFill/>
            <a:prstDash val="solid"/>
          </a:ln>
          <a:effectLst/>
        </p:spPr>
        <p:txBody>
          <a:bodyPr rtlCol="0" anchor="ctr"/>
          <a:lstStyle/>
          <a:p>
            <a:pPr marL="214313" indent="-214313">
              <a:buFont typeface="Arial" panose="020B0604020202020204" pitchFamily="34" charset="0"/>
              <a:buChar char="•"/>
            </a:pPr>
            <a:r>
              <a:rPr lang="en-GB" sz="1200" dirty="0">
                <a:latin typeface="Georgia" pitchFamily="18" charset="0"/>
              </a:rPr>
              <a:t>Corporate treasury services provided to a </a:t>
            </a:r>
            <a:r>
              <a:rPr lang="en-GB" sz="1200" u="sng" dirty="0">
                <a:latin typeface="Georgia" pitchFamily="18" charset="0"/>
              </a:rPr>
              <a:t>non-HK associated corporation</a:t>
            </a:r>
            <a:r>
              <a:rPr lang="en-GB" sz="1200" dirty="0">
                <a:latin typeface="Georgia" pitchFamily="18" charset="0"/>
              </a:rPr>
              <a:t> </a:t>
            </a:r>
            <a:r>
              <a:rPr lang="en-GB" sz="1200" i="1" dirty="0">
                <a:solidFill>
                  <a:srgbClr val="1631FA"/>
                </a:solidFill>
                <a:latin typeface="Georgia" pitchFamily="18" charset="0"/>
              </a:rPr>
              <a:t>(qualifying corporate treasury service)</a:t>
            </a:r>
          </a:p>
        </p:txBody>
      </p:sp>
      <p:sp>
        <p:nvSpPr>
          <p:cNvPr id="57" name="Flowchart: Alternate Process 56">
            <a:extLst>
              <a:ext uri="{FF2B5EF4-FFF2-40B4-BE49-F238E27FC236}">
                <a16:creationId xmlns:a16="http://schemas.microsoft.com/office/drawing/2014/main" id="{2F49C2E6-C9FE-4730-8B08-46340E7CD46E}"/>
              </a:ext>
            </a:extLst>
          </p:cNvPr>
          <p:cNvSpPr/>
          <p:nvPr/>
        </p:nvSpPr>
        <p:spPr bwMode="ltGray">
          <a:xfrm>
            <a:off x="2650038" y="3782217"/>
            <a:ext cx="5202782" cy="643034"/>
          </a:xfrm>
          <a:prstGeom prst="flowChartAlternateProcess">
            <a:avLst/>
          </a:prstGeom>
          <a:solidFill>
            <a:srgbClr val="A32020">
              <a:lumMod val="60000"/>
              <a:lumOff val="40000"/>
            </a:srgbClr>
          </a:solidFill>
          <a:ln w="3175" cap="flat" cmpd="sng" algn="ctr">
            <a:noFill/>
            <a:prstDash val="solid"/>
          </a:ln>
          <a:effectLst/>
        </p:spPr>
        <p:txBody>
          <a:bodyPr rtlCol="0" anchor="ctr"/>
          <a:lstStyle/>
          <a:p>
            <a:pPr marL="214313" indent="-214313">
              <a:buFont typeface="Arial" panose="020B0604020202020204" pitchFamily="34" charset="0"/>
              <a:buChar char="•"/>
            </a:pPr>
            <a:r>
              <a:rPr lang="en-GB" sz="1200" dirty="0">
                <a:latin typeface="Georgia" pitchFamily="18" charset="0"/>
              </a:rPr>
              <a:t>Corporate treasury transaction entered into by the qualifying CTC </a:t>
            </a:r>
          </a:p>
          <a:p>
            <a:pPr marL="214313" indent="-214313">
              <a:buFont typeface="Arial" panose="020B0604020202020204" pitchFamily="34" charset="0"/>
              <a:buChar char="•"/>
            </a:pPr>
            <a:r>
              <a:rPr lang="en-GB" sz="1200" dirty="0">
                <a:latin typeface="Georgia" pitchFamily="18" charset="0"/>
              </a:rPr>
              <a:t>Related to the business of a </a:t>
            </a:r>
            <a:r>
              <a:rPr lang="en-GB" sz="1200" u="sng" dirty="0">
                <a:latin typeface="Georgia" pitchFamily="18" charset="0"/>
              </a:rPr>
              <a:t>non-HK associated corporation</a:t>
            </a:r>
            <a:r>
              <a:rPr lang="en-GB" sz="1200" dirty="0">
                <a:latin typeface="Georgia" pitchFamily="18" charset="0"/>
              </a:rPr>
              <a:t> </a:t>
            </a:r>
            <a:r>
              <a:rPr lang="en-GB" sz="1200" i="1" dirty="0">
                <a:solidFill>
                  <a:srgbClr val="1631FA"/>
                </a:solidFill>
                <a:latin typeface="Georgia" pitchFamily="18" charset="0"/>
              </a:rPr>
              <a:t>(qualifying corporate treasury transaction)</a:t>
            </a:r>
          </a:p>
        </p:txBody>
      </p:sp>
      <p:sp>
        <p:nvSpPr>
          <p:cNvPr id="58" name="TextBox 57">
            <a:extLst>
              <a:ext uri="{FF2B5EF4-FFF2-40B4-BE49-F238E27FC236}">
                <a16:creationId xmlns:a16="http://schemas.microsoft.com/office/drawing/2014/main" id="{E16C8494-B993-4125-B2EF-871BE92B29E2}"/>
              </a:ext>
            </a:extLst>
          </p:cNvPr>
          <p:cNvSpPr txBox="1"/>
          <p:nvPr/>
        </p:nvSpPr>
        <p:spPr>
          <a:xfrm>
            <a:off x="1211531" y="4522861"/>
            <a:ext cx="6641289" cy="1005758"/>
          </a:xfrm>
          <a:prstGeom prst="rect">
            <a:avLst/>
          </a:prstGeom>
          <a:solidFill>
            <a:srgbClr val="A32020">
              <a:lumMod val="50000"/>
            </a:srgbClr>
          </a:solidFill>
        </p:spPr>
        <p:txBody>
          <a:bodyPr wrap="square" lIns="0" tIns="0" rIns="0" bIns="0" rtlCol="0" anchor="ctr">
            <a:noAutofit/>
          </a:bodyPr>
          <a:lstStyle/>
          <a:p>
            <a:pPr lvl="1" indent="-150344" defTabSz="501163" fontAlgn="base">
              <a:spcBef>
                <a:spcPct val="0"/>
              </a:spcBef>
              <a:spcAft>
                <a:spcPts val="506"/>
              </a:spcAft>
              <a:defRPr/>
            </a:pPr>
            <a:r>
              <a:rPr lang="en-US" sz="1200" i="1" kern="0" dirty="0">
                <a:solidFill>
                  <a:srgbClr val="FFFFFF"/>
                </a:solidFill>
                <a:latin typeface="Georgia" pitchFamily="18" charset="0"/>
                <a:ea typeface="SimSun"/>
              </a:rPr>
              <a:t>Safeguard in place under Section 16(2)(g) </a:t>
            </a:r>
            <a:br>
              <a:rPr lang="en-US" sz="1200" i="1" kern="0" dirty="0">
                <a:solidFill>
                  <a:srgbClr val="FFFFFF"/>
                </a:solidFill>
                <a:latin typeface="Georgia" pitchFamily="18" charset="0"/>
                <a:ea typeface="SimSun"/>
              </a:rPr>
            </a:br>
            <a:r>
              <a:rPr lang="en-US" sz="1200" i="1" kern="0" dirty="0">
                <a:solidFill>
                  <a:srgbClr val="FFFFFF"/>
                </a:solidFill>
                <a:latin typeface="Georgia" pitchFamily="18" charset="0"/>
                <a:ea typeface="SimSun"/>
              </a:rPr>
              <a:t>– deduction rules for interest paid to non-HK associated corporation:</a:t>
            </a:r>
          </a:p>
          <a:p>
            <a:pPr lvl="1" indent="-150344" defTabSz="501163" fontAlgn="base">
              <a:spcBef>
                <a:spcPct val="0"/>
              </a:spcBef>
              <a:spcAft>
                <a:spcPts val="506"/>
              </a:spcAft>
              <a:defRPr/>
            </a:pPr>
            <a:r>
              <a:rPr lang="en-US" sz="1200" i="1" kern="0" dirty="0">
                <a:solidFill>
                  <a:srgbClr val="FFFFFF"/>
                </a:solidFill>
                <a:latin typeface="Georgia" pitchFamily="18" charset="0"/>
                <a:ea typeface="SimSun"/>
              </a:rPr>
              <a:t>The interest income of the lender is subject to similar tax at a rate not lower than the reference rate (which is half of the HK Corporate rate)</a:t>
            </a:r>
          </a:p>
        </p:txBody>
      </p:sp>
      <p:sp>
        <p:nvSpPr>
          <p:cNvPr id="60" name="Footer Placeholder 4">
            <a:extLst>
              <a:ext uri="{FF2B5EF4-FFF2-40B4-BE49-F238E27FC236}">
                <a16:creationId xmlns:a16="http://schemas.microsoft.com/office/drawing/2014/main" id="{A6CF571A-5B20-4905-ADCF-1638611DA2AA}"/>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Tree>
    <p:extLst>
      <p:ext uri="{BB962C8B-B14F-4D97-AF65-F5344CB8AC3E}">
        <p14:creationId xmlns:p14="http://schemas.microsoft.com/office/powerpoint/2010/main" val="562995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015BDA68-6849-8B2C-9012-956BC035C6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19</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Other conditions for Concessionary Profits Tax Rate</a:t>
            </a:r>
          </a:p>
        </p:txBody>
      </p:sp>
      <p:sp>
        <p:nvSpPr>
          <p:cNvPr id="37" name="Footer Placeholder 4">
            <a:extLst>
              <a:ext uri="{FF2B5EF4-FFF2-40B4-BE49-F238E27FC236}">
                <a16:creationId xmlns:a16="http://schemas.microsoft.com/office/drawing/2014/main" id="{B158C109-A2FA-4838-8A27-0D3456A9FAE2}"/>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grpSp>
        <p:nvGrpSpPr>
          <p:cNvPr id="39" name="Group 38">
            <a:extLst>
              <a:ext uri="{FF2B5EF4-FFF2-40B4-BE49-F238E27FC236}">
                <a16:creationId xmlns:a16="http://schemas.microsoft.com/office/drawing/2014/main" id="{9D8B55B2-3660-4906-B500-C13A80C1CD9A}"/>
              </a:ext>
            </a:extLst>
          </p:cNvPr>
          <p:cNvGrpSpPr/>
          <p:nvPr/>
        </p:nvGrpSpPr>
        <p:grpSpPr>
          <a:xfrm>
            <a:off x="1240105" y="2329098"/>
            <a:ext cx="3891593" cy="3181114"/>
            <a:chOff x="1374241" y="1196754"/>
            <a:chExt cx="3534882" cy="3349714"/>
          </a:xfrm>
        </p:grpSpPr>
        <p:sp>
          <p:nvSpPr>
            <p:cNvPr id="40" name="Hexagon 39">
              <a:extLst>
                <a:ext uri="{FF2B5EF4-FFF2-40B4-BE49-F238E27FC236}">
                  <a16:creationId xmlns:a16="http://schemas.microsoft.com/office/drawing/2014/main" id="{C31B7C65-BBD9-4145-85B4-1BF420370C00}"/>
                </a:ext>
              </a:extLst>
            </p:cNvPr>
            <p:cNvSpPr/>
            <p:nvPr/>
          </p:nvSpPr>
          <p:spPr>
            <a:xfrm rot="5400000">
              <a:off x="3141667" y="1267398"/>
              <a:ext cx="1827890" cy="1707021"/>
            </a:xfrm>
            <a:prstGeom prst="hexagon">
              <a:avLst>
                <a:gd name="adj" fmla="val 25000"/>
                <a:gd name="vf" fmla="val 115470"/>
              </a:avLst>
            </a:prstGeom>
            <a:solidFill>
              <a:srgbClr val="DB536A"/>
            </a:solidFill>
            <a:ln w="25400" cap="flat" cmpd="sng" algn="ctr">
              <a:solidFill>
                <a:srgbClr val="FFFFFF">
                  <a:hueOff val="0"/>
                  <a:satOff val="0"/>
                  <a:lumOff val="0"/>
                  <a:alphaOff val="0"/>
                </a:srgbClr>
              </a:solidFill>
              <a:prstDash val="solid"/>
            </a:ln>
            <a:effectLst/>
          </p:spPr>
          <p:txBody>
            <a:bodyPr/>
            <a:lstStyle/>
            <a:p>
              <a:pPr defTabSz="685800" fontAlgn="base">
                <a:spcBef>
                  <a:spcPct val="0"/>
                </a:spcBef>
                <a:spcAft>
                  <a:spcPct val="0"/>
                </a:spcAft>
                <a:defRPr/>
              </a:pPr>
              <a:endParaRPr lang="en-GB" sz="1088" kern="0" dirty="0">
                <a:solidFill>
                  <a:srgbClr val="FFFFFF"/>
                </a:solidFill>
                <a:latin typeface="SimSun"/>
                <a:ea typeface="SimSun"/>
              </a:endParaRPr>
            </a:p>
          </p:txBody>
        </p:sp>
        <p:sp>
          <p:nvSpPr>
            <p:cNvPr id="42" name="Hexagon 41">
              <a:extLst>
                <a:ext uri="{FF2B5EF4-FFF2-40B4-BE49-F238E27FC236}">
                  <a16:creationId xmlns:a16="http://schemas.microsoft.com/office/drawing/2014/main" id="{AFFC668B-1E57-4742-AFA0-DB6D08A19DCC}"/>
                </a:ext>
              </a:extLst>
            </p:cNvPr>
            <p:cNvSpPr/>
            <p:nvPr/>
          </p:nvSpPr>
          <p:spPr>
            <a:xfrm rot="5400000">
              <a:off x="1318151" y="1257188"/>
              <a:ext cx="1827890" cy="1707021"/>
            </a:xfrm>
            <a:prstGeom prst="hexagon">
              <a:avLst>
                <a:gd name="adj" fmla="val 25000"/>
                <a:gd name="vf" fmla="val 115470"/>
              </a:avLst>
            </a:prstGeom>
            <a:solidFill>
              <a:srgbClr val="DB536A">
                <a:lumMod val="20000"/>
                <a:lumOff val="80000"/>
              </a:srgbClr>
            </a:solidFill>
            <a:ln w="25400" cap="flat" cmpd="sng" algn="ctr">
              <a:noFill/>
              <a:prstDash val="solid"/>
            </a:ln>
            <a:effectLst/>
          </p:spPr>
          <p:txBody>
            <a:bodyPr/>
            <a:lstStyle/>
            <a:p>
              <a:pPr defTabSz="501340" fontAlgn="base">
                <a:spcBef>
                  <a:spcPct val="0"/>
                </a:spcBef>
                <a:spcAft>
                  <a:spcPct val="0"/>
                </a:spcAft>
                <a:defRPr/>
              </a:pPr>
              <a:endParaRPr lang="en-GB" sz="1088" kern="0" dirty="0">
                <a:solidFill>
                  <a:srgbClr val="FFFFFF"/>
                </a:solidFill>
                <a:latin typeface="SimSun"/>
                <a:ea typeface="SimSun"/>
              </a:endParaRPr>
            </a:p>
          </p:txBody>
        </p:sp>
        <p:sp>
          <p:nvSpPr>
            <p:cNvPr id="43" name="Hexagon 42">
              <a:extLst>
                <a:ext uri="{FF2B5EF4-FFF2-40B4-BE49-F238E27FC236}">
                  <a16:creationId xmlns:a16="http://schemas.microsoft.com/office/drawing/2014/main" id="{8C7BEE83-67C4-4E0D-B83E-E7C8EDD045D0}"/>
                </a:ext>
              </a:extLst>
            </p:cNvPr>
            <p:cNvSpPr/>
            <p:nvPr/>
          </p:nvSpPr>
          <p:spPr>
            <a:xfrm rot="5400000">
              <a:off x="2235077" y="2779012"/>
              <a:ext cx="1827890" cy="1707021"/>
            </a:xfrm>
            <a:prstGeom prst="hexagon">
              <a:avLst>
                <a:gd name="adj" fmla="val 25000"/>
                <a:gd name="vf" fmla="val 115470"/>
              </a:avLst>
            </a:prstGeom>
            <a:solidFill>
              <a:srgbClr val="A32020"/>
            </a:solidFill>
            <a:ln w="25400" cap="flat" cmpd="sng" algn="ctr">
              <a:solidFill>
                <a:srgbClr val="FFFFFF">
                  <a:hueOff val="0"/>
                  <a:satOff val="0"/>
                  <a:lumOff val="0"/>
                  <a:alphaOff val="0"/>
                </a:srgbClr>
              </a:solidFill>
              <a:prstDash val="solid"/>
            </a:ln>
            <a:effectLst/>
          </p:spPr>
          <p:txBody>
            <a:bodyPr/>
            <a:lstStyle/>
            <a:p>
              <a:pPr defTabSz="685800" fontAlgn="base">
                <a:spcBef>
                  <a:spcPct val="0"/>
                </a:spcBef>
                <a:spcAft>
                  <a:spcPct val="0"/>
                </a:spcAft>
                <a:defRPr/>
              </a:pPr>
              <a:endParaRPr lang="en-GB" sz="1088" kern="0" dirty="0">
                <a:solidFill>
                  <a:srgbClr val="FFFFFF"/>
                </a:solidFill>
                <a:latin typeface="SimSun"/>
                <a:ea typeface="SimSun"/>
              </a:endParaRPr>
            </a:p>
          </p:txBody>
        </p:sp>
        <p:sp>
          <p:nvSpPr>
            <p:cNvPr id="44" name="TextBox 43">
              <a:extLst>
                <a:ext uri="{FF2B5EF4-FFF2-40B4-BE49-F238E27FC236}">
                  <a16:creationId xmlns:a16="http://schemas.microsoft.com/office/drawing/2014/main" id="{E52CA137-4645-4564-A6C2-8C59026F298D}"/>
                </a:ext>
              </a:extLst>
            </p:cNvPr>
            <p:cNvSpPr txBox="1"/>
            <p:nvPr/>
          </p:nvSpPr>
          <p:spPr>
            <a:xfrm>
              <a:off x="1378585" y="1695335"/>
              <a:ext cx="1707022" cy="841680"/>
            </a:xfrm>
            <a:prstGeom prst="rect">
              <a:avLst/>
            </a:prstGeom>
            <a:noFill/>
          </p:spPr>
          <p:txBody>
            <a:bodyPr wrap="square" lIns="0" tIns="0" rIns="0" bIns="0" rtlCol="0">
              <a:noAutofit/>
            </a:bodyPr>
            <a:lstStyle/>
            <a:p>
              <a:pPr marL="893" lvl="1" algn="ctr" defTabSz="381233" fontAlgn="base">
                <a:spcBef>
                  <a:spcPts val="267"/>
                </a:spcBef>
                <a:spcAft>
                  <a:spcPct val="20000"/>
                </a:spcAft>
                <a:defRPr/>
              </a:pPr>
              <a:endParaRPr lang="en-GB" sz="1088" kern="0" dirty="0">
                <a:solidFill>
                  <a:srgbClr val="333300"/>
                </a:solidFill>
                <a:latin typeface="Georgia"/>
                <a:ea typeface="SimSun"/>
              </a:endParaRPr>
            </a:p>
          </p:txBody>
        </p:sp>
        <p:sp>
          <p:nvSpPr>
            <p:cNvPr id="45" name="TextBox 44">
              <a:extLst>
                <a:ext uri="{FF2B5EF4-FFF2-40B4-BE49-F238E27FC236}">
                  <a16:creationId xmlns:a16="http://schemas.microsoft.com/office/drawing/2014/main" id="{A8861A75-F722-46C6-95BF-B7A5CC8E4F7D}"/>
                </a:ext>
              </a:extLst>
            </p:cNvPr>
            <p:cNvSpPr txBox="1"/>
            <p:nvPr/>
          </p:nvSpPr>
          <p:spPr>
            <a:xfrm>
              <a:off x="2294485" y="3097433"/>
              <a:ext cx="1707022" cy="1049302"/>
            </a:xfrm>
            <a:prstGeom prst="rect">
              <a:avLst/>
            </a:prstGeom>
            <a:noFill/>
          </p:spPr>
          <p:txBody>
            <a:bodyPr wrap="square" lIns="0" tIns="0" rIns="0" bIns="0" rtlCol="0" anchor="ctr">
              <a:noAutofit/>
            </a:bodyPr>
            <a:lstStyle/>
            <a:p>
              <a:pPr marL="893" lvl="1" algn="ctr" defTabSz="381233" fontAlgn="base">
                <a:spcBef>
                  <a:spcPct val="0"/>
                </a:spcBef>
                <a:spcAft>
                  <a:spcPct val="0"/>
                </a:spcAft>
                <a:defRPr/>
              </a:pPr>
              <a:r>
                <a:rPr lang="en-GB" sz="1088" kern="0" dirty="0">
                  <a:solidFill>
                    <a:srgbClr val="FFFFFF"/>
                  </a:solidFill>
                  <a:latin typeface="Georgia"/>
                  <a:ea typeface="SimSun"/>
                </a:rPr>
                <a:t>Election in writing to apply the concessionary tax rate</a:t>
              </a:r>
            </a:p>
            <a:p>
              <a:pPr marL="893" lvl="1" algn="ctr" defTabSz="381233" fontAlgn="base">
                <a:spcBef>
                  <a:spcPct val="0"/>
                </a:spcBef>
                <a:spcAft>
                  <a:spcPct val="0"/>
                </a:spcAft>
                <a:defRPr/>
              </a:pPr>
              <a:r>
                <a:rPr lang="en-GB" sz="1088" kern="0" dirty="0">
                  <a:solidFill>
                    <a:srgbClr val="FFFFFF"/>
                  </a:solidFill>
                  <a:latin typeface="Georgia"/>
                  <a:ea typeface="SimSun"/>
                  <a:sym typeface="Wingdings" panose="05000000000000000000" pitchFamily="2" charset="2"/>
                </a:rPr>
                <a:t> Irrevocable as long as the corporation remains as a qualifying CTC</a:t>
              </a:r>
              <a:endParaRPr lang="en-GB" sz="1088" kern="0" dirty="0">
                <a:solidFill>
                  <a:srgbClr val="FFFFFF"/>
                </a:solidFill>
                <a:latin typeface="Georgia"/>
                <a:ea typeface="SimSun"/>
              </a:endParaRPr>
            </a:p>
          </p:txBody>
        </p:sp>
        <p:sp>
          <p:nvSpPr>
            <p:cNvPr id="46" name="TextBox 45">
              <a:extLst>
                <a:ext uri="{FF2B5EF4-FFF2-40B4-BE49-F238E27FC236}">
                  <a16:creationId xmlns:a16="http://schemas.microsoft.com/office/drawing/2014/main" id="{50313397-9B3A-410F-8EB0-EBB5200F6174}"/>
                </a:ext>
              </a:extLst>
            </p:cNvPr>
            <p:cNvSpPr txBox="1"/>
            <p:nvPr/>
          </p:nvSpPr>
          <p:spPr>
            <a:xfrm>
              <a:off x="3202102" y="1598433"/>
              <a:ext cx="1707021" cy="999334"/>
            </a:xfrm>
            <a:prstGeom prst="rect">
              <a:avLst/>
            </a:prstGeom>
            <a:noFill/>
          </p:spPr>
          <p:txBody>
            <a:bodyPr wrap="square" lIns="0" tIns="0" rIns="0" bIns="0" rtlCol="0" anchor="ctr">
              <a:noAutofit/>
            </a:bodyPr>
            <a:lstStyle/>
            <a:p>
              <a:pPr marL="893" lvl="1" algn="ctr" defTabSz="381233" fontAlgn="base">
                <a:spcBef>
                  <a:spcPct val="0"/>
                </a:spcBef>
                <a:spcAft>
                  <a:spcPct val="0"/>
                </a:spcAft>
                <a:defRPr/>
              </a:pPr>
              <a:r>
                <a:rPr lang="en-GB" sz="1088" kern="0" dirty="0">
                  <a:solidFill>
                    <a:srgbClr val="FFFFFF"/>
                  </a:solidFill>
                  <a:latin typeface="Georgia"/>
                  <a:ea typeface="SimSun"/>
                </a:rPr>
                <a:t>Activities must be carried out by the corporation / arranged by the corporation to be carried out in HK</a:t>
              </a:r>
            </a:p>
          </p:txBody>
        </p:sp>
        <p:sp>
          <p:nvSpPr>
            <p:cNvPr id="47" name="TextBox 46">
              <a:extLst>
                <a:ext uri="{FF2B5EF4-FFF2-40B4-BE49-F238E27FC236}">
                  <a16:creationId xmlns:a16="http://schemas.microsoft.com/office/drawing/2014/main" id="{15AD5187-1066-4F6B-B17D-CACED147D793}"/>
                </a:ext>
              </a:extLst>
            </p:cNvPr>
            <p:cNvSpPr txBox="1"/>
            <p:nvPr/>
          </p:nvSpPr>
          <p:spPr>
            <a:xfrm>
              <a:off x="1374241" y="1671754"/>
              <a:ext cx="1707022" cy="841680"/>
            </a:xfrm>
            <a:prstGeom prst="rect">
              <a:avLst/>
            </a:prstGeom>
            <a:noFill/>
          </p:spPr>
          <p:txBody>
            <a:bodyPr wrap="square" lIns="0" tIns="0" rIns="0" bIns="0" rtlCol="0" anchor="ctr">
              <a:noAutofit/>
            </a:bodyPr>
            <a:lstStyle/>
            <a:p>
              <a:pPr marL="893" lvl="1" algn="ctr" defTabSz="381233" fontAlgn="base">
                <a:spcBef>
                  <a:spcPts val="267"/>
                </a:spcBef>
                <a:spcAft>
                  <a:spcPct val="20000"/>
                </a:spcAft>
                <a:defRPr/>
              </a:pPr>
              <a:r>
                <a:rPr lang="en-GB" sz="1088" kern="0" dirty="0">
                  <a:solidFill>
                    <a:srgbClr val="000000"/>
                  </a:solidFill>
                  <a:latin typeface="Georgia"/>
                  <a:ea typeface="SimSun"/>
                </a:rPr>
                <a:t>Central management &amp; control in HK</a:t>
              </a:r>
            </a:p>
          </p:txBody>
        </p:sp>
      </p:grpSp>
      <p:sp>
        <p:nvSpPr>
          <p:cNvPr id="48" name="Right Brace 47">
            <a:extLst>
              <a:ext uri="{FF2B5EF4-FFF2-40B4-BE49-F238E27FC236}">
                <a16:creationId xmlns:a16="http://schemas.microsoft.com/office/drawing/2014/main" id="{090E457D-89E6-472D-8CA8-1550C02F70B2}"/>
              </a:ext>
            </a:extLst>
          </p:cNvPr>
          <p:cNvSpPr/>
          <p:nvPr/>
        </p:nvSpPr>
        <p:spPr>
          <a:xfrm>
            <a:off x="5188599" y="2337371"/>
            <a:ext cx="464789" cy="1584716"/>
          </a:xfrm>
          <a:prstGeom prst="rightBrace">
            <a:avLst/>
          </a:prstGeom>
          <a:noFill/>
          <a:ln w="9525" cap="flat" cmpd="sng" algn="ctr">
            <a:solidFill>
              <a:srgbClr val="602320">
                <a:shade val="95000"/>
                <a:satMod val="105000"/>
              </a:srgbClr>
            </a:solidFill>
            <a:prstDash val="solid"/>
          </a:ln>
          <a:effectLst/>
        </p:spPr>
        <p:txBody>
          <a:bodyPr lIns="50141" tIns="25074" rIns="50141" bIns="25074" rtlCol="0" anchor="ctr"/>
          <a:lstStyle/>
          <a:p>
            <a:pPr algn="ctr" defTabSz="501340" fontAlgn="base">
              <a:spcBef>
                <a:spcPct val="0"/>
              </a:spcBef>
              <a:spcAft>
                <a:spcPct val="0"/>
              </a:spcAft>
              <a:defRPr/>
            </a:pPr>
            <a:endParaRPr lang="en-GB" sz="1013" kern="0" dirty="0">
              <a:solidFill>
                <a:srgbClr val="000000"/>
              </a:solidFill>
              <a:latin typeface="SimSun"/>
              <a:ea typeface="SimSun"/>
            </a:endParaRPr>
          </a:p>
        </p:txBody>
      </p:sp>
      <p:sp>
        <p:nvSpPr>
          <p:cNvPr id="49" name="TextBox 48">
            <a:extLst>
              <a:ext uri="{FF2B5EF4-FFF2-40B4-BE49-F238E27FC236}">
                <a16:creationId xmlns:a16="http://schemas.microsoft.com/office/drawing/2014/main" id="{3B7562D4-1D07-4365-9303-7429D680D052}"/>
              </a:ext>
            </a:extLst>
          </p:cNvPr>
          <p:cNvSpPr txBox="1"/>
          <p:nvPr/>
        </p:nvSpPr>
        <p:spPr>
          <a:xfrm>
            <a:off x="5728556" y="2337371"/>
            <a:ext cx="1776216" cy="1584716"/>
          </a:xfrm>
          <a:prstGeom prst="rect">
            <a:avLst/>
          </a:prstGeom>
          <a:noFill/>
        </p:spPr>
        <p:txBody>
          <a:bodyPr wrap="square" lIns="0" tIns="0" rIns="0" bIns="0" rtlCol="0" anchor="ctr">
            <a:noAutofit/>
          </a:bodyPr>
          <a:lstStyle/>
          <a:p>
            <a:pPr marL="187996" indent="-187996" defTabSz="501340" fontAlgn="base">
              <a:spcBef>
                <a:spcPct val="0"/>
              </a:spcBef>
              <a:spcAft>
                <a:spcPts val="506"/>
              </a:spcAft>
              <a:buFont typeface="Arial" panose="020B0604020202020204" pitchFamily="34" charset="0"/>
              <a:buChar char="•"/>
            </a:pPr>
            <a:r>
              <a:rPr lang="en-GB" sz="1200" dirty="0">
                <a:solidFill>
                  <a:srgbClr val="000000"/>
                </a:solidFill>
                <a:latin typeface="Georgia" pitchFamily="18" charset="0"/>
                <a:ea typeface="SimSun"/>
              </a:rPr>
              <a:t>Sufficient business substance in HK</a:t>
            </a:r>
          </a:p>
          <a:p>
            <a:pPr marL="187996" indent="-187996" defTabSz="501340" fontAlgn="base">
              <a:spcBef>
                <a:spcPct val="0"/>
              </a:spcBef>
              <a:spcAft>
                <a:spcPts val="506"/>
              </a:spcAft>
              <a:buFont typeface="Arial" panose="020B0604020202020204" pitchFamily="34" charset="0"/>
              <a:buChar char="•"/>
            </a:pPr>
            <a:r>
              <a:rPr lang="en-GB" sz="1200" dirty="0">
                <a:solidFill>
                  <a:srgbClr val="000000"/>
                </a:solidFill>
                <a:latin typeface="Georgia" pitchFamily="18" charset="0"/>
                <a:ea typeface="SimSun"/>
              </a:rPr>
              <a:t>Corporate treasury activities not necessarily have to be performed by the qualifying CTC itself</a:t>
            </a:r>
          </a:p>
        </p:txBody>
      </p:sp>
    </p:spTree>
    <p:extLst>
      <p:ext uri="{BB962C8B-B14F-4D97-AF65-F5344CB8AC3E}">
        <p14:creationId xmlns:p14="http://schemas.microsoft.com/office/powerpoint/2010/main" val="1532644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C0EE791E-CF8B-12E7-A270-2E7FCD28B8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02</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grpSp>
        <p:nvGrpSpPr>
          <p:cNvPr id="12" name="Group 11">
            <a:extLst>
              <a:ext uri="{FF2B5EF4-FFF2-40B4-BE49-F238E27FC236}">
                <a16:creationId xmlns:a16="http://schemas.microsoft.com/office/drawing/2014/main" id="{23A616C6-9E7D-46E5-AAA0-D7A89630B9C4}"/>
              </a:ext>
            </a:extLst>
          </p:cNvPr>
          <p:cNvGrpSpPr/>
          <p:nvPr/>
        </p:nvGrpSpPr>
        <p:grpSpPr>
          <a:xfrm>
            <a:off x="1308386" y="2531444"/>
            <a:ext cx="6060187" cy="2789460"/>
            <a:chOff x="533399" y="1752600"/>
            <a:chExt cx="8080249" cy="3480408"/>
          </a:xfrm>
        </p:grpSpPr>
        <p:sp>
          <p:nvSpPr>
            <p:cNvPr id="13" name="Chevron 77">
              <a:extLst>
                <a:ext uri="{FF2B5EF4-FFF2-40B4-BE49-F238E27FC236}">
                  <a16:creationId xmlns:a16="http://schemas.microsoft.com/office/drawing/2014/main" id="{79F3F5D0-9066-473B-B502-D35569589689}"/>
                </a:ext>
              </a:extLst>
            </p:cNvPr>
            <p:cNvSpPr/>
            <p:nvPr/>
          </p:nvSpPr>
          <p:spPr bwMode="ltGray">
            <a:xfrm>
              <a:off x="1187624" y="1752600"/>
              <a:ext cx="7426024" cy="615316"/>
            </a:xfrm>
            <a:prstGeom prst="chevron">
              <a:avLst>
                <a:gd name="adj" fmla="val 31595"/>
              </a:avLst>
            </a:prstGeom>
            <a:solidFill>
              <a:srgbClr val="464646"/>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54000" rtlCol="0" anchor="ctr"/>
            <a:lstStyle/>
            <a:p>
              <a:r>
                <a:rPr lang="en-US" altLang="zh-CN" sz="1350" dirty="0">
                  <a:latin typeface="Georgia" panose="02040502050405020303" pitchFamily="18" charset="0"/>
                </a:rPr>
                <a:t>General Interest Expenses Deduction Rule in Hong Kong</a:t>
              </a:r>
              <a:endParaRPr lang="zh-CN" altLang="en-US" sz="1350" dirty="0">
                <a:latin typeface="Georgia" panose="02040502050405020303" pitchFamily="18" charset="0"/>
              </a:endParaRPr>
            </a:p>
          </p:txBody>
        </p:sp>
        <p:sp>
          <p:nvSpPr>
            <p:cNvPr id="14" name="Chevron 77">
              <a:extLst>
                <a:ext uri="{FF2B5EF4-FFF2-40B4-BE49-F238E27FC236}">
                  <a16:creationId xmlns:a16="http://schemas.microsoft.com/office/drawing/2014/main" id="{24FD95A3-073D-465C-A066-60528D04DA39}"/>
                </a:ext>
              </a:extLst>
            </p:cNvPr>
            <p:cNvSpPr/>
            <p:nvPr/>
          </p:nvSpPr>
          <p:spPr bwMode="ltGray">
            <a:xfrm>
              <a:off x="1187624" y="2468873"/>
              <a:ext cx="7426024" cy="615316"/>
            </a:xfrm>
            <a:prstGeom prst="chevron">
              <a:avLst>
                <a:gd name="adj" fmla="val 31595"/>
              </a:avLst>
            </a:prstGeom>
            <a:solidFill>
              <a:srgbClr val="464646"/>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54000" rtlCol="0" anchor="ctr"/>
            <a:lstStyle/>
            <a:p>
              <a:r>
                <a:rPr lang="en-US" altLang="zh-CN" sz="1350" dirty="0">
                  <a:latin typeface="Georgia" panose="02040502050405020303" pitchFamily="18" charset="0"/>
                </a:rPr>
                <a:t>Foreign Source Income Exemption Regime for Passive Income</a:t>
              </a:r>
            </a:p>
          </p:txBody>
        </p:sp>
        <p:sp>
          <p:nvSpPr>
            <p:cNvPr id="16" name="Chevron 77">
              <a:extLst>
                <a:ext uri="{FF2B5EF4-FFF2-40B4-BE49-F238E27FC236}">
                  <a16:creationId xmlns:a16="http://schemas.microsoft.com/office/drawing/2014/main" id="{0A84812F-BEA1-4330-8686-00DC66B27BD1}"/>
                </a:ext>
              </a:extLst>
            </p:cNvPr>
            <p:cNvSpPr/>
            <p:nvPr/>
          </p:nvSpPr>
          <p:spPr bwMode="ltGray">
            <a:xfrm>
              <a:off x="1187624" y="3185146"/>
              <a:ext cx="7426024" cy="615316"/>
            </a:xfrm>
            <a:prstGeom prst="chevron">
              <a:avLst>
                <a:gd name="adj" fmla="val 31595"/>
              </a:avLst>
            </a:prstGeom>
            <a:solidFill>
              <a:srgbClr val="464646"/>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54000" rtlCol="0" anchor="ctr"/>
            <a:lstStyle/>
            <a:p>
              <a:r>
                <a:rPr lang="en-US" altLang="zh-CN" sz="1350" dirty="0">
                  <a:latin typeface="Georgia" panose="02040502050405020303" pitchFamily="18" charset="0"/>
                </a:rPr>
                <a:t>Qualified Treasury Centre in Hong Kong</a:t>
              </a:r>
            </a:p>
          </p:txBody>
        </p:sp>
        <p:sp>
          <p:nvSpPr>
            <p:cNvPr id="17" name="Chevron 77">
              <a:extLst>
                <a:ext uri="{FF2B5EF4-FFF2-40B4-BE49-F238E27FC236}">
                  <a16:creationId xmlns:a16="http://schemas.microsoft.com/office/drawing/2014/main" id="{F2AC4386-F4C1-4719-98F8-63AA37900211}"/>
                </a:ext>
              </a:extLst>
            </p:cNvPr>
            <p:cNvSpPr/>
            <p:nvPr/>
          </p:nvSpPr>
          <p:spPr bwMode="ltGray">
            <a:xfrm>
              <a:off x="1187624" y="3901419"/>
              <a:ext cx="7426024" cy="615316"/>
            </a:xfrm>
            <a:prstGeom prst="chevron">
              <a:avLst>
                <a:gd name="adj" fmla="val 31595"/>
              </a:avLst>
            </a:prstGeom>
            <a:solidFill>
              <a:srgbClr val="464646"/>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54000" rtlCol="0" anchor="ctr"/>
            <a:lstStyle/>
            <a:p>
              <a:r>
                <a:rPr lang="en-US" altLang="zh-CN" sz="1350" dirty="0">
                  <a:latin typeface="Georgia" panose="02040502050405020303" pitchFamily="18" charset="0"/>
                </a:rPr>
                <a:t>Final Remark</a:t>
              </a:r>
              <a:endParaRPr lang="zh-CN" altLang="en-US" sz="1350" dirty="0">
                <a:latin typeface="Georgia" panose="02040502050405020303" pitchFamily="18" charset="0"/>
              </a:endParaRPr>
            </a:p>
          </p:txBody>
        </p:sp>
        <p:sp>
          <p:nvSpPr>
            <p:cNvPr id="18" name="Chevron 77">
              <a:extLst>
                <a:ext uri="{FF2B5EF4-FFF2-40B4-BE49-F238E27FC236}">
                  <a16:creationId xmlns:a16="http://schemas.microsoft.com/office/drawing/2014/main" id="{76D1F03C-FD97-4AD3-8B9F-763E3BB09F92}"/>
                </a:ext>
              </a:extLst>
            </p:cNvPr>
            <p:cNvSpPr/>
            <p:nvPr/>
          </p:nvSpPr>
          <p:spPr bwMode="ltGray">
            <a:xfrm>
              <a:off x="1184576" y="4617691"/>
              <a:ext cx="7426024" cy="615316"/>
            </a:xfrm>
            <a:prstGeom prst="chevron">
              <a:avLst>
                <a:gd name="adj" fmla="val 31595"/>
              </a:avLst>
            </a:prstGeom>
            <a:solidFill>
              <a:srgbClr val="464646"/>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54000" rtlCol="0" anchor="ctr"/>
            <a:lstStyle/>
            <a:p>
              <a:pPr marL="67376">
                <a:spcBef>
                  <a:spcPts val="361"/>
                </a:spcBef>
                <a:spcAft>
                  <a:spcPts val="361"/>
                </a:spcAft>
              </a:pPr>
              <a:r>
                <a:rPr lang="en-US" altLang="zh-CN" sz="1350" dirty="0">
                  <a:solidFill>
                    <a:schemeClr val="bg1"/>
                  </a:solidFill>
                  <a:latin typeface="Georgia" panose="02040502050405020303" pitchFamily="18" charset="0"/>
                </a:rPr>
                <a:t>Q&amp;A</a:t>
              </a:r>
            </a:p>
          </p:txBody>
        </p:sp>
        <p:sp>
          <p:nvSpPr>
            <p:cNvPr id="21" name="Pentagon 76">
              <a:extLst>
                <a:ext uri="{FF2B5EF4-FFF2-40B4-BE49-F238E27FC236}">
                  <a16:creationId xmlns:a16="http://schemas.microsoft.com/office/drawing/2014/main" id="{6D0EB231-87E1-4041-809F-823A9532FFB0}"/>
                </a:ext>
              </a:extLst>
            </p:cNvPr>
            <p:cNvSpPr/>
            <p:nvPr/>
          </p:nvSpPr>
          <p:spPr bwMode="ltGray">
            <a:xfrm>
              <a:off x="533399" y="1752600"/>
              <a:ext cx="870249" cy="615316"/>
            </a:xfrm>
            <a:prstGeom prst="homePlate">
              <a:avLst>
                <a:gd name="adj" fmla="val 31469"/>
              </a:avLst>
            </a:prstGeom>
            <a:solidFill>
              <a:srgbClr val="D04A0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54000" tIns="27000" rIns="54000" bIns="81000" rtlCol="0" anchor="ctr"/>
            <a:lstStyle/>
            <a:p>
              <a:pPr algn="ctr"/>
              <a:r>
                <a:rPr lang="en-GB" sz="3000" b="1" i="1" dirty="0">
                  <a:solidFill>
                    <a:srgbClr val="FFFFFF"/>
                  </a:solidFill>
                  <a:latin typeface="Georgia" pitchFamily="18" charset="0"/>
                </a:rPr>
                <a:t>1</a:t>
              </a:r>
            </a:p>
          </p:txBody>
        </p:sp>
        <p:sp>
          <p:nvSpPr>
            <p:cNvPr id="22" name="Pentagon 76">
              <a:extLst>
                <a:ext uri="{FF2B5EF4-FFF2-40B4-BE49-F238E27FC236}">
                  <a16:creationId xmlns:a16="http://schemas.microsoft.com/office/drawing/2014/main" id="{BF2B6EFB-7637-480C-B875-4E5FA88D4B7D}"/>
                </a:ext>
              </a:extLst>
            </p:cNvPr>
            <p:cNvSpPr/>
            <p:nvPr/>
          </p:nvSpPr>
          <p:spPr bwMode="ltGray">
            <a:xfrm>
              <a:off x="533399" y="2468873"/>
              <a:ext cx="870249" cy="615316"/>
            </a:xfrm>
            <a:prstGeom prst="homePlate">
              <a:avLst>
                <a:gd name="adj" fmla="val 31469"/>
              </a:avLst>
            </a:prstGeom>
            <a:solidFill>
              <a:srgbClr val="D04A0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54000" tIns="27000" rIns="54000" bIns="81000" rtlCol="0" anchor="ctr"/>
            <a:lstStyle/>
            <a:p>
              <a:pPr algn="ctr"/>
              <a:r>
                <a:rPr lang="en-GB" sz="3000" b="1" i="1" dirty="0">
                  <a:solidFill>
                    <a:srgbClr val="FFFFFF"/>
                  </a:solidFill>
                  <a:latin typeface="Georgia" pitchFamily="18" charset="0"/>
                </a:rPr>
                <a:t>2</a:t>
              </a:r>
            </a:p>
          </p:txBody>
        </p:sp>
        <p:sp>
          <p:nvSpPr>
            <p:cNvPr id="23" name="Pentagon 76">
              <a:extLst>
                <a:ext uri="{FF2B5EF4-FFF2-40B4-BE49-F238E27FC236}">
                  <a16:creationId xmlns:a16="http://schemas.microsoft.com/office/drawing/2014/main" id="{75761576-40DB-4DBE-9299-CDB4C1E48FE1}"/>
                </a:ext>
              </a:extLst>
            </p:cNvPr>
            <p:cNvSpPr/>
            <p:nvPr/>
          </p:nvSpPr>
          <p:spPr bwMode="ltGray">
            <a:xfrm>
              <a:off x="533399" y="3185146"/>
              <a:ext cx="870249" cy="615316"/>
            </a:xfrm>
            <a:prstGeom prst="homePlate">
              <a:avLst>
                <a:gd name="adj" fmla="val 31469"/>
              </a:avLst>
            </a:prstGeom>
            <a:solidFill>
              <a:srgbClr val="D04A0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54000" tIns="27000" rIns="54000" bIns="135000" rtlCol="0" anchor="ctr"/>
            <a:lstStyle/>
            <a:p>
              <a:pPr algn="ctr"/>
              <a:r>
                <a:rPr lang="en-GB" sz="2700" b="1" i="1" dirty="0">
                  <a:solidFill>
                    <a:srgbClr val="FFFFFF"/>
                  </a:solidFill>
                  <a:latin typeface="Georgia" pitchFamily="18" charset="0"/>
                </a:rPr>
                <a:t>3</a:t>
              </a:r>
            </a:p>
          </p:txBody>
        </p:sp>
        <p:sp>
          <p:nvSpPr>
            <p:cNvPr id="24" name="Pentagon 76">
              <a:extLst>
                <a:ext uri="{FF2B5EF4-FFF2-40B4-BE49-F238E27FC236}">
                  <a16:creationId xmlns:a16="http://schemas.microsoft.com/office/drawing/2014/main" id="{ED6EB477-C9CD-4D2A-97F9-01622CC4017A}"/>
                </a:ext>
              </a:extLst>
            </p:cNvPr>
            <p:cNvSpPr/>
            <p:nvPr/>
          </p:nvSpPr>
          <p:spPr bwMode="ltGray">
            <a:xfrm>
              <a:off x="533399" y="3901419"/>
              <a:ext cx="870249" cy="615316"/>
            </a:xfrm>
            <a:prstGeom prst="homePlate">
              <a:avLst>
                <a:gd name="adj" fmla="val 31469"/>
              </a:avLst>
            </a:prstGeom>
            <a:solidFill>
              <a:srgbClr val="D04A0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54000" tIns="27000" rIns="54000" bIns="135000" rtlCol="0" anchor="ctr"/>
            <a:lstStyle/>
            <a:p>
              <a:pPr algn="ctr"/>
              <a:r>
                <a:rPr lang="en-GB" sz="2700" b="1" i="1" dirty="0">
                  <a:solidFill>
                    <a:srgbClr val="FFFFFF"/>
                  </a:solidFill>
                  <a:latin typeface="Georgia" pitchFamily="18" charset="0"/>
                </a:rPr>
                <a:t>4</a:t>
              </a:r>
            </a:p>
          </p:txBody>
        </p:sp>
        <p:sp>
          <p:nvSpPr>
            <p:cNvPr id="25" name="Pentagon 76">
              <a:extLst>
                <a:ext uri="{FF2B5EF4-FFF2-40B4-BE49-F238E27FC236}">
                  <a16:creationId xmlns:a16="http://schemas.microsoft.com/office/drawing/2014/main" id="{7DB8DE6F-63DA-44BD-807D-6C8AE2228F58}"/>
                </a:ext>
              </a:extLst>
            </p:cNvPr>
            <p:cNvSpPr/>
            <p:nvPr/>
          </p:nvSpPr>
          <p:spPr bwMode="ltGray">
            <a:xfrm>
              <a:off x="533399" y="4617692"/>
              <a:ext cx="870249" cy="615316"/>
            </a:xfrm>
            <a:prstGeom prst="homePlate">
              <a:avLst>
                <a:gd name="adj" fmla="val 31469"/>
              </a:avLst>
            </a:prstGeom>
            <a:solidFill>
              <a:srgbClr val="D04A0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54000" tIns="27000" rIns="54000" bIns="135000" rtlCol="0" anchor="ctr"/>
            <a:lstStyle/>
            <a:p>
              <a:pPr algn="ctr"/>
              <a:r>
                <a:rPr lang="en-GB" sz="2700" b="1" i="1" dirty="0">
                  <a:solidFill>
                    <a:srgbClr val="FFFFFF"/>
                  </a:solidFill>
                  <a:latin typeface="Georgia" pitchFamily="18" charset="0"/>
                </a:rPr>
                <a:t>5</a:t>
              </a:r>
            </a:p>
          </p:txBody>
        </p:sp>
      </p:grpSp>
      <p:sp>
        <p:nvSpPr>
          <p:cNvPr id="27" name="Title 1">
            <a:extLst>
              <a:ext uri="{FF2B5EF4-FFF2-40B4-BE49-F238E27FC236}">
                <a16:creationId xmlns:a16="http://schemas.microsoft.com/office/drawing/2014/main" id="{5D5D7F55-2DD4-45BD-87CD-37B6D5A02BB2}"/>
              </a:ext>
            </a:extLst>
          </p:cNvPr>
          <p:cNvSpPr txBox="1">
            <a:spLocks/>
          </p:cNvSpPr>
          <p:nvPr/>
        </p:nvSpPr>
        <p:spPr>
          <a:xfrm>
            <a:off x="1308386" y="1764728"/>
            <a:ext cx="6057900" cy="68580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altLang="zh-CN" sz="1800" dirty="0">
                <a:solidFill>
                  <a:srgbClr val="000000"/>
                </a:solidFill>
                <a:latin typeface="Georgia"/>
                <a:ea typeface="SimSun"/>
              </a:rPr>
              <a:t>Agenda</a:t>
            </a:r>
            <a:endParaRPr lang="zh-CN" altLang="en-US" sz="1800" dirty="0">
              <a:solidFill>
                <a:srgbClr val="000000"/>
              </a:solidFill>
              <a:latin typeface="Georgia"/>
              <a:ea typeface="SimSun"/>
            </a:endParaRPr>
          </a:p>
        </p:txBody>
      </p:sp>
    </p:spTree>
    <p:extLst>
      <p:ext uri="{BB962C8B-B14F-4D97-AF65-F5344CB8AC3E}">
        <p14:creationId xmlns:p14="http://schemas.microsoft.com/office/powerpoint/2010/main" val="3545410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F748415C-397C-7898-98D0-FCEEDAC971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20</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Deeming Provisions on Interest Income &amp; Other Profits</a:t>
            </a:r>
          </a:p>
        </p:txBody>
      </p:sp>
      <p:sp>
        <p:nvSpPr>
          <p:cNvPr id="30" name="Snip Same Side Corner Rectangle 9">
            <a:extLst>
              <a:ext uri="{FF2B5EF4-FFF2-40B4-BE49-F238E27FC236}">
                <a16:creationId xmlns:a16="http://schemas.microsoft.com/office/drawing/2014/main" id="{4E44C04B-1C69-482D-8B86-CBA993E2F5F0}"/>
              </a:ext>
            </a:extLst>
          </p:cNvPr>
          <p:cNvSpPr/>
          <p:nvPr/>
        </p:nvSpPr>
        <p:spPr bwMode="ltGray">
          <a:xfrm>
            <a:off x="1829792" y="2104490"/>
            <a:ext cx="2605790" cy="1037544"/>
          </a:xfrm>
          <a:prstGeom prst="snip2SameRect">
            <a:avLst/>
          </a:prstGeom>
          <a:solidFill>
            <a:srgbClr val="FFFFFF"/>
          </a:solidFill>
          <a:ln w="42500" cap="flat" cmpd="sng" algn="ctr">
            <a:solidFill>
              <a:srgbClr val="FFB600"/>
            </a:solidFill>
            <a:prstDash val="solid"/>
          </a:ln>
          <a:effectLst/>
        </p:spPr>
        <p:txBody>
          <a:bodyPr rtlCol="0" anchor="ctr"/>
          <a:lstStyle/>
          <a:p>
            <a:pPr algn="ctr" defTabSz="685800">
              <a:defRPr/>
            </a:pPr>
            <a:r>
              <a:rPr lang="en-GB" sz="1200" kern="0" dirty="0">
                <a:solidFill>
                  <a:srgbClr val="DC6900">
                    <a:lumMod val="75000"/>
                  </a:srgbClr>
                </a:solidFill>
                <a:latin typeface="Georgia" pitchFamily="18" charset="0"/>
              </a:rPr>
              <a:t>Interest income</a:t>
            </a:r>
          </a:p>
        </p:txBody>
      </p:sp>
      <p:sp>
        <p:nvSpPr>
          <p:cNvPr id="31" name="Snip Same Side Corner Rectangle 11">
            <a:extLst>
              <a:ext uri="{FF2B5EF4-FFF2-40B4-BE49-F238E27FC236}">
                <a16:creationId xmlns:a16="http://schemas.microsoft.com/office/drawing/2014/main" id="{4D24546A-2723-4F14-BEAB-14E84B3F8EAE}"/>
              </a:ext>
            </a:extLst>
          </p:cNvPr>
          <p:cNvSpPr/>
          <p:nvPr/>
        </p:nvSpPr>
        <p:spPr bwMode="ltGray">
          <a:xfrm>
            <a:off x="4435582" y="2104490"/>
            <a:ext cx="2605790" cy="1037544"/>
          </a:xfrm>
          <a:prstGeom prst="snip2SameRect">
            <a:avLst/>
          </a:prstGeom>
          <a:solidFill>
            <a:srgbClr val="FFFFFF"/>
          </a:solidFill>
          <a:ln w="42500" cap="flat" cmpd="sng" algn="ctr">
            <a:solidFill>
              <a:srgbClr val="FFB600"/>
            </a:solidFill>
            <a:prstDash val="solid"/>
          </a:ln>
          <a:effectLst/>
        </p:spPr>
        <p:txBody>
          <a:bodyPr rtlCol="0" anchor="ctr"/>
          <a:lstStyle/>
          <a:p>
            <a:pPr algn="ctr" defTabSz="685800">
              <a:defRPr/>
            </a:pPr>
            <a:r>
              <a:rPr lang="en-GB" sz="1200" kern="0" dirty="0">
                <a:solidFill>
                  <a:srgbClr val="DC6900">
                    <a:lumMod val="75000"/>
                  </a:srgbClr>
                </a:solidFill>
                <a:latin typeface="Georgia" pitchFamily="18" charset="0"/>
              </a:rPr>
              <a:t>Profits from sale, disposal or upon redemption/maturity, etc. of a certificate of deposit, bill of exchange or RCS</a:t>
            </a:r>
          </a:p>
        </p:txBody>
      </p:sp>
      <p:sp>
        <p:nvSpPr>
          <p:cNvPr id="32" name="Rectangle 31">
            <a:extLst>
              <a:ext uri="{FF2B5EF4-FFF2-40B4-BE49-F238E27FC236}">
                <a16:creationId xmlns:a16="http://schemas.microsoft.com/office/drawing/2014/main" id="{D3D0C7EB-FFC9-421C-BC2F-7D3C8E9D6138}"/>
              </a:ext>
            </a:extLst>
          </p:cNvPr>
          <p:cNvSpPr/>
          <p:nvPr/>
        </p:nvSpPr>
        <p:spPr bwMode="ltGray">
          <a:xfrm>
            <a:off x="1829792" y="4502525"/>
            <a:ext cx="2605790" cy="1404156"/>
          </a:xfrm>
          <a:prstGeom prst="rect">
            <a:avLst/>
          </a:prstGeom>
          <a:solidFill>
            <a:srgbClr val="E0301E">
              <a:lumMod val="20000"/>
              <a:lumOff val="80000"/>
            </a:srgbClr>
          </a:solidFill>
          <a:ln w="42500" cap="flat" cmpd="sng" algn="ctr">
            <a:solidFill>
              <a:srgbClr val="E998A6"/>
            </a:solidFill>
            <a:prstDash val="dash"/>
          </a:ln>
          <a:effectLst/>
        </p:spPr>
        <p:txBody>
          <a:bodyPr rtlCol="0" anchor="t"/>
          <a:lstStyle/>
          <a:p>
            <a:pPr defTabSz="685800">
              <a:defRPr/>
            </a:pPr>
            <a:r>
              <a:rPr lang="en-GB" sz="1200" kern="0" dirty="0">
                <a:solidFill>
                  <a:srgbClr val="DC6900">
                    <a:lumMod val="50000"/>
                  </a:srgbClr>
                </a:solidFill>
                <a:latin typeface="Georgia" pitchFamily="18" charset="0"/>
              </a:rPr>
              <a:t>Even if…</a:t>
            </a:r>
          </a:p>
          <a:p>
            <a:pPr defTabSz="685800">
              <a:defRPr/>
            </a:pPr>
            <a:r>
              <a:rPr lang="en-GB" sz="1200" kern="0" dirty="0">
                <a:solidFill>
                  <a:srgbClr val="DC6900">
                    <a:lumMod val="50000"/>
                  </a:srgbClr>
                </a:solidFill>
                <a:latin typeface="Georgia" pitchFamily="18" charset="0"/>
              </a:rPr>
              <a:t>the moneys in respect of which the interest is derived are made available outside HK</a:t>
            </a:r>
          </a:p>
        </p:txBody>
      </p:sp>
      <p:sp>
        <p:nvSpPr>
          <p:cNvPr id="33" name="Down Arrow Callout 13">
            <a:extLst>
              <a:ext uri="{FF2B5EF4-FFF2-40B4-BE49-F238E27FC236}">
                <a16:creationId xmlns:a16="http://schemas.microsoft.com/office/drawing/2014/main" id="{E743E491-3A3F-4A3E-9BCC-237BA83FE5EE}"/>
              </a:ext>
            </a:extLst>
          </p:cNvPr>
          <p:cNvSpPr/>
          <p:nvPr/>
        </p:nvSpPr>
        <p:spPr bwMode="ltGray">
          <a:xfrm>
            <a:off x="1829792" y="3142034"/>
            <a:ext cx="5211579" cy="1338720"/>
          </a:xfrm>
          <a:prstGeom prst="downArrowCallout">
            <a:avLst>
              <a:gd name="adj1" fmla="val 17032"/>
              <a:gd name="adj2" fmla="val 25000"/>
              <a:gd name="adj3" fmla="val 20446"/>
              <a:gd name="adj4" fmla="val 64977"/>
            </a:avLst>
          </a:prstGeom>
          <a:solidFill>
            <a:srgbClr val="FFB600">
              <a:lumMod val="40000"/>
              <a:lumOff val="60000"/>
            </a:srgbClr>
          </a:solidFill>
          <a:ln w="42500" cap="flat" cmpd="sng" algn="ctr">
            <a:solidFill>
              <a:srgbClr val="FFB600"/>
            </a:solidFill>
            <a:prstDash val="solid"/>
          </a:ln>
          <a:effectLst/>
        </p:spPr>
        <p:txBody>
          <a:bodyPr rtlCol="0" anchor="ctr"/>
          <a:lstStyle/>
          <a:p>
            <a:pPr marL="214313" indent="-214313" algn="ctr" defTabSz="685800">
              <a:buFont typeface="Arial" panose="020B0604020202020204" pitchFamily="34" charset="0"/>
              <a:buChar char="•"/>
              <a:defRPr/>
            </a:pPr>
            <a:r>
              <a:rPr lang="en-GB" sz="1275" kern="0" dirty="0">
                <a:solidFill>
                  <a:srgbClr val="DC6900">
                    <a:lumMod val="50000"/>
                  </a:srgbClr>
                </a:solidFill>
                <a:latin typeface="Georgia" pitchFamily="18" charset="0"/>
              </a:rPr>
              <a:t>Derived by a corporation (non-FI)</a:t>
            </a:r>
          </a:p>
          <a:p>
            <a:pPr marL="214313" indent="-214313" algn="ctr" defTabSz="685800">
              <a:buFont typeface="Arial" panose="020B0604020202020204" pitchFamily="34" charset="0"/>
              <a:buChar char="•"/>
              <a:defRPr/>
            </a:pPr>
            <a:r>
              <a:rPr lang="en-GB" sz="1275" kern="0" dirty="0">
                <a:solidFill>
                  <a:srgbClr val="DC6900">
                    <a:lumMod val="50000"/>
                  </a:srgbClr>
                </a:solidFill>
                <a:latin typeface="Georgia" pitchFamily="18" charset="0"/>
              </a:rPr>
              <a:t>Arising </a:t>
            </a:r>
            <a:r>
              <a:rPr lang="en-GB" sz="1275" kern="0" dirty="0">
                <a:solidFill>
                  <a:srgbClr val="FF0000"/>
                </a:solidFill>
                <a:latin typeface="Georgia" pitchFamily="18" charset="0"/>
              </a:rPr>
              <a:t>through</a:t>
            </a:r>
            <a:r>
              <a:rPr lang="en-GB" sz="1275" kern="0" dirty="0">
                <a:solidFill>
                  <a:srgbClr val="DC6900">
                    <a:lumMod val="50000"/>
                  </a:srgbClr>
                </a:solidFill>
                <a:latin typeface="Georgia" pitchFamily="18" charset="0"/>
              </a:rPr>
              <a:t> or derived from </a:t>
            </a:r>
            <a:br>
              <a:rPr lang="en-GB" sz="1275" kern="0" dirty="0">
                <a:solidFill>
                  <a:srgbClr val="DC6900">
                    <a:lumMod val="50000"/>
                  </a:srgbClr>
                </a:solidFill>
                <a:latin typeface="Georgia" pitchFamily="18" charset="0"/>
              </a:rPr>
            </a:br>
            <a:r>
              <a:rPr lang="en-GB" sz="1275" kern="0" dirty="0">
                <a:solidFill>
                  <a:srgbClr val="DC6900">
                    <a:lumMod val="50000"/>
                  </a:srgbClr>
                </a:solidFill>
                <a:latin typeface="Georgia" pitchFamily="18" charset="0"/>
              </a:rPr>
              <a:t>an intra-group financing business in HK</a:t>
            </a:r>
          </a:p>
        </p:txBody>
      </p:sp>
      <p:sp>
        <p:nvSpPr>
          <p:cNvPr id="34" name="TextBox 33">
            <a:extLst>
              <a:ext uri="{FF2B5EF4-FFF2-40B4-BE49-F238E27FC236}">
                <a16:creationId xmlns:a16="http://schemas.microsoft.com/office/drawing/2014/main" id="{7FCD4B74-4BBB-406B-AA6F-42F7B4C0BBF0}"/>
              </a:ext>
            </a:extLst>
          </p:cNvPr>
          <p:cNvSpPr txBox="1"/>
          <p:nvPr/>
        </p:nvSpPr>
        <p:spPr>
          <a:xfrm>
            <a:off x="3611990" y="4102712"/>
            <a:ext cx="1660097" cy="378042"/>
          </a:xfrm>
          <a:prstGeom prst="rect">
            <a:avLst/>
          </a:prstGeom>
          <a:noFill/>
        </p:spPr>
        <p:txBody>
          <a:bodyPr wrap="square" lIns="0" tIns="0" rIns="0" bIns="0" rtlCol="0">
            <a:noAutofit/>
          </a:bodyPr>
          <a:lstStyle/>
          <a:p>
            <a:pPr indent="-205740" algn="ctr">
              <a:spcAft>
                <a:spcPts val="675"/>
              </a:spcAft>
            </a:pPr>
            <a:r>
              <a:rPr lang="en-GB" sz="1500" b="1" dirty="0">
                <a:solidFill>
                  <a:srgbClr val="FF0000"/>
                </a:solidFill>
                <a:latin typeface="Georgia" pitchFamily="18" charset="0"/>
              </a:rPr>
              <a:t>TAXABLE</a:t>
            </a:r>
          </a:p>
        </p:txBody>
      </p:sp>
      <p:sp>
        <p:nvSpPr>
          <p:cNvPr id="35" name="Rectangle 34">
            <a:extLst>
              <a:ext uri="{FF2B5EF4-FFF2-40B4-BE49-F238E27FC236}">
                <a16:creationId xmlns:a16="http://schemas.microsoft.com/office/drawing/2014/main" id="{2556B6F1-51C6-4755-BF23-AE5DE9E3E1F3}"/>
              </a:ext>
            </a:extLst>
          </p:cNvPr>
          <p:cNvSpPr/>
          <p:nvPr/>
        </p:nvSpPr>
        <p:spPr bwMode="ltGray">
          <a:xfrm>
            <a:off x="4422080" y="4502525"/>
            <a:ext cx="2619291" cy="1404156"/>
          </a:xfrm>
          <a:prstGeom prst="rect">
            <a:avLst/>
          </a:prstGeom>
          <a:solidFill>
            <a:srgbClr val="E0301E">
              <a:lumMod val="20000"/>
              <a:lumOff val="80000"/>
            </a:srgbClr>
          </a:solidFill>
          <a:ln w="42500" cap="flat" cmpd="sng" algn="ctr">
            <a:solidFill>
              <a:srgbClr val="E998A6"/>
            </a:solidFill>
            <a:prstDash val="dash"/>
          </a:ln>
          <a:effectLst/>
        </p:spPr>
        <p:txBody>
          <a:bodyPr rtlCol="0" anchor="t"/>
          <a:lstStyle/>
          <a:p>
            <a:pPr defTabSz="685800">
              <a:defRPr/>
            </a:pPr>
            <a:r>
              <a:rPr lang="en-GB" sz="1200" kern="0" dirty="0">
                <a:solidFill>
                  <a:srgbClr val="DC6900">
                    <a:lumMod val="50000"/>
                  </a:srgbClr>
                </a:solidFill>
                <a:latin typeface="Georgia" pitchFamily="18" charset="0"/>
              </a:rPr>
              <a:t>Even if…</a:t>
            </a:r>
          </a:p>
          <a:p>
            <a:pPr marL="300038" indent="-300038" defTabSz="685800">
              <a:buFont typeface="+mj-lt"/>
              <a:buAutoNum type="romanLcPeriod"/>
              <a:defRPr/>
            </a:pPr>
            <a:r>
              <a:rPr lang="en-GB" sz="1200" kern="0" dirty="0">
                <a:solidFill>
                  <a:srgbClr val="DC6900">
                    <a:lumMod val="50000"/>
                  </a:srgbClr>
                </a:solidFill>
                <a:latin typeface="Georgia" pitchFamily="18" charset="0"/>
              </a:rPr>
              <a:t>the moneys for the acquisition of the certificate, bill or security were made available outside HK or </a:t>
            </a:r>
          </a:p>
          <a:p>
            <a:pPr marL="300038" indent="-300038" defTabSz="685800">
              <a:buFont typeface="+mj-lt"/>
              <a:buAutoNum type="romanLcPeriod"/>
              <a:defRPr/>
            </a:pPr>
            <a:r>
              <a:rPr lang="en-GB" sz="1200" kern="0" dirty="0">
                <a:solidFill>
                  <a:srgbClr val="DC6900">
                    <a:lumMod val="50000"/>
                  </a:srgbClr>
                </a:solidFill>
                <a:latin typeface="Georgia" pitchFamily="18" charset="0"/>
              </a:rPr>
              <a:t>the sale, disposal or redemption is effected outside HK</a:t>
            </a:r>
          </a:p>
        </p:txBody>
      </p:sp>
      <p:grpSp>
        <p:nvGrpSpPr>
          <p:cNvPr id="36" name="Group 35">
            <a:extLst>
              <a:ext uri="{FF2B5EF4-FFF2-40B4-BE49-F238E27FC236}">
                <a16:creationId xmlns:a16="http://schemas.microsoft.com/office/drawing/2014/main" id="{B2B0EF68-0637-453E-816D-66D4001766C4}"/>
              </a:ext>
            </a:extLst>
          </p:cNvPr>
          <p:cNvGrpSpPr/>
          <p:nvPr/>
        </p:nvGrpSpPr>
        <p:grpSpPr>
          <a:xfrm rot="21218330">
            <a:off x="1034546" y="1897373"/>
            <a:ext cx="1836204" cy="1404156"/>
            <a:chOff x="251520" y="1124744"/>
            <a:chExt cx="2448272" cy="1872208"/>
          </a:xfrm>
        </p:grpSpPr>
        <p:sp>
          <p:nvSpPr>
            <p:cNvPr id="38" name="Explosion 2 21">
              <a:extLst>
                <a:ext uri="{FF2B5EF4-FFF2-40B4-BE49-F238E27FC236}">
                  <a16:creationId xmlns:a16="http://schemas.microsoft.com/office/drawing/2014/main" id="{BEA15C89-AA11-472B-9FA9-B90D2BFACADD}"/>
                </a:ext>
              </a:extLst>
            </p:cNvPr>
            <p:cNvSpPr/>
            <p:nvPr/>
          </p:nvSpPr>
          <p:spPr bwMode="ltGray">
            <a:xfrm>
              <a:off x="251520" y="1124744"/>
              <a:ext cx="2448272" cy="1872208"/>
            </a:xfrm>
            <a:prstGeom prst="irregularSeal2">
              <a:avLst/>
            </a:prstGeom>
            <a:solidFill>
              <a:srgbClr val="FFFF00"/>
            </a:solidFill>
            <a:ln w="3175" cap="flat" cmpd="sng" algn="ctr">
              <a:solidFill>
                <a:srgbClr val="FF0000"/>
              </a:solidFill>
              <a:prstDash val="solid"/>
            </a:ln>
            <a:effectLst/>
          </p:spPr>
          <p:txBody>
            <a:bodyPr rtlCol="0" anchor="ctr"/>
            <a:lstStyle/>
            <a:p>
              <a:pPr algn="ctr" defTabSz="685800">
                <a:defRPr/>
              </a:pPr>
              <a:endParaRPr lang="en-GB" sz="1350" kern="0" dirty="0">
                <a:solidFill>
                  <a:srgbClr val="FFFFFF"/>
                </a:solidFill>
                <a:latin typeface="Georgia" pitchFamily="18" charset="0"/>
              </a:endParaRPr>
            </a:p>
          </p:txBody>
        </p:sp>
        <p:sp>
          <p:nvSpPr>
            <p:cNvPr id="39" name="TextBox 38">
              <a:extLst>
                <a:ext uri="{FF2B5EF4-FFF2-40B4-BE49-F238E27FC236}">
                  <a16:creationId xmlns:a16="http://schemas.microsoft.com/office/drawing/2014/main" id="{F1246E8C-6D72-4982-8738-518B6F4E0C48}"/>
                </a:ext>
              </a:extLst>
            </p:cNvPr>
            <p:cNvSpPr txBox="1"/>
            <p:nvPr/>
          </p:nvSpPr>
          <p:spPr>
            <a:xfrm rot="20703919">
              <a:off x="565410" y="1717513"/>
              <a:ext cx="1584176" cy="1095360"/>
            </a:xfrm>
            <a:prstGeom prst="rect">
              <a:avLst/>
            </a:prstGeom>
            <a:noFill/>
          </p:spPr>
          <p:txBody>
            <a:bodyPr wrap="square" lIns="0" tIns="0" rIns="0" bIns="0" rtlCol="0">
              <a:noAutofit/>
            </a:bodyPr>
            <a:lstStyle/>
            <a:p>
              <a:pPr algn="ctr" defTabSz="685800">
                <a:defRPr/>
              </a:pPr>
              <a:r>
                <a:rPr lang="en-GB" sz="1050" b="1" kern="0" dirty="0">
                  <a:solidFill>
                    <a:srgbClr val="000000"/>
                  </a:solidFill>
                  <a:latin typeface="Georgia" pitchFamily="18" charset="0"/>
                </a:rPr>
                <a:t>“Provision of credit test” </a:t>
              </a:r>
              <a:br>
                <a:rPr lang="en-GB" sz="1050" b="1" kern="0" dirty="0">
                  <a:solidFill>
                    <a:srgbClr val="000000"/>
                  </a:solidFill>
                  <a:latin typeface="Georgia" pitchFamily="18" charset="0"/>
                </a:rPr>
              </a:br>
              <a:r>
                <a:rPr lang="en-GB" sz="1050" b="1" kern="0" dirty="0">
                  <a:solidFill>
                    <a:srgbClr val="000000"/>
                  </a:solidFill>
                  <a:latin typeface="Georgia" pitchFamily="18" charset="0"/>
                </a:rPr>
                <a:t>no longer applicable</a:t>
              </a:r>
            </a:p>
          </p:txBody>
        </p:sp>
      </p:grpSp>
      <p:grpSp>
        <p:nvGrpSpPr>
          <p:cNvPr id="40" name="Group 39">
            <a:extLst>
              <a:ext uri="{FF2B5EF4-FFF2-40B4-BE49-F238E27FC236}">
                <a16:creationId xmlns:a16="http://schemas.microsoft.com/office/drawing/2014/main" id="{1DD059C2-A97F-4111-BF70-30FAC111BEA3}"/>
              </a:ext>
            </a:extLst>
          </p:cNvPr>
          <p:cNvGrpSpPr/>
          <p:nvPr/>
        </p:nvGrpSpPr>
        <p:grpSpPr>
          <a:xfrm rot="1278965">
            <a:off x="5906776" y="2828761"/>
            <a:ext cx="1852604" cy="1300970"/>
            <a:chOff x="251520" y="1254383"/>
            <a:chExt cx="2448272" cy="1742568"/>
          </a:xfrm>
        </p:grpSpPr>
        <p:sp>
          <p:nvSpPr>
            <p:cNvPr id="42" name="Explosion 2 24">
              <a:extLst>
                <a:ext uri="{FF2B5EF4-FFF2-40B4-BE49-F238E27FC236}">
                  <a16:creationId xmlns:a16="http://schemas.microsoft.com/office/drawing/2014/main" id="{3F2002CB-9B0A-4C2F-80A6-64BF16A41D7C}"/>
                </a:ext>
              </a:extLst>
            </p:cNvPr>
            <p:cNvSpPr/>
            <p:nvPr/>
          </p:nvSpPr>
          <p:spPr bwMode="ltGray">
            <a:xfrm>
              <a:off x="251520" y="1254383"/>
              <a:ext cx="2448272" cy="1742568"/>
            </a:xfrm>
            <a:prstGeom prst="irregularSeal2">
              <a:avLst/>
            </a:prstGeom>
            <a:solidFill>
              <a:srgbClr val="FFFF00"/>
            </a:solidFill>
            <a:ln w="3175" cap="flat" cmpd="sng" algn="ctr">
              <a:solidFill>
                <a:srgbClr val="FF0000"/>
              </a:solidFill>
              <a:prstDash val="solid"/>
            </a:ln>
            <a:effectLst/>
          </p:spPr>
          <p:txBody>
            <a:bodyPr rtlCol="0" anchor="ctr"/>
            <a:lstStyle/>
            <a:p>
              <a:pPr algn="ctr" defTabSz="685800">
                <a:defRPr/>
              </a:pPr>
              <a:endParaRPr lang="en-GB" sz="1350" kern="0" dirty="0">
                <a:solidFill>
                  <a:srgbClr val="FFFFFF"/>
                </a:solidFill>
                <a:latin typeface="Georgia" pitchFamily="18" charset="0"/>
              </a:endParaRPr>
            </a:p>
          </p:txBody>
        </p:sp>
        <p:sp>
          <p:nvSpPr>
            <p:cNvPr id="43" name="TextBox 42">
              <a:extLst>
                <a:ext uri="{FF2B5EF4-FFF2-40B4-BE49-F238E27FC236}">
                  <a16:creationId xmlns:a16="http://schemas.microsoft.com/office/drawing/2014/main" id="{103F89B3-06B6-4AAA-8040-A6F8EADC4660}"/>
                </a:ext>
              </a:extLst>
            </p:cNvPr>
            <p:cNvSpPr txBox="1"/>
            <p:nvPr/>
          </p:nvSpPr>
          <p:spPr>
            <a:xfrm rot="20945395">
              <a:off x="707195" y="1641898"/>
              <a:ext cx="1417614" cy="1095360"/>
            </a:xfrm>
            <a:prstGeom prst="rect">
              <a:avLst/>
            </a:prstGeom>
            <a:noFill/>
          </p:spPr>
          <p:txBody>
            <a:bodyPr wrap="square" lIns="0" tIns="0" rIns="0" bIns="0" rtlCol="0">
              <a:noAutofit/>
            </a:bodyPr>
            <a:lstStyle/>
            <a:p>
              <a:pPr algn="ctr" defTabSz="685800">
                <a:defRPr/>
              </a:pPr>
              <a:r>
                <a:rPr lang="en-GB" sz="1050" b="1" kern="0" dirty="0">
                  <a:solidFill>
                    <a:srgbClr val="000000"/>
                  </a:solidFill>
                  <a:latin typeface="Georgia" pitchFamily="18" charset="0"/>
                </a:rPr>
                <a:t>“Contract effected test” no longer applicable</a:t>
              </a:r>
            </a:p>
          </p:txBody>
        </p:sp>
      </p:grpSp>
    </p:spTree>
    <p:extLst>
      <p:ext uri="{BB962C8B-B14F-4D97-AF65-F5344CB8AC3E}">
        <p14:creationId xmlns:p14="http://schemas.microsoft.com/office/powerpoint/2010/main" val="37556146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F613A8DC-8AFA-DEFC-8964-86953AD786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21</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Conditions for Interest Deduction under Section 16(2)(g)</a:t>
            </a:r>
          </a:p>
        </p:txBody>
      </p:sp>
      <p:sp>
        <p:nvSpPr>
          <p:cNvPr id="28" name="Flowchart: Document 27">
            <a:extLst>
              <a:ext uri="{FF2B5EF4-FFF2-40B4-BE49-F238E27FC236}">
                <a16:creationId xmlns:a16="http://schemas.microsoft.com/office/drawing/2014/main" id="{EDF46595-BC47-426F-9C49-FDEF23AB670A}"/>
              </a:ext>
            </a:extLst>
          </p:cNvPr>
          <p:cNvSpPr/>
          <p:nvPr/>
        </p:nvSpPr>
        <p:spPr bwMode="ltGray">
          <a:xfrm flipH="1">
            <a:off x="1872413" y="2601534"/>
            <a:ext cx="5400600" cy="2214246"/>
          </a:xfrm>
          <a:prstGeom prst="flowChartDocument">
            <a:avLst/>
          </a:prstGeom>
          <a:noFill/>
          <a:ln w="3175" cap="flat" cmpd="sng" algn="ctr">
            <a:solidFill>
              <a:srgbClr val="DC6900">
                <a:shade val="50000"/>
              </a:srgbClr>
            </a:solidFill>
            <a:prstDash val="solid"/>
          </a:ln>
          <a:effectLst/>
        </p:spPr>
        <p:txBody>
          <a:bodyPr rtlCol="0" anchor="ctr"/>
          <a:lstStyle/>
          <a:p>
            <a:pPr algn="ctr" defTabSz="685800">
              <a:defRPr/>
            </a:pPr>
            <a:endParaRPr lang="en-GB" sz="1350" kern="0" dirty="0">
              <a:solidFill>
                <a:srgbClr val="FFFFFF"/>
              </a:solidFill>
              <a:latin typeface="Georgia" pitchFamily="18" charset="0"/>
            </a:endParaRPr>
          </a:p>
        </p:txBody>
      </p:sp>
      <p:sp>
        <p:nvSpPr>
          <p:cNvPr id="29" name="Rounded Rectangle 26">
            <a:extLst>
              <a:ext uri="{FF2B5EF4-FFF2-40B4-BE49-F238E27FC236}">
                <a16:creationId xmlns:a16="http://schemas.microsoft.com/office/drawing/2014/main" id="{D45EA61C-2957-4973-8827-1947242908C0}"/>
              </a:ext>
            </a:extLst>
          </p:cNvPr>
          <p:cNvSpPr/>
          <p:nvPr/>
        </p:nvSpPr>
        <p:spPr bwMode="ltGray">
          <a:xfrm>
            <a:off x="1386359" y="1980465"/>
            <a:ext cx="5940660" cy="702078"/>
          </a:xfrm>
          <a:prstGeom prst="roundRect">
            <a:avLst/>
          </a:prstGeom>
          <a:solidFill>
            <a:srgbClr val="DC6900">
              <a:lumMod val="60000"/>
              <a:lumOff val="40000"/>
            </a:srgbClr>
          </a:solidFill>
          <a:ln w="3175" cap="flat" cmpd="sng" algn="ctr">
            <a:noFill/>
            <a:prstDash val="solid"/>
          </a:ln>
          <a:effectLst/>
        </p:spPr>
        <p:txBody>
          <a:bodyPr rtlCol="0" anchor="ctr"/>
          <a:lstStyle/>
          <a:p>
            <a:pPr defTabSz="685800">
              <a:defRPr/>
            </a:pPr>
            <a:r>
              <a:rPr lang="en-GB" sz="1350" kern="0" dirty="0">
                <a:solidFill>
                  <a:srgbClr val="FFFFFF"/>
                </a:solidFill>
                <a:latin typeface="Georgia" pitchFamily="18" charset="0"/>
              </a:rPr>
              <a:t>Interest expenses on money borrowed from a </a:t>
            </a:r>
            <a:r>
              <a:rPr lang="en-GB" sz="1350" b="1" i="1" kern="0" dirty="0">
                <a:solidFill>
                  <a:srgbClr val="FFFFFF"/>
                </a:solidFill>
                <a:latin typeface="Georgia" pitchFamily="18" charset="0"/>
              </a:rPr>
              <a:t>non-HK associated corporation</a:t>
            </a:r>
            <a:r>
              <a:rPr lang="en-GB" sz="1350" kern="0" dirty="0">
                <a:solidFill>
                  <a:srgbClr val="FFFFFF"/>
                </a:solidFill>
                <a:latin typeface="Georgia" pitchFamily="18" charset="0"/>
              </a:rPr>
              <a:t> in an intra-group financing business…</a:t>
            </a:r>
          </a:p>
          <a:p>
            <a:pPr defTabSz="685800">
              <a:defRPr/>
            </a:pPr>
            <a:r>
              <a:rPr lang="en-GB" sz="1350" kern="0" dirty="0">
                <a:solidFill>
                  <a:srgbClr val="FFFFFF"/>
                </a:solidFill>
                <a:latin typeface="Georgia" pitchFamily="18" charset="0"/>
              </a:rPr>
              <a:t>Deductible if </a:t>
            </a:r>
            <a:r>
              <a:rPr lang="en-GB" sz="1350" b="1" u="sng" kern="0" dirty="0">
                <a:solidFill>
                  <a:srgbClr val="FF0000"/>
                </a:solidFill>
                <a:latin typeface="Georgia" pitchFamily="18" charset="0"/>
              </a:rPr>
              <a:t>all</a:t>
            </a:r>
            <a:r>
              <a:rPr lang="en-GB" sz="1350" kern="0" dirty="0">
                <a:solidFill>
                  <a:srgbClr val="FFFFFF"/>
                </a:solidFill>
                <a:latin typeface="Georgia" pitchFamily="18" charset="0"/>
              </a:rPr>
              <a:t> the conditions are met:</a:t>
            </a:r>
          </a:p>
        </p:txBody>
      </p:sp>
      <p:sp>
        <p:nvSpPr>
          <p:cNvPr id="30" name="TextBox 29">
            <a:extLst>
              <a:ext uri="{FF2B5EF4-FFF2-40B4-BE49-F238E27FC236}">
                <a16:creationId xmlns:a16="http://schemas.microsoft.com/office/drawing/2014/main" id="{48C5F7E5-B523-488B-B8AD-F1B111660F6B}"/>
              </a:ext>
            </a:extLst>
          </p:cNvPr>
          <p:cNvSpPr txBox="1"/>
          <p:nvPr/>
        </p:nvSpPr>
        <p:spPr>
          <a:xfrm>
            <a:off x="1926419" y="2736549"/>
            <a:ext cx="4968552" cy="216024"/>
          </a:xfrm>
          <a:prstGeom prst="rect">
            <a:avLst/>
          </a:prstGeom>
          <a:noFill/>
        </p:spPr>
        <p:txBody>
          <a:bodyPr wrap="square" lIns="0" tIns="0" rIns="0" bIns="0" rtlCol="0">
            <a:noAutofit/>
          </a:bodyPr>
          <a:lstStyle/>
          <a:p>
            <a:pPr indent="-205740">
              <a:spcAft>
                <a:spcPts val="675"/>
              </a:spcAft>
            </a:pPr>
            <a:r>
              <a:rPr lang="en-GB" sz="1200" dirty="0">
                <a:solidFill>
                  <a:srgbClr val="000000"/>
                </a:solidFill>
                <a:latin typeface="Georgia" pitchFamily="18" charset="0"/>
              </a:rPr>
              <a:t>(1) Incurred in the production of chargeable profits</a:t>
            </a:r>
          </a:p>
        </p:txBody>
      </p:sp>
      <p:sp>
        <p:nvSpPr>
          <p:cNvPr id="31" name="Flowchart: Document 30">
            <a:extLst>
              <a:ext uri="{FF2B5EF4-FFF2-40B4-BE49-F238E27FC236}">
                <a16:creationId xmlns:a16="http://schemas.microsoft.com/office/drawing/2014/main" id="{B6233A4C-70AA-41C5-ADAB-EDCEA3FCC9E8}"/>
              </a:ext>
            </a:extLst>
          </p:cNvPr>
          <p:cNvSpPr/>
          <p:nvPr/>
        </p:nvSpPr>
        <p:spPr bwMode="ltGray">
          <a:xfrm flipH="1">
            <a:off x="1602383" y="3168597"/>
            <a:ext cx="5400600" cy="2214246"/>
          </a:xfrm>
          <a:prstGeom prst="flowChartDocument">
            <a:avLst/>
          </a:prstGeom>
          <a:solidFill>
            <a:srgbClr val="FFFFFF"/>
          </a:solidFill>
          <a:ln w="3175" cap="flat" cmpd="sng" algn="ctr">
            <a:solidFill>
              <a:srgbClr val="DC6900">
                <a:shade val="50000"/>
              </a:srgbClr>
            </a:solidFill>
            <a:prstDash val="solid"/>
          </a:ln>
          <a:effectLst/>
        </p:spPr>
        <p:txBody>
          <a:bodyPr rtlCol="0" anchor="ctr"/>
          <a:lstStyle/>
          <a:p>
            <a:pPr algn="ctr" defTabSz="685800">
              <a:defRPr/>
            </a:pPr>
            <a:endParaRPr lang="en-GB" sz="1350" kern="0" dirty="0">
              <a:solidFill>
                <a:srgbClr val="FFFFFF"/>
              </a:solidFill>
              <a:latin typeface="Georgia" pitchFamily="18" charset="0"/>
            </a:endParaRPr>
          </a:p>
        </p:txBody>
      </p:sp>
      <p:sp>
        <p:nvSpPr>
          <p:cNvPr id="32" name="TextBox 31">
            <a:extLst>
              <a:ext uri="{FF2B5EF4-FFF2-40B4-BE49-F238E27FC236}">
                <a16:creationId xmlns:a16="http://schemas.microsoft.com/office/drawing/2014/main" id="{79600BB2-167B-4F67-9A44-E1AF8FDAEBA8}"/>
              </a:ext>
            </a:extLst>
          </p:cNvPr>
          <p:cNvSpPr txBox="1"/>
          <p:nvPr/>
        </p:nvSpPr>
        <p:spPr>
          <a:xfrm>
            <a:off x="1655320" y="3222603"/>
            <a:ext cx="5293658" cy="216024"/>
          </a:xfrm>
          <a:prstGeom prst="rect">
            <a:avLst/>
          </a:prstGeom>
          <a:noFill/>
        </p:spPr>
        <p:txBody>
          <a:bodyPr wrap="square" lIns="0" tIns="0" rIns="0" bIns="0" rtlCol="0">
            <a:noAutofit/>
          </a:bodyPr>
          <a:lstStyle/>
          <a:p>
            <a:pPr marL="272654" indent="-272654">
              <a:spcAft>
                <a:spcPts val="675"/>
              </a:spcAft>
            </a:pPr>
            <a:r>
              <a:rPr lang="en-GB" sz="1200" dirty="0">
                <a:solidFill>
                  <a:srgbClr val="000000"/>
                </a:solidFill>
                <a:latin typeface="Georgia" pitchFamily="18" charset="0"/>
              </a:rPr>
              <a:t>(2) Subject to tax overseas (a) of substantially the same nature as</a:t>
            </a:r>
            <a:br>
              <a:rPr lang="en-GB" sz="1200" dirty="0">
                <a:solidFill>
                  <a:srgbClr val="000000"/>
                </a:solidFill>
                <a:latin typeface="Georgia" pitchFamily="18" charset="0"/>
              </a:rPr>
            </a:br>
            <a:r>
              <a:rPr lang="en-GB" sz="1200" dirty="0">
                <a:solidFill>
                  <a:srgbClr val="000000"/>
                </a:solidFill>
                <a:latin typeface="Georgia" pitchFamily="18" charset="0"/>
              </a:rPr>
              <a:t>HK profits tax and (b) at a rate not lower than 16.5% or 8.25% (has been paid or will be paid according to the law)</a:t>
            </a:r>
          </a:p>
        </p:txBody>
      </p:sp>
      <p:sp>
        <p:nvSpPr>
          <p:cNvPr id="33" name="Flowchart: Document 32">
            <a:extLst>
              <a:ext uri="{FF2B5EF4-FFF2-40B4-BE49-F238E27FC236}">
                <a16:creationId xmlns:a16="http://schemas.microsoft.com/office/drawing/2014/main" id="{65982B32-146B-4687-B718-B9FAAB30831E}"/>
              </a:ext>
            </a:extLst>
          </p:cNvPr>
          <p:cNvSpPr/>
          <p:nvPr/>
        </p:nvSpPr>
        <p:spPr bwMode="ltGray">
          <a:xfrm flipH="1">
            <a:off x="1386359" y="3870675"/>
            <a:ext cx="5400600" cy="1890210"/>
          </a:xfrm>
          <a:prstGeom prst="flowChartDocument">
            <a:avLst/>
          </a:prstGeom>
          <a:solidFill>
            <a:srgbClr val="FFFFFF"/>
          </a:solidFill>
          <a:ln w="3175" cap="flat" cmpd="sng" algn="ctr">
            <a:solidFill>
              <a:srgbClr val="DC6900">
                <a:shade val="50000"/>
              </a:srgbClr>
            </a:solidFill>
            <a:prstDash val="solid"/>
          </a:ln>
          <a:effectLst/>
        </p:spPr>
        <p:txBody>
          <a:bodyPr rtlCol="0" anchor="ctr"/>
          <a:lstStyle/>
          <a:p>
            <a:pPr algn="ctr" defTabSz="685800">
              <a:defRPr/>
            </a:pPr>
            <a:endParaRPr lang="en-GB" sz="1350" kern="0" dirty="0">
              <a:solidFill>
                <a:srgbClr val="FFFFFF"/>
              </a:solidFill>
              <a:latin typeface="Georgia" pitchFamily="18" charset="0"/>
            </a:endParaRPr>
          </a:p>
        </p:txBody>
      </p:sp>
      <p:sp>
        <p:nvSpPr>
          <p:cNvPr id="34" name="TextBox 33">
            <a:extLst>
              <a:ext uri="{FF2B5EF4-FFF2-40B4-BE49-F238E27FC236}">
                <a16:creationId xmlns:a16="http://schemas.microsoft.com/office/drawing/2014/main" id="{7869EB6C-8EAB-4556-8DAD-65FFEBD32513}"/>
              </a:ext>
            </a:extLst>
          </p:cNvPr>
          <p:cNvSpPr txBox="1"/>
          <p:nvPr/>
        </p:nvSpPr>
        <p:spPr>
          <a:xfrm>
            <a:off x="1439831" y="3978687"/>
            <a:ext cx="4537039" cy="216024"/>
          </a:xfrm>
          <a:prstGeom prst="rect">
            <a:avLst/>
          </a:prstGeom>
          <a:noFill/>
        </p:spPr>
        <p:txBody>
          <a:bodyPr wrap="square" lIns="0" tIns="0" rIns="0" bIns="0" rtlCol="0">
            <a:noAutofit/>
          </a:bodyPr>
          <a:lstStyle/>
          <a:p>
            <a:pPr indent="-205740">
              <a:spcAft>
                <a:spcPts val="675"/>
              </a:spcAft>
            </a:pPr>
            <a:r>
              <a:rPr lang="en-GB" sz="1200" dirty="0">
                <a:solidFill>
                  <a:srgbClr val="000000"/>
                </a:solidFill>
                <a:latin typeface="Georgia" pitchFamily="18" charset="0"/>
              </a:rPr>
              <a:t>(3) The lender of the interest income has</a:t>
            </a:r>
          </a:p>
          <a:p>
            <a:pPr marL="403622" lvl="2" indent="-136922">
              <a:spcAft>
                <a:spcPts val="675"/>
              </a:spcAft>
              <a:buFont typeface="Wingdings" panose="05000000000000000000" pitchFamily="2" charset="2"/>
              <a:buChar char="Ø"/>
            </a:pPr>
            <a:r>
              <a:rPr lang="en-GB" sz="1050" dirty="0">
                <a:solidFill>
                  <a:srgbClr val="000000"/>
                </a:solidFill>
                <a:latin typeface="Georgia" pitchFamily="18" charset="0"/>
              </a:rPr>
              <a:t>Its right to use and enjoy that interest not being constrained by a contractual/legal obligation to pass that interest to any other person,</a:t>
            </a:r>
          </a:p>
          <a:p>
            <a:pPr marL="403622" lvl="2" indent="-136922">
              <a:spcAft>
                <a:spcPts val="675"/>
              </a:spcAft>
              <a:buFont typeface="Wingdings" panose="05000000000000000000" pitchFamily="2" charset="2"/>
              <a:buChar char="Ø"/>
            </a:pPr>
            <a:r>
              <a:rPr lang="en-GB" sz="1050" dirty="0">
                <a:solidFill>
                  <a:srgbClr val="000000"/>
                </a:solidFill>
                <a:latin typeface="Georgia" pitchFamily="18" charset="0"/>
              </a:rPr>
              <a:t>Unless the obligation arises as a result of a arm’s length transaction between the lender and a person other than the borrower</a:t>
            </a:r>
          </a:p>
        </p:txBody>
      </p:sp>
      <p:sp>
        <p:nvSpPr>
          <p:cNvPr id="35" name="Cloud Callout 35">
            <a:extLst>
              <a:ext uri="{FF2B5EF4-FFF2-40B4-BE49-F238E27FC236}">
                <a16:creationId xmlns:a16="http://schemas.microsoft.com/office/drawing/2014/main" id="{30FD2A7C-B954-4BC6-AC6B-3FCA59189BE1}"/>
              </a:ext>
            </a:extLst>
          </p:cNvPr>
          <p:cNvSpPr/>
          <p:nvPr/>
        </p:nvSpPr>
        <p:spPr bwMode="ltGray">
          <a:xfrm>
            <a:off x="6030341" y="4140705"/>
            <a:ext cx="1808820" cy="1161129"/>
          </a:xfrm>
          <a:prstGeom prst="cloudCallout">
            <a:avLst>
              <a:gd name="adj1" fmla="val -69660"/>
              <a:gd name="adj2" fmla="val -83861"/>
            </a:avLst>
          </a:prstGeom>
          <a:solidFill>
            <a:srgbClr val="FFFFFF"/>
          </a:solidFill>
          <a:ln w="6350" cap="flat" cmpd="sng" algn="ctr">
            <a:solidFill>
              <a:srgbClr val="002060"/>
            </a:solidFill>
            <a:prstDash val="solid"/>
          </a:ln>
          <a:effectLst/>
        </p:spPr>
        <p:txBody>
          <a:bodyPr rtlCol="0" anchor="ctr"/>
          <a:lstStyle/>
          <a:p>
            <a:pPr algn="ctr" defTabSz="685800">
              <a:defRPr/>
            </a:pPr>
            <a:r>
              <a:rPr lang="en-GB" sz="1050" kern="0" dirty="0">
                <a:solidFill>
                  <a:srgbClr val="DC6900">
                    <a:lumMod val="50000"/>
                  </a:srgbClr>
                </a:solidFill>
                <a:latin typeface="Georgia" pitchFamily="18" charset="0"/>
              </a:rPr>
              <a:t>Statutory tax rate instead of effective tax rate will be used?</a:t>
            </a:r>
          </a:p>
        </p:txBody>
      </p:sp>
      <p:sp>
        <p:nvSpPr>
          <p:cNvPr id="36" name="Cloud Callout 36">
            <a:extLst>
              <a:ext uri="{FF2B5EF4-FFF2-40B4-BE49-F238E27FC236}">
                <a16:creationId xmlns:a16="http://schemas.microsoft.com/office/drawing/2014/main" id="{F3D15DB5-078E-452D-91FD-401D26D2CFC7}"/>
              </a:ext>
            </a:extLst>
          </p:cNvPr>
          <p:cNvSpPr/>
          <p:nvPr/>
        </p:nvSpPr>
        <p:spPr bwMode="ltGray">
          <a:xfrm>
            <a:off x="6894971" y="2348631"/>
            <a:ext cx="1566174" cy="1089996"/>
          </a:xfrm>
          <a:prstGeom prst="cloudCallout">
            <a:avLst>
              <a:gd name="adj1" fmla="val -95309"/>
              <a:gd name="adj2" fmla="val 37659"/>
            </a:avLst>
          </a:prstGeom>
          <a:solidFill>
            <a:srgbClr val="FFFFFF"/>
          </a:solidFill>
          <a:ln w="6350" cap="flat" cmpd="sng" algn="ctr">
            <a:solidFill>
              <a:srgbClr val="C00000"/>
            </a:solidFill>
            <a:prstDash val="solid"/>
          </a:ln>
          <a:effectLst/>
        </p:spPr>
        <p:txBody>
          <a:bodyPr rtlCol="0" anchor="ctr"/>
          <a:lstStyle/>
          <a:p>
            <a:pPr algn="ctr" defTabSz="685800">
              <a:defRPr/>
            </a:pPr>
            <a:r>
              <a:rPr lang="en-GB" sz="1050" kern="0" dirty="0">
                <a:solidFill>
                  <a:srgbClr val="DC6900">
                    <a:lumMod val="50000"/>
                  </a:srgbClr>
                </a:solidFill>
                <a:latin typeface="Georgia" pitchFamily="18" charset="0"/>
              </a:rPr>
              <a:t>Company in a tax loss position can’t meet this condition</a:t>
            </a:r>
          </a:p>
        </p:txBody>
      </p:sp>
    </p:spTree>
    <p:extLst>
      <p:ext uri="{BB962C8B-B14F-4D97-AF65-F5344CB8AC3E}">
        <p14:creationId xmlns:p14="http://schemas.microsoft.com/office/powerpoint/2010/main" val="1408790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411D0854-A734-EC2D-3E96-0A7FD09072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22</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Conditions for Interest Deduction under Section 16(2)(g)</a:t>
            </a:r>
          </a:p>
        </p:txBody>
      </p:sp>
      <p:sp>
        <p:nvSpPr>
          <p:cNvPr id="129" name="TextBox 128">
            <a:extLst>
              <a:ext uri="{FF2B5EF4-FFF2-40B4-BE49-F238E27FC236}">
                <a16:creationId xmlns:a16="http://schemas.microsoft.com/office/drawing/2014/main" id="{3263D22B-C7A2-4B96-B9EA-E5EDD70D4181}"/>
              </a:ext>
            </a:extLst>
          </p:cNvPr>
          <p:cNvSpPr txBox="1"/>
          <p:nvPr/>
        </p:nvSpPr>
        <p:spPr>
          <a:xfrm>
            <a:off x="514542" y="2259599"/>
            <a:ext cx="1490793" cy="161583"/>
          </a:xfrm>
          <a:prstGeom prst="rect">
            <a:avLst/>
          </a:prstGeom>
          <a:noFill/>
        </p:spPr>
        <p:txBody>
          <a:bodyPr wrap="none" lIns="0" tIns="0" rIns="0" bIns="0" rtlCol="0">
            <a:spAutoFit/>
          </a:bodyPr>
          <a:lstStyle/>
          <a:p>
            <a:pPr>
              <a:spcAft>
                <a:spcPts val="450"/>
              </a:spcAft>
              <a:buSzPct val="100000"/>
            </a:pPr>
            <a:r>
              <a:rPr lang="en-US" altLang="zh-CN" sz="1050" dirty="0">
                <a:solidFill>
                  <a:srgbClr val="000000"/>
                </a:solidFill>
                <a:latin typeface="Georgia" pitchFamily="18" charset="0"/>
              </a:rPr>
              <a:t>Example 1: </a:t>
            </a:r>
            <a:r>
              <a:rPr lang="en-GB" sz="1050" dirty="0">
                <a:solidFill>
                  <a:srgbClr val="000000"/>
                </a:solidFill>
                <a:latin typeface="Georgia" pitchFamily="18" charset="0"/>
              </a:rPr>
              <a:t>Subject to tax</a:t>
            </a:r>
            <a:endParaRPr lang="en-GB" sz="1050" u="sng" dirty="0">
              <a:solidFill>
                <a:srgbClr val="000000"/>
              </a:solidFill>
              <a:latin typeface="Arial"/>
              <a:ea typeface="SimHei"/>
            </a:endParaRPr>
          </a:p>
        </p:txBody>
      </p:sp>
      <p:grpSp>
        <p:nvGrpSpPr>
          <p:cNvPr id="171" name="Group 170">
            <a:extLst>
              <a:ext uri="{FF2B5EF4-FFF2-40B4-BE49-F238E27FC236}">
                <a16:creationId xmlns:a16="http://schemas.microsoft.com/office/drawing/2014/main" id="{057F69D7-E0B1-466A-867A-D3774C056B86}"/>
              </a:ext>
            </a:extLst>
          </p:cNvPr>
          <p:cNvGrpSpPr/>
          <p:nvPr/>
        </p:nvGrpSpPr>
        <p:grpSpPr>
          <a:xfrm>
            <a:off x="226094" y="2807383"/>
            <a:ext cx="2955547" cy="1132961"/>
            <a:chOff x="580269" y="2077808"/>
            <a:chExt cx="3380077" cy="1295698"/>
          </a:xfrm>
        </p:grpSpPr>
        <p:sp>
          <p:nvSpPr>
            <p:cNvPr id="184" name="Rectangle 183">
              <a:extLst>
                <a:ext uri="{FF2B5EF4-FFF2-40B4-BE49-F238E27FC236}">
                  <a16:creationId xmlns:a16="http://schemas.microsoft.com/office/drawing/2014/main" id="{CDA91E74-AE51-4F71-B356-E164B83CFA57}"/>
                </a:ext>
              </a:extLst>
            </p:cNvPr>
            <p:cNvSpPr/>
            <p:nvPr/>
          </p:nvSpPr>
          <p:spPr>
            <a:xfrm>
              <a:off x="1916093" y="2077808"/>
              <a:ext cx="882872" cy="412940"/>
            </a:xfrm>
            <a:prstGeom prst="rect">
              <a:avLst/>
            </a:prstGeom>
            <a:solidFill>
              <a:srgbClr val="DC6900"/>
            </a:solidFill>
            <a:ln>
              <a:noFill/>
            </a:ln>
            <a:effectLst/>
          </p:spPr>
          <p:txBody>
            <a:bodyPr rtlCol="0" anchor="ctr"/>
            <a:lstStyle/>
            <a:p>
              <a:pPr algn="ctr" defTabSz="685800">
                <a:defRPr/>
              </a:pPr>
              <a:r>
                <a:rPr lang="en-GB" sz="1050" b="1" kern="0" dirty="0">
                  <a:solidFill>
                    <a:srgbClr val="FFFFFF"/>
                  </a:solidFill>
                  <a:latin typeface="Georgia"/>
                  <a:ea typeface="SimSun"/>
                </a:rPr>
                <a:t>Overseas Co</a:t>
              </a:r>
            </a:p>
          </p:txBody>
        </p:sp>
        <p:sp>
          <p:nvSpPr>
            <p:cNvPr id="173" name="Rectangle 172">
              <a:extLst>
                <a:ext uri="{FF2B5EF4-FFF2-40B4-BE49-F238E27FC236}">
                  <a16:creationId xmlns:a16="http://schemas.microsoft.com/office/drawing/2014/main" id="{BFCA855C-30BA-47C2-9534-D25205E13381}"/>
                </a:ext>
              </a:extLst>
            </p:cNvPr>
            <p:cNvSpPr/>
            <p:nvPr/>
          </p:nvSpPr>
          <p:spPr>
            <a:xfrm>
              <a:off x="1916109" y="2960566"/>
              <a:ext cx="882857" cy="412940"/>
            </a:xfrm>
            <a:prstGeom prst="rect">
              <a:avLst/>
            </a:prstGeom>
            <a:solidFill>
              <a:srgbClr val="DC6900"/>
            </a:solidFill>
            <a:ln>
              <a:noFill/>
            </a:ln>
            <a:effectLst/>
          </p:spPr>
          <p:txBody>
            <a:bodyPr rtlCol="0" anchor="ctr"/>
            <a:lstStyle/>
            <a:p>
              <a:pPr algn="ctr" defTabSz="685800">
                <a:defRPr/>
              </a:pPr>
              <a:r>
                <a:rPr lang="en-GB" sz="1050" b="1" kern="0" dirty="0">
                  <a:solidFill>
                    <a:srgbClr val="FFFFFF"/>
                  </a:solidFill>
                  <a:latin typeface="Georgia"/>
                  <a:ea typeface="SimSun"/>
                </a:rPr>
                <a:t>HK QCTC</a:t>
              </a:r>
            </a:p>
          </p:txBody>
        </p:sp>
        <p:cxnSp>
          <p:nvCxnSpPr>
            <p:cNvPr id="174" name="Connector: Curved 173">
              <a:extLst>
                <a:ext uri="{FF2B5EF4-FFF2-40B4-BE49-F238E27FC236}">
                  <a16:creationId xmlns:a16="http://schemas.microsoft.com/office/drawing/2014/main" id="{EE513A89-644E-421B-BEF2-A179EE27E48C}"/>
                </a:ext>
              </a:extLst>
            </p:cNvPr>
            <p:cNvCxnSpPr>
              <a:cxnSpLocks/>
              <a:stCxn id="173" idx="1"/>
              <a:endCxn id="184" idx="1"/>
            </p:cNvCxnSpPr>
            <p:nvPr/>
          </p:nvCxnSpPr>
          <p:spPr>
            <a:xfrm rot="10800000">
              <a:off x="1916093" y="2284279"/>
              <a:ext cx="15" cy="882758"/>
            </a:xfrm>
            <a:prstGeom prst="curvedConnector3">
              <a:avLst>
                <a:gd name="adj1" fmla="val 1270100000"/>
              </a:avLst>
            </a:prstGeom>
            <a:noFill/>
            <a:ln w="12700" cap="sq" cmpd="sng" algn="ctr">
              <a:solidFill>
                <a:srgbClr val="DC6900">
                  <a:shade val="95000"/>
                  <a:satMod val="105000"/>
                </a:srgbClr>
              </a:solidFill>
              <a:prstDash val="solid"/>
              <a:tailEnd type="triangle"/>
            </a:ln>
            <a:effectLst/>
          </p:spPr>
        </p:cxnSp>
        <p:cxnSp>
          <p:nvCxnSpPr>
            <p:cNvPr id="175" name="Connector: Curved 174">
              <a:extLst>
                <a:ext uri="{FF2B5EF4-FFF2-40B4-BE49-F238E27FC236}">
                  <a16:creationId xmlns:a16="http://schemas.microsoft.com/office/drawing/2014/main" id="{76D19C84-0747-41B6-8DAF-4E0F173CBA9B}"/>
                </a:ext>
              </a:extLst>
            </p:cNvPr>
            <p:cNvCxnSpPr>
              <a:cxnSpLocks/>
              <a:stCxn id="184" idx="3"/>
              <a:endCxn id="173" idx="3"/>
            </p:cNvCxnSpPr>
            <p:nvPr/>
          </p:nvCxnSpPr>
          <p:spPr>
            <a:xfrm>
              <a:off x="2798966" y="2284278"/>
              <a:ext cx="10893" cy="882758"/>
            </a:xfrm>
            <a:prstGeom prst="curvedConnector3">
              <a:avLst>
                <a:gd name="adj1" fmla="val 1800000"/>
              </a:avLst>
            </a:prstGeom>
            <a:noFill/>
            <a:ln w="12700" cap="sq" cmpd="sng" algn="ctr">
              <a:solidFill>
                <a:srgbClr val="DC6900">
                  <a:shade val="95000"/>
                  <a:satMod val="105000"/>
                </a:srgbClr>
              </a:solidFill>
              <a:prstDash val="solid"/>
              <a:tailEnd type="triangle"/>
            </a:ln>
            <a:effectLst/>
          </p:spPr>
        </p:cxnSp>
        <p:sp>
          <p:nvSpPr>
            <p:cNvPr id="176" name="TextBox 175">
              <a:extLst>
                <a:ext uri="{FF2B5EF4-FFF2-40B4-BE49-F238E27FC236}">
                  <a16:creationId xmlns:a16="http://schemas.microsoft.com/office/drawing/2014/main" id="{547CFBA2-5F2B-4CFD-BAF5-36EA14D346A0}"/>
                </a:ext>
              </a:extLst>
            </p:cNvPr>
            <p:cNvSpPr txBox="1"/>
            <p:nvPr/>
          </p:nvSpPr>
          <p:spPr>
            <a:xfrm>
              <a:off x="3013230" y="2607500"/>
              <a:ext cx="947116" cy="316787"/>
            </a:xfrm>
            <a:prstGeom prst="rect">
              <a:avLst/>
            </a:prstGeom>
            <a:noFill/>
          </p:spPr>
          <p:txBody>
            <a:bodyPr wrap="square" lIns="0" tIns="0" rIns="0" bIns="0" rtlCol="0">
              <a:spAutoFit/>
            </a:bodyPr>
            <a:lstStyle/>
            <a:p>
              <a:pPr>
                <a:spcAft>
                  <a:spcPts val="450"/>
                </a:spcAft>
                <a:buSzPct val="100000"/>
              </a:pPr>
              <a:r>
                <a:rPr lang="en-GB" sz="900" dirty="0">
                  <a:solidFill>
                    <a:srgbClr val="000000"/>
                  </a:solidFill>
                  <a:latin typeface="Georgia"/>
                  <a:ea typeface="SimSun"/>
                </a:rPr>
                <a:t>Interest-bearing loan</a:t>
              </a:r>
              <a:endParaRPr lang="en-GB" sz="750" dirty="0">
                <a:solidFill>
                  <a:srgbClr val="000000"/>
                </a:solidFill>
                <a:latin typeface="Georgia"/>
                <a:ea typeface="SimSun"/>
              </a:endParaRPr>
            </a:p>
          </p:txBody>
        </p:sp>
        <p:sp>
          <p:nvSpPr>
            <p:cNvPr id="177" name="TextBox 176">
              <a:extLst>
                <a:ext uri="{FF2B5EF4-FFF2-40B4-BE49-F238E27FC236}">
                  <a16:creationId xmlns:a16="http://schemas.microsoft.com/office/drawing/2014/main" id="{0617C164-94B7-45A0-9521-EE114FAFC388}"/>
                </a:ext>
              </a:extLst>
            </p:cNvPr>
            <p:cNvSpPr txBox="1"/>
            <p:nvPr/>
          </p:nvSpPr>
          <p:spPr>
            <a:xfrm>
              <a:off x="580269" y="2521141"/>
              <a:ext cx="1340626" cy="390117"/>
            </a:xfrm>
            <a:prstGeom prst="rect">
              <a:avLst/>
            </a:prstGeom>
            <a:noFill/>
          </p:spPr>
          <p:txBody>
            <a:bodyPr wrap="square" lIns="0" tIns="0" rIns="0" bIns="0" rtlCol="0">
              <a:spAutoFit/>
            </a:bodyPr>
            <a:lstStyle/>
            <a:p>
              <a:pPr>
                <a:spcAft>
                  <a:spcPts val="450"/>
                </a:spcAft>
                <a:buSzPct val="100000"/>
              </a:pPr>
              <a:r>
                <a:rPr lang="en-GB" sz="900" dirty="0">
                  <a:solidFill>
                    <a:srgbClr val="000000"/>
                  </a:solidFill>
                  <a:latin typeface="Georgia"/>
                  <a:ea typeface="SimSun"/>
                </a:rPr>
                <a:t>Interest expense</a:t>
              </a:r>
            </a:p>
            <a:p>
              <a:pPr>
                <a:spcAft>
                  <a:spcPts val="450"/>
                </a:spcAft>
                <a:buSzPct val="100000"/>
              </a:pPr>
              <a:r>
                <a:rPr lang="en-GB" sz="900" dirty="0">
                  <a:solidFill>
                    <a:srgbClr val="000000"/>
                  </a:solidFill>
                  <a:latin typeface="Georgia"/>
                  <a:ea typeface="SimSun"/>
                </a:rPr>
                <a:t>$200,000 (Year 1)</a:t>
              </a:r>
            </a:p>
          </p:txBody>
        </p:sp>
      </p:grpSp>
      <p:sp>
        <p:nvSpPr>
          <p:cNvPr id="186" name="Speech Bubble: Rectangle 185">
            <a:extLst>
              <a:ext uri="{FF2B5EF4-FFF2-40B4-BE49-F238E27FC236}">
                <a16:creationId xmlns:a16="http://schemas.microsoft.com/office/drawing/2014/main" id="{3F231333-BFDF-4C9A-BD0B-D59087C1981C}"/>
              </a:ext>
            </a:extLst>
          </p:cNvPr>
          <p:cNvSpPr/>
          <p:nvPr/>
        </p:nvSpPr>
        <p:spPr>
          <a:xfrm>
            <a:off x="2531372" y="2628649"/>
            <a:ext cx="1425519" cy="630930"/>
          </a:xfrm>
          <a:prstGeom prst="wedgeRectCallout">
            <a:avLst>
              <a:gd name="adj1" fmla="val -77854"/>
              <a:gd name="adj2" fmla="val -7954"/>
            </a:avLst>
          </a:prstGeom>
          <a:solidFill>
            <a:srgbClr val="FFC83D"/>
          </a:solidFill>
          <a:ln>
            <a:noFill/>
          </a:ln>
          <a:effectLst/>
        </p:spPr>
        <p:txBody>
          <a:bodyPr rtlCol="0" anchor="ctr"/>
          <a:lstStyle/>
          <a:p>
            <a:pPr algn="ctr" defTabSz="685800">
              <a:defRPr/>
            </a:pPr>
            <a:r>
              <a:rPr lang="en-US" altLang="zh-TW" sz="900" kern="0" dirty="0">
                <a:solidFill>
                  <a:srgbClr val="000000"/>
                </a:solidFill>
                <a:latin typeface="Arial"/>
                <a:ea typeface="SimHei"/>
              </a:rPr>
              <a:t>Year 1: Income tax 25%</a:t>
            </a:r>
          </a:p>
          <a:p>
            <a:pPr algn="ctr" defTabSz="685800">
              <a:defRPr/>
            </a:pPr>
            <a:r>
              <a:rPr lang="en-US" sz="900" kern="0" dirty="0">
                <a:solidFill>
                  <a:srgbClr val="000000"/>
                </a:solidFill>
                <a:latin typeface="Arial"/>
                <a:ea typeface="SimHei"/>
              </a:rPr>
              <a:t>Year 2: Refund of tax paid in Year 1 due to tax loss carried backward</a:t>
            </a:r>
            <a:endParaRPr lang="en-GB" sz="900" kern="0" dirty="0">
              <a:solidFill>
                <a:srgbClr val="000000"/>
              </a:solidFill>
              <a:latin typeface="Arial"/>
              <a:ea typeface="SimHei"/>
            </a:endParaRPr>
          </a:p>
        </p:txBody>
      </p:sp>
      <p:sp>
        <p:nvSpPr>
          <p:cNvPr id="187" name="TextBox 186">
            <a:extLst>
              <a:ext uri="{FF2B5EF4-FFF2-40B4-BE49-F238E27FC236}">
                <a16:creationId xmlns:a16="http://schemas.microsoft.com/office/drawing/2014/main" id="{EB6F51B9-5D82-4C67-B7EE-8E3013B88C38}"/>
              </a:ext>
            </a:extLst>
          </p:cNvPr>
          <p:cNvSpPr txBox="1"/>
          <p:nvPr/>
        </p:nvSpPr>
        <p:spPr>
          <a:xfrm>
            <a:off x="697602" y="4091357"/>
            <a:ext cx="3311755" cy="1515800"/>
          </a:xfrm>
          <a:prstGeom prst="rect">
            <a:avLst/>
          </a:prstGeom>
          <a:noFill/>
        </p:spPr>
        <p:txBody>
          <a:bodyPr wrap="square" lIns="0" tIns="0" rIns="0" bIns="0" rtlCol="0">
            <a:spAutoFit/>
          </a:bodyPr>
          <a:lstStyle/>
          <a:p>
            <a:pPr>
              <a:spcAft>
                <a:spcPts val="450"/>
              </a:spcAft>
              <a:buSzPct val="100000"/>
            </a:pPr>
            <a:r>
              <a:rPr lang="en-US" altLang="zh-CN" sz="1050" b="1" dirty="0">
                <a:solidFill>
                  <a:srgbClr val="000000"/>
                </a:solidFill>
                <a:latin typeface="Georgia"/>
                <a:ea typeface="SimSun"/>
              </a:rPr>
              <a:t>Year 1</a:t>
            </a:r>
            <a:endParaRPr lang="en-GB" sz="1050" dirty="0">
              <a:solidFill>
                <a:srgbClr val="000000"/>
              </a:solidFill>
              <a:latin typeface="Georgia"/>
              <a:ea typeface="SimSun"/>
            </a:endParaRPr>
          </a:p>
          <a:p>
            <a:pPr marL="128588" indent="-128588">
              <a:spcAft>
                <a:spcPts val="450"/>
              </a:spcAft>
              <a:buSzPct val="100000"/>
              <a:buFont typeface="Arial" panose="020B0604020202020204" pitchFamily="34" charset="0"/>
              <a:buChar char="•"/>
            </a:pPr>
            <a:r>
              <a:rPr lang="en-US" altLang="zh-CN" sz="1050" dirty="0">
                <a:solidFill>
                  <a:srgbClr val="000000"/>
                </a:solidFill>
                <a:latin typeface="Georgia"/>
                <a:ea typeface="SimSun"/>
              </a:rPr>
              <a:t>“Subject to tax” condition satisfied</a:t>
            </a:r>
          </a:p>
          <a:p>
            <a:pPr marL="128588" indent="-128588">
              <a:spcAft>
                <a:spcPts val="450"/>
              </a:spcAft>
              <a:buSzPct val="100000"/>
              <a:buFont typeface="Arial" panose="020B0604020202020204" pitchFamily="34" charset="0"/>
              <a:buChar char="•"/>
            </a:pPr>
            <a:r>
              <a:rPr lang="en-US" altLang="zh-CN" sz="1050" dirty="0">
                <a:solidFill>
                  <a:srgbClr val="000000"/>
                </a:solidFill>
                <a:latin typeface="Georgia"/>
                <a:ea typeface="SimSun"/>
              </a:rPr>
              <a:t>Interest expenses allowed for deduction</a:t>
            </a:r>
          </a:p>
          <a:p>
            <a:pPr>
              <a:spcAft>
                <a:spcPts val="450"/>
              </a:spcAft>
              <a:buSzPct val="100000"/>
            </a:pPr>
            <a:r>
              <a:rPr lang="en-US" altLang="zh-CN" sz="1050" b="1" dirty="0">
                <a:solidFill>
                  <a:srgbClr val="000000"/>
                </a:solidFill>
                <a:latin typeface="Georgia"/>
                <a:ea typeface="SimSun"/>
              </a:rPr>
              <a:t>Year 2</a:t>
            </a:r>
            <a:endParaRPr lang="en-GB" sz="1050" dirty="0">
              <a:solidFill>
                <a:srgbClr val="000000"/>
              </a:solidFill>
              <a:latin typeface="Georgia"/>
              <a:ea typeface="SimSun"/>
            </a:endParaRPr>
          </a:p>
          <a:p>
            <a:pPr marL="128588" indent="-128588">
              <a:spcAft>
                <a:spcPts val="450"/>
              </a:spcAft>
              <a:buSzPct val="100000"/>
              <a:buFont typeface="Arial" panose="020B0604020202020204" pitchFamily="34" charset="0"/>
              <a:buChar char="•"/>
            </a:pPr>
            <a:r>
              <a:rPr lang="en-US" altLang="zh-CN" sz="1050" dirty="0">
                <a:solidFill>
                  <a:srgbClr val="000000"/>
                </a:solidFill>
                <a:latin typeface="Georgia"/>
                <a:ea typeface="SimSun"/>
              </a:rPr>
              <a:t>“Subject to tax” condition not satisfied</a:t>
            </a:r>
          </a:p>
          <a:p>
            <a:pPr marL="128588" indent="-128588">
              <a:spcAft>
                <a:spcPts val="450"/>
              </a:spcAft>
              <a:buSzPct val="100000"/>
              <a:buFont typeface="Arial" panose="020B0604020202020204" pitchFamily="34" charset="0"/>
              <a:buChar char="•"/>
            </a:pPr>
            <a:r>
              <a:rPr lang="en-US" altLang="zh-CN" sz="1050" dirty="0">
                <a:solidFill>
                  <a:srgbClr val="000000"/>
                </a:solidFill>
                <a:latin typeface="Georgia"/>
                <a:ea typeface="SimSun"/>
              </a:rPr>
              <a:t>Withdrawal of interest deduction previously allowed</a:t>
            </a:r>
          </a:p>
          <a:p>
            <a:pPr marL="128588" indent="-128588">
              <a:spcAft>
                <a:spcPts val="450"/>
              </a:spcAft>
              <a:buSzPct val="100000"/>
              <a:buFont typeface="Arial" panose="020B0604020202020204" pitchFamily="34" charset="0"/>
              <a:buChar char="•"/>
            </a:pPr>
            <a:r>
              <a:rPr lang="en-GB" sz="1050" dirty="0">
                <a:solidFill>
                  <a:srgbClr val="000000"/>
                </a:solidFill>
                <a:latin typeface="Georgia"/>
                <a:ea typeface="SimSun"/>
              </a:rPr>
              <a:t>Issue additional assessment</a:t>
            </a:r>
          </a:p>
        </p:txBody>
      </p:sp>
      <p:sp>
        <p:nvSpPr>
          <p:cNvPr id="188" name="TextBox 187">
            <a:extLst>
              <a:ext uri="{FF2B5EF4-FFF2-40B4-BE49-F238E27FC236}">
                <a16:creationId xmlns:a16="http://schemas.microsoft.com/office/drawing/2014/main" id="{38808EF1-C829-40FB-BB76-33DDBB045DD2}"/>
              </a:ext>
            </a:extLst>
          </p:cNvPr>
          <p:cNvSpPr txBox="1"/>
          <p:nvPr/>
        </p:nvSpPr>
        <p:spPr>
          <a:xfrm>
            <a:off x="4475633" y="2259599"/>
            <a:ext cx="2446182" cy="161583"/>
          </a:xfrm>
          <a:prstGeom prst="rect">
            <a:avLst/>
          </a:prstGeom>
          <a:noFill/>
        </p:spPr>
        <p:txBody>
          <a:bodyPr wrap="none" lIns="0" tIns="0" rIns="0" bIns="0" rtlCol="0">
            <a:spAutoFit/>
          </a:bodyPr>
          <a:lstStyle/>
          <a:p>
            <a:pPr>
              <a:spcAft>
                <a:spcPts val="450"/>
              </a:spcAft>
              <a:buSzPct val="100000"/>
            </a:pPr>
            <a:r>
              <a:rPr lang="en-US" altLang="zh-CN" sz="1050" dirty="0">
                <a:solidFill>
                  <a:srgbClr val="000000"/>
                </a:solidFill>
                <a:latin typeface="Georgia" pitchFamily="18" charset="0"/>
              </a:rPr>
              <a:t>Example 2: Not lower than reference rate</a:t>
            </a:r>
            <a:endParaRPr lang="en-GB" sz="1050" u="sng" dirty="0">
              <a:solidFill>
                <a:srgbClr val="000000"/>
              </a:solidFill>
              <a:latin typeface="Arial"/>
              <a:ea typeface="SimHei"/>
            </a:endParaRPr>
          </a:p>
        </p:txBody>
      </p:sp>
      <p:grpSp>
        <p:nvGrpSpPr>
          <p:cNvPr id="189" name="Group 188">
            <a:extLst>
              <a:ext uri="{FF2B5EF4-FFF2-40B4-BE49-F238E27FC236}">
                <a16:creationId xmlns:a16="http://schemas.microsoft.com/office/drawing/2014/main" id="{F624543A-8F9C-4888-BDDE-5212802FFACB}"/>
              </a:ext>
            </a:extLst>
          </p:cNvPr>
          <p:cNvGrpSpPr/>
          <p:nvPr/>
        </p:nvGrpSpPr>
        <p:grpSpPr>
          <a:xfrm>
            <a:off x="4312610" y="2807383"/>
            <a:ext cx="2830121" cy="1132961"/>
            <a:chOff x="723710" y="2077808"/>
            <a:chExt cx="3236636" cy="1295698"/>
          </a:xfrm>
        </p:grpSpPr>
        <p:sp>
          <p:nvSpPr>
            <p:cNvPr id="190" name="Rectangle 189">
              <a:extLst>
                <a:ext uri="{FF2B5EF4-FFF2-40B4-BE49-F238E27FC236}">
                  <a16:creationId xmlns:a16="http://schemas.microsoft.com/office/drawing/2014/main" id="{5F10014D-7B5D-4CB6-A722-C309BC2F5B9A}"/>
                </a:ext>
              </a:extLst>
            </p:cNvPr>
            <p:cNvSpPr/>
            <p:nvPr/>
          </p:nvSpPr>
          <p:spPr>
            <a:xfrm>
              <a:off x="1916093" y="2077808"/>
              <a:ext cx="882872" cy="412940"/>
            </a:xfrm>
            <a:prstGeom prst="rect">
              <a:avLst/>
            </a:prstGeom>
            <a:solidFill>
              <a:srgbClr val="DC6900"/>
            </a:solidFill>
            <a:ln>
              <a:noFill/>
            </a:ln>
            <a:effectLst/>
          </p:spPr>
          <p:txBody>
            <a:bodyPr rtlCol="0" anchor="ctr"/>
            <a:lstStyle/>
            <a:p>
              <a:pPr algn="ctr" defTabSz="685800">
                <a:defRPr/>
              </a:pPr>
              <a:r>
                <a:rPr lang="en-GB" sz="1050" b="1" kern="0" dirty="0">
                  <a:solidFill>
                    <a:srgbClr val="FFFFFF"/>
                  </a:solidFill>
                  <a:latin typeface="Georgia"/>
                  <a:ea typeface="SimSun"/>
                </a:rPr>
                <a:t>Overseas Co</a:t>
              </a:r>
            </a:p>
          </p:txBody>
        </p:sp>
        <p:sp>
          <p:nvSpPr>
            <p:cNvPr id="191" name="Rectangle 190">
              <a:extLst>
                <a:ext uri="{FF2B5EF4-FFF2-40B4-BE49-F238E27FC236}">
                  <a16:creationId xmlns:a16="http://schemas.microsoft.com/office/drawing/2014/main" id="{DEE9E346-0D09-4919-8221-ACA3BA3F63C9}"/>
                </a:ext>
              </a:extLst>
            </p:cNvPr>
            <p:cNvSpPr/>
            <p:nvPr/>
          </p:nvSpPr>
          <p:spPr>
            <a:xfrm>
              <a:off x="1916109" y="2960566"/>
              <a:ext cx="882857" cy="412940"/>
            </a:xfrm>
            <a:prstGeom prst="rect">
              <a:avLst/>
            </a:prstGeom>
            <a:solidFill>
              <a:srgbClr val="DC6900"/>
            </a:solidFill>
            <a:ln>
              <a:noFill/>
            </a:ln>
            <a:effectLst/>
          </p:spPr>
          <p:txBody>
            <a:bodyPr rtlCol="0" anchor="ctr"/>
            <a:lstStyle/>
            <a:p>
              <a:pPr algn="ctr" defTabSz="685800">
                <a:defRPr/>
              </a:pPr>
              <a:r>
                <a:rPr lang="en-GB" sz="1050" b="1" kern="0" dirty="0">
                  <a:solidFill>
                    <a:srgbClr val="FFFFFF"/>
                  </a:solidFill>
                  <a:latin typeface="Georgia"/>
                  <a:ea typeface="SimSun"/>
                </a:rPr>
                <a:t>HK QCTC</a:t>
              </a:r>
            </a:p>
          </p:txBody>
        </p:sp>
        <p:cxnSp>
          <p:nvCxnSpPr>
            <p:cNvPr id="192" name="Connector: Curved 191">
              <a:extLst>
                <a:ext uri="{FF2B5EF4-FFF2-40B4-BE49-F238E27FC236}">
                  <a16:creationId xmlns:a16="http://schemas.microsoft.com/office/drawing/2014/main" id="{A03768F5-E949-4C6C-9825-6F4FC63C685F}"/>
                </a:ext>
              </a:extLst>
            </p:cNvPr>
            <p:cNvCxnSpPr>
              <a:cxnSpLocks/>
              <a:stCxn id="191" idx="1"/>
              <a:endCxn id="190" idx="1"/>
            </p:cNvCxnSpPr>
            <p:nvPr/>
          </p:nvCxnSpPr>
          <p:spPr>
            <a:xfrm rot="10800000">
              <a:off x="1916093" y="2284279"/>
              <a:ext cx="15" cy="882758"/>
            </a:xfrm>
            <a:prstGeom prst="curvedConnector3">
              <a:avLst>
                <a:gd name="adj1" fmla="val 1270100000"/>
              </a:avLst>
            </a:prstGeom>
            <a:noFill/>
            <a:ln w="12700" cap="sq" cmpd="sng" algn="ctr">
              <a:solidFill>
                <a:srgbClr val="DC6900">
                  <a:shade val="95000"/>
                  <a:satMod val="105000"/>
                </a:srgbClr>
              </a:solidFill>
              <a:prstDash val="solid"/>
              <a:tailEnd type="triangle"/>
            </a:ln>
            <a:effectLst/>
          </p:spPr>
        </p:cxnSp>
        <p:cxnSp>
          <p:nvCxnSpPr>
            <p:cNvPr id="193" name="Connector: Curved 192">
              <a:extLst>
                <a:ext uri="{FF2B5EF4-FFF2-40B4-BE49-F238E27FC236}">
                  <a16:creationId xmlns:a16="http://schemas.microsoft.com/office/drawing/2014/main" id="{525B5E84-FE29-4660-B6EA-17C06F664594}"/>
                </a:ext>
              </a:extLst>
            </p:cNvPr>
            <p:cNvCxnSpPr>
              <a:cxnSpLocks/>
              <a:stCxn id="190" idx="3"/>
              <a:endCxn id="191" idx="3"/>
            </p:cNvCxnSpPr>
            <p:nvPr/>
          </p:nvCxnSpPr>
          <p:spPr>
            <a:xfrm>
              <a:off x="2798966" y="2284278"/>
              <a:ext cx="10893" cy="882758"/>
            </a:xfrm>
            <a:prstGeom prst="curvedConnector3">
              <a:avLst>
                <a:gd name="adj1" fmla="val 1800000"/>
              </a:avLst>
            </a:prstGeom>
            <a:noFill/>
            <a:ln w="12700" cap="sq" cmpd="sng" algn="ctr">
              <a:solidFill>
                <a:srgbClr val="DC6900">
                  <a:shade val="95000"/>
                  <a:satMod val="105000"/>
                </a:srgbClr>
              </a:solidFill>
              <a:prstDash val="solid"/>
              <a:tailEnd type="triangle"/>
            </a:ln>
            <a:effectLst/>
          </p:spPr>
        </p:cxnSp>
        <p:sp>
          <p:nvSpPr>
            <p:cNvPr id="194" name="TextBox 193">
              <a:extLst>
                <a:ext uri="{FF2B5EF4-FFF2-40B4-BE49-F238E27FC236}">
                  <a16:creationId xmlns:a16="http://schemas.microsoft.com/office/drawing/2014/main" id="{1119CFEA-ED5B-41E1-BBE9-BFBA06992BEB}"/>
                </a:ext>
              </a:extLst>
            </p:cNvPr>
            <p:cNvSpPr txBox="1"/>
            <p:nvPr/>
          </p:nvSpPr>
          <p:spPr>
            <a:xfrm>
              <a:off x="3013230" y="2607500"/>
              <a:ext cx="947116" cy="316787"/>
            </a:xfrm>
            <a:prstGeom prst="rect">
              <a:avLst/>
            </a:prstGeom>
            <a:noFill/>
          </p:spPr>
          <p:txBody>
            <a:bodyPr wrap="square" lIns="0" tIns="0" rIns="0" bIns="0" rtlCol="0">
              <a:spAutoFit/>
            </a:bodyPr>
            <a:lstStyle/>
            <a:p>
              <a:pPr>
                <a:spcAft>
                  <a:spcPts val="450"/>
                </a:spcAft>
                <a:buSzPct val="100000"/>
              </a:pPr>
              <a:r>
                <a:rPr lang="en-GB" sz="900" dirty="0">
                  <a:solidFill>
                    <a:srgbClr val="000000"/>
                  </a:solidFill>
                  <a:latin typeface="Georgia"/>
                  <a:ea typeface="SimSun"/>
                </a:rPr>
                <a:t>Interest-bearing loan</a:t>
              </a:r>
              <a:endParaRPr lang="en-GB" sz="750" dirty="0">
                <a:solidFill>
                  <a:srgbClr val="000000"/>
                </a:solidFill>
                <a:latin typeface="Georgia"/>
                <a:ea typeface="SimSun"/>
              </a:endParaRPr>
            </a:p>
          </p:txBody>
        </p:sp>
        <p:sp>
          <p:nvSpPr>
            <p:cNvPr id="195" name="TextBox 194">
              <a:extLst>
                <a:ext uri="{FF2B5EF4-FFF2-40B4-BE49-F238E27FC236}">
                  <a16:creationId xmlns:a16="http://schemas.microsoft.com/office/drawing/2014/main" id="{56817EC1-24F6-42E8-A8A9-7965DCC85A37}"/>
                </a:ext>
              </a:extLst>
            </p:cNvPr>
            <p:cNvSpPr txBox="1"/>
            <p:nvPr/>
          </p:nvSpPr>
          <p:spPr>
            <a:xfrm>
              <a:off x="723710" y="2521141"/>
              <a:ext cx="1340625" cy="390117"/>
            </a:xfrm>
            <a:prstGeom prst="rect">
              <a:avLst/>
            </a:prstGeom>
            <a:noFill/>
          </p:spPr>
          <p:txBody>
            <a:bodyPr wrap="square" lIns="0" tIns="0" rIns="0" bIns="0" rtlCol="0">
              <a:spAutoFit/>
            </a:bodyPr>
            <a:lstStyle/>
            <a:p>
              <a:pPr>
                <a:spcAft>
                  <a:spcPts val="450"/>
                </a:spcAft>
                <a:buSzPct val="100000"/>
              </a:pPr>
              <a:r>
                <a:rPr lang="en-GB" sz="900" dirty="0">
                  <a:solidFill>
                    <a:srgbClr val="000000"/>
                  </a:solidFill>
                  <a:latin typeface="Georgia"/>
                  <a:ea typeface="SimSun"/>
                </a:rPr>
                <a:t>Interest expense</a:t>
              </a:r>
            </a:p>
            <a:p>
              <a:pPr>
                <a:spcAft>
                  <a:spcPts val="450"/>
                </a:spcAft>
                <a:buSzPct val="100000"/>
              </a:pPr>
              <a:r>
                <a:rPr lang="en-GB" sz="900" dirty="0">
                  <a:solidFill>
                    <a:srgbClr val="000000"/>
                  </a:solidFill>
                  <a:latin typeface="Georgia"/>
                  <a:ea typeface="SimSun"/>
                </a:rPr>
                <a:t>$1,000,000</a:t>
              </a:r>
            </a:p>
          </p:txBody>
        </p:sp>
      </p:grpSp>
      <p:sp>
        <p:nvSpPr>
          <p:cNvPr id="196" name="Speech Bubble: Rectangle 195">
            <a:extLst>
              <a:ext uri="{FF2B5EF4-FFF2-40B4-BE49-F238E27FC236}">
                <a16:creationId xmlns:a16="http://schemas.microsoft.com/office/drawing/2014/main" id="{1E4282F9-063C-4AFE-9B18-64B57A413C88}"/>
              </a:ext>
            </a:extLst>
          </p:cNvPr>
          <p:cNvSpPr/>
          <p:nvPr/>
        </p:nvSpPr>
        <p:spPr>
          <a:xfrm>
            <a:off x="6492462" y="2496055"/>
            <a:ext cx="2188561" cy="763524"/>
          </a:xfrm>
          <a:prstGeom prst="wedgeRectCallout">
            <a:avLst>
              <a:gd name="adj1" fmla="val -67066"/>
              <a:gd name="adj2" fmla="val 3825"/>
            </a:avLst>
          </a:prstGeom>
          <a:solidFill>
            <a:srgbClr val="FFC83D"/>
          </a:solidFill>
          <a:ln>
            <a:noFill/>
          </a:ln>
          <a:effectLst/>
        </p:spPr>
        <p:txBody>
          <a:bodyPr rtlCol="0" anchor="ctr"/>
          <a:lstStyle/>
          <a:p>
            <a:pPr algn="ctr" defTabSz="685800">
              <a:defRPr/>
            </a:pPr>
            <a:r>
              <a:rPr lang="en-US" altLang="zh-TW" sz="900" kern="0" dirty="0">
                <a:solidFill>
                  <a:srgbClr val="000000"/>
                </a:solidFill>
                <a:latin typeface="Arial"/>
                <a:ea typeface="SimHei"/>
              </a:rPr>
              <a:t>Total taxable profits: $2,000,000 (including interest income $1m)</a:t>
            </a:r>
          </a:p>
          <a:p>
            <a:pPr algn="ctr" defTabSz="685800">
              <a:defRPr/>
            </a:pPr>
            <a:r>
              <a:rPr lang="en-US" sz="900" kern="0" dirty="0">
                <a:solidFill>
                  <a:srgbClr val="000000"/>
                </a:solidFill>
                <a:latin typeface="Arial"/>
                <a:ea typeface="SimHei"/>
              </a:rPr>
              <a:t>Tax loss: $1,500,000</a:t>
            </a:r>
          </a:p>
          <a:p>
            <a:pPr algn="ctr" defTabSz="685800">
              <a:defRPr/>
            </a:pPr>
            <a:r>
              <a:rPr lang="en-US" sz="900" kern="0" dirty="0">
                <a:solidFill>
                  <a:srgbClr val="000000"/>
                </a:solidFill>
                <a:latin typeface="Arial"/>
                <a:ea typeface="SimHei"/>
              </a:rPr>
              <a:t>Taxable profits net of losses: $500,000</a:t>
            </a:r>
          </a:p>
          <a:p>
            <a:pPr algn="ctr" defTabSz="685800">
              <a:defRPr/>
            </a:pPr>
            <a:r>
              <a:rPr lang="en-US" sz="900" kern="0" dirty="0">
                <a:solidFill>
                  <a:srgbClr val="000000"/>
                </a:solidFill>
                <a:latin typeface="Arial"/>
                <a:ea typeface="SimHei"/>
              </a:rPr>
              <a:t>Tax paid: $125,000 (@25%)</a:t>
            </a:r>
            <a:endParaRPr lang="en-GB" sz="900" kern="0" dirty="0">
              <a:solidFill>
                <a:srgbClr val="000000"/>
              </a:solidFill>
              <a:latin typeface="Arial"/>
              <a:ea typeface="SimHei"/>
            </a:endParaRPr>
          </a:p>
        </p:txBody>
      </p:sp>
      <p:sp>
        <p:nvSpPr>
          <p:cNvPr id="197" name="TextBox 196">
            <a:extLst>
              <a:ext uri="{FF2B5EF4-FFF2-40B4-BE49-F238E27FC236}">
                <a16:creationId xmlns:a16="http://schemas.microsoft.com/office/drawing/2014/main" id="{722E9EBE-3517-4F7C-B3DF-06F119FF3205}"/>
              </a:ext>
            </a:extLst>
          </p:cNvPr>
          <p:cNvSpPr txBox="1"/>
          <p:nvPr/>
        </p:nvSpPr>
        <p:spPr>
          <a:xfrm>
            <a:off x="4475633" y="4091357"/>
            <a:ext cx="4012791" cy="612988"/>
          </a:xfrm>
          <a:prstGeom prst="rect">
            <a:avLst/>
          </a:prstGeom>
          <a:noFill/>
        </p:spPr>
        <p:txBody>
          <a:bodyPr wrap="square" lIns="0" tIns="0" rIns="0" bIns="0" rtlCol="0">
            <a:spAutoFit/>
          </a:bodyPr>
          <a:lstStyle/>
          <a:p>
            <a:pPr>
              <a:spcAft>
                <a:spcPts val="450"/>
              </a:spcAft>
              <a:buSzPct val="100000"/>
            </a:pPr>
            <a:r>
              <a:rPr lang="en-US" altLang="zh-CN" sz="1050" b="1" dirty="0">
                <a:solidFill>
                  <a:srgbClr val="000000"/>
                </a:solidFill>
                <a:latin typeface="Georgia"/>
                <a:ea typeface="SimSun"/>
              </a:rPr>
              <a:t>Tax rate for comparison with reference rate of 8.25%:</a:t>
            </a:r>
          </a:p>
          <a:p>
            <a:pPr>
              <a:spcAft>
                <a:spcPts val="450"/>
              </a:spcAft>
              <a:buSzPct val="100000"/>
            </a:pPr>
            <a:r>
              <a:rPr lang="en-US" sz="1050" dirty="0">
                <a:solidFill>
                  <a:srgbClr val="000000"/>
                </a:solidFill>
                <a:latin typeface="Georgia"/>
                <a:ea typeface="SimSun"/>
              </a:rPr>
              <a:t>125,000 / 1,000,000 * 100%</a:t>
            </a:r>
          </a:p>
          <a:p>
            <a:pPr>
              <a:spcAft>
                <a:spcPts val="450"/>
              </a:spcAft>
              <a:buSzPct val="100000"/>
            </a:pPr>
            <a:r>
              <a:rPr lang="en-US" sz="1050" dirty="0">
                <a:solidFill>
                  <a:srgbClr val="000000"/>
                </a:solidFill>
                <a:latin typeface="Georgia"/>
                <a:ea typeface="SimSun"/>
              </a:rPr>
              <a:t>= 12.5%  </a:t>
            </a:r>
            <a:endParaRPr lang="en-GB" sz="1050" dirty="0">
              <a:solidFill>
                <a:srgbClr val="000000"/>
              </a:solidFill>
              <a:latin typeface="Georgia"/>
              <a:ea typeface="SimSun"/>
            </a:endParaRPr>
          </a:p>
        </p:txBody>
      </p:sp>
    </p:spTree>
    <p:extLst>
      <p:ext uri="{BB962C8B-B14F-4D97-AF65-F5344CB8AC3E}">
        <p14:creationId xmlns:p14="http://schemas.microsoft.com/office/powerpoint/2010/main" val="2596424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6B2BFA1-6FBC-60E5-16E3-1EDDDFFF6C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0652"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23</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7" name="TextBox 26">
            <a:extLst>
              <a:ext uri="{FF2B5EF4-FFF2-40B4-BE49-F238E27FC236}">
                <a16:creationId xmlns:a16="http://schemas.microsoft.com/office/drawing/2014/main" id="{DA75E292-1A9D-4EF4-8305-556516046ABE}"/>
              </a:ext>
            </a:extLst>
          </p:cNvPr>
          <p:cNvSpPr txBox="1"/>
          <p:nvPr/>
        </p:nvSpPr>
        <p:spPr>
          <a:xfrm>
            <a:off x="1211531" y="1634933"/>
            <a:ext cx="6973479" cy="553998"/>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New condition for Interest Deduction under Section 16(2)</a:t>
            </a:r>
            <a:br>
              <a:rPr lang="en-US" sz="1500" b="1" i="1" dirty="0">
                <a:solidFill>
                  <a:srgbClr val="000000"/>
                </a:solidFill>
                <a:latin typeface="Georgia"/>
                <a:ea typeface="SimSun"/>
                <a:cs typeface="+mj-cs"/>
              </a:rPr>
            </a:br>
            <a:r>
              <a:rPr lang="en-US" sz="1500" b="1" i="1" dirty="0">
                <a:solidFill>
                  <a:srgbClr val="000000"/>
                </a:solidFill>
                <a:latin typeface="Georgia"/>
                <a:ea typeface="SimSun"/>
                <a:cs typeface="+mj-cs"/>
              </a:rPr>
              <a:t>       - Anti-avoidance provisions</a:t>
            </a:r>
          </a:p>
        </p:txBody>
      </p:sp>
      <p:sp>
        <p:nvSpPr>
          <p:cNvPr id="39" name="Vertical Scroll 5">
            <a:extLst>
              <a:ext uri="{FF2B5EF4-FFF2-40B4-BE49-F238E27FC236}">
                <a16:creationId xmlns:a16="http://schemas.microsoft.com/office/drawing/2014/main" id="{C6BEA38D-4F72-4607-90D0-77B15FEFA84B}"/>
              </a:ext>
            </a:extLst>
          </p:cNvPr>
          <p:cNvSpPr/>
          <p:nvPr/>
        </p:nvSpPr>
        <p:spPr bwMode="ltGray">
          <a:xfrm>
            <a:off x="2634444" y="2296443"/>
            <a:ext cx="4212468" cy="3294366"/>
          </a:xfrm>
          <a:prstGeom prst="verticalScroll">
            <a:avLst/>
          </a:prstGeom>
          <a:solidFill>
            <a:srgbClr val="FFB600">
              <a:lumMod val="20000"/>
              <a:lumOff val="80000"/>
            </a:srgbClr>
          </a:solidFill>
          <a:ln w="42500" cap="flat" cmpd="sng" algn="ctr">
            <a:solidFill>
              <a:srgbClr val="FFB600">
                <a:shade val="50000"/>
              </a:srgbClr>
            </a:solidFill>
            <a:prstDash val="solid"/>
          </a:ln>
          <a:effectLst/>
        </p:spPr>
        <p:txBody>
          <a:bodyPr rtlCol="0" anchor="t"/>
          <a:lstStyle/>
          <a:p>
            <a:pPr defTabSz="685800">
              <a:spcBef>
                <a:spcPts val="450"/>
              </a:spcBef>
              <a:spcAft>
                <a:spcPts val="450"/>
              </a:spcAft>
              <a:defRPr/>
            </a:pPr>
            <a:r>
              <a:rPr lang="en-GB" sz="1200" kern="0" dirty="0">
                <a:solidFill>
                  <a:srgbClr val="000000"/>
                </a:solidFill>
                <a:latin typeface="Georgia" pitchFamily="18" charset="0"/>
              </a:rPr>
              <a:t>Interest deduction is disallowed (or partially allowed) if:</a:t>
            </a:r>
          </a:p>
          <a:p>
            <a:pPr marL="214313" indent="-214313" defTabSz="685800">
              <a:spcBef>
                <a:spcPts val="450"/>
              </a:spcBef>
              <a:spcAft>
                <a:spcPts val="450"/>
              </a:spcAft>
              <a:buFont typeface="Arial" panose="020B0604020202020204" pitchFamily="34" charset="0"/>
              <a:buChar char="•"/>
              <a:defRPr/>
            </a:pPr>
            <a:r>
              <a:rPr lang="en-GB" sz="1200" kern="0" dirty="0">
                <a:solidFill>
                  <a:srgbClr val="000000"/>
                </a:solidFill>
                <a:latin typeface="Georgia" pitchFamily="18" charset="0"/>
              </a:rPr>
              <a:t>All or part of the interest is payable to a related person who is neither subject to HK profits tax nor a similar tax outside HK or subject to such tax at a rate &lt; 16.5%/8.25%</a:t>
            </a:r>
          </a:p>
          <a:p>
            <a:pPr marL="214313" indent="-214313" defTabSz="685800">
              <a:spcBef>
                <a:spcPts val="450"/>
              </a:spcBef>
              <a:spcAft>
                <a:spcPts val="450"/>
              </a:spcAft>
              <a:buFont typeface="Arial" panose="020B0604020202020204" pitchFamily="34" charset="0"/>
              <a:buChar char="•"/>
              <a:defRPr/>
            </a:pPr>
            <a:r>
              <a:rPr lang="en-GB" sz="1200" kern="0" dirty="0">
                <a:solidFill>
                  <a:srgbClr val="000000"/>
                </a:solidFill>
                <a:latin typeface="Georgia" pitchFamily="18" charset="0"/>
              </a:rPr>
              <a:t>The Commissioner is satisfied that </a:t>
            </a:r>
            <a:r>
              <a:rPr lang="en-GB" sz="1200" b="1" i="1" kern="0" dirty="0">
                <a:solidFill>
                  <a:srgbClr val="000000"/>
                </a:solidFill>
                <a:latin typeface="Georgia" pitchFamily="18" charset="0"/>
              </a:rPr>
              <a:t>the</a:t>
            </a:r>
            <a:r>
              <a:rPr lang="en-GB" sz="1200" kern="0" dirty="0">
                <a:solidFill>
                  <a:srgbClr val="000000"/>
                </a:solidFill>
                <a:latin typeface="Georgia" pitchFamily="18" charset="0"/>
              </a:rPr>
              <a:t> </a:t>
            </a:r>
            <a:r>
              <a:rPr lang="en-GB" sz="1200" b="1" i="1" kern="0" dirty="0">
                <a:solidFill>
                  <a:srgbClr val="000000"/>
                </a:solidFill>
                <a:latin typeface="Georgia" pitchFamily="18" charset="0"/>
              </a:rPr>
              <a:t>main purpose, or one of the main purposes</a:t>
            </a:r>
            <a:r>
              <a:rPr lang="en-GB" sz="1200" kern="0" dirty="0">
                <a:solidFill>
                  <a:srgbClr val="000000"/>
                </a:solidFill>
                <a:latin typeface="Georgia" pitchFamily="18" charset="0"/>
              </a:rPr>
              <a:t>, of the borrowing is to utilise a loss sustained by a connected person to avoid, postpone or reduce any HK profits tax liability of any person</a:t>
            </a:r>
          </a:p>
        </p:txBody>
      </p:sp>
      <p:sp>
        <p:nvSpPr>
          <p:cNvPr id="40" name="TextBox 39">
            <a:extLst>
              <a:ext uri="{FF2B5EF4-FFF2-40B4-BE49-F238E27FC236}">
                <a16:creationId xmlns:a16="http://schemas.microsoft.com/office/drawing/2014/main" id="{60AC2061-5EEA-4BD8-8079-74E301FEC7CF}"/>
              </a:ext>
            </a:extLst>
          </p:cNvPr>
          <p:cNvSpPr txBox="1"/>
          <p:nvPr/>
        </p:nvSpPr>
        <p:spPr>
          <a:xfrm>
            <a:off x="3606552" y="2404455"/>
            <a:ext cx="2538282" cy="378042"/>
          </a:xfrm>
          <a:prstGeom prst="rect">
            <a:avLst/>
          </a:prstGeom>
          <a:noFill/>
        </p:spPr>
        <p:txBody>
          <a:bodyPr wrap="square" lIns="0" tIns="0" rIns="0" bIns="0" rtlCol="0">
            <a:noAutofit/>
          </a:bodyPr>
          <a:lstStyle/>
          <a:p>
            <a:pPr indent="-205740">
              <a:spcAft>
                <a:spcPts val="675"/>
              </a:spcAft>
            </a:pPr>
            <a:r>
              <a:rPr lang="en-GB" sz="1500" b="1" dirty="0">
                <a:solidFill>
                  <a:srgbClr val="E0301E"/>
                </a:solidFill>
                <a:latin typeface="Georgia" pitchFamily="18" charset="0"/>
              </a:rPr>
              <a:t>Sections 16(2CA) &amp; (2CB)</a:t>
            </a:r>
          </a:p>
          <a:p>
            <a:pPr indent="-205740">
              <a:spcAft>
                <a:spcPts val="675"/>
              </a:spcAft>
            </a:pPr>
            <a:endParaRPr lang="en-GB" sz="1500" b="1" dirty="0">
              <a:solidFill>
                <a:srgbClr val="E0301E"/>
              </a:solidFill>
              <a:latin typeface="Georgia" pitchFamily="18" charset="0"/>
            </a:endParaRPr>
          </a:p>
        </p:txBody>
      </p:sp>
      <p:sp>
        <p:nvSpPr>
          <p:cNvPr id="42" name="Rectangle 41">
            <a:extLst>
              <a:ext uri="{FF2B5EF4-FFF2-40B4-BE49-F238E27FC236}">
                <a16:creationId xmlns:a16="http://schemas.microsoft.com/office/drawing/2014/main" id="{578D63CA-CD34-4E68-929E-42FCAEDE7393}"/>
              </a:ext>
            </a:extLst>
          </p:cNvPr>
          <p:cNvSpPr/>
          <p:nvPr/>
        </p:nvSpPr>
        <p:spPr bwMode="ltGray">
          <a:xfrm>
            <a:off x="1068270" y="2458461"/>
            <a:ext cx="1566174" cy="2106234"/>
          </a:xfrm>
          <a:prstGeom prst="rect">
            <a:avLst/>
          </a:prstGeom>
          <a:solidFill>
            <a:srgbClr val="FFFFFF">
              <a:lumMod val="95000"/>
            </a:srgbClr>
          </a:solidFill>
          <a:ln w="3175" cap="flat" cmpd="sng" algn="ctr">
            <a:noFill/>
            <a:prstDash val="solid"/>
          </a:ln>
          <a:effectLst/>
        </p:spPr>
        <p:txBody>
          <a:bodyPr rtlCol="0" anchor="ctr"/>
          <a:lstStyle/>
          <a:p>
            <a:pPr algn="ctr" defTabSz="685800">
              <a:defRPr/>
            </a:pPr>
            <a:r>
              <a:rPr lang="en-GB" sz="1350" kern="0" dirty="0">
                <a:solidFill>
                  <a:srgbClr val="000000"/>
                </a:solidFill>
                <a:latin typeface="Georgia" pitchFamily="18" charset="0"/>
              </a:rPr>
              <a:t>Not subject to security loan test &amp; interest flow back test </a:t>
            </a:r>
            <a:br>
              <a:rPr lang="en-GB" sz="1350" kern="0" dirty="0">
                <a:solidFill>
                  <a:srgbClr val="000000"/>
                </a:solidFill>
                <a:latin typeface="Georgia" pitchFamily="18" charset="0"/>
              </a:rPr>
            </a:br>
            <a:r>
              <a:rPr lang="en-GB" sz="1350" kern="0" dirty="0">
                <a:solidFill>
                  <a:srgbClr val="000000"/>
                </a:solidFill>
                <a:latin typeface="Georgia" pitchFamily="18" charset="0"/>
              </a:rPr>
              <a:t>(sections 16(2A) &amp; (2B)), </a:t>
            </a:r>
            <a:r>
              <a:rPr lang="en-GB" sz="1350" kern="0" dirty="0">
                <a:solidFill>
                  <a:srgbClr val="FF0000"/>
                </a:solidFill>
                <a:latin typeface="Georgia" pitchFamily="18" charset="0"/>
              </a:rPr>
              <a:t>BUT</a:t>
            </a:r>
          </a:p>
        </p:txBody>
      </p:sp>
      <p:sp>
        <p:nvSpPr>
          <p:cNvPr id="43" name="Cloud Callout 9">
            <a:extLst>
              <a:ext uri="{FF2B5EF4-FFF2-40B4-BE49-F238E27FC236}">
                <a16:creationId xmlns:a16="http://schemas.microsoft.com/office/drawing/2014/main" id="{0E4C9EA5-D47C-4B74-9371-AF4A266DD8C1}"/>
              </a:ext>
            </a:extLst>
          </p:cNvPr>
          <p:cNvSpPr/>
          <p:nvPr/>
        </p:nvSpPr>
        <p:spPr bwMode="ltGray">
          <a:xfrm>
            <a:off x="6846912" y="2296443"/>
            <a:ext cx="2106234" cy="1323147"/>
          </a:xfrm>
          <a:prstGeom prst="cloudCallout">
            <a:avLst>
              <a:gd name="adj1" fmla="val -64873"/>
              <a:gd name="adj2" fmla="val 57884"/>
            </a:avLst>
          </a:prstGeom>
          <a:solidFill>
            <a:srgbClr val="FFFFFF"/>
          </a:solidFill>
          <a:ln w="42500" cap="flat" cmpd="sng" algn="ctr">
            <a:solidFill>
              <a:srgbClr val="DB536A"/>
            </a:solidFill>
            <a:prstDash val="solid"/>
          </a:ln>
          <a:effectLst/>
        </p:spPr>
        <p:txBody>
          <a:bodyPr rtlCol="0" anchor="ctr"/>
          <a:lstStyle/>
          <a:p>
            <a:pPr algn="ctr" defTabSz="685800">
              <a:defRPr/>
            </a:pPr>
            <a:r>
              <a:rPr lang="en-GB" sz="1050" kern="0" dirty="0">
                <a:solidFill>
                  <a:srgbClr val="000000"/>
                </a:solidFill>
                <a:latin typeface="Georgia" pitchFamily="18" charset="0"/>
              </a:rPr>
              <a:t>This is one of the 7 conditions under Section 16(2) !</a:t>
            </a:r>
          </a:p>
        </p:txBody>
      </p:sp>
    </p:spTree>
    <p:extLst>
      <p:ext uri="{BB962C8B-B14F-4D97-AF65-F5344CB8AC3E}">
        <p14:creationId xmlns:p14="http://schemas.microsoft.com/office/powerpoint/2010/main" val="245493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690EBD5-1B51-1F34-626E-82DA42E14D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3" name="图片 2">
            <a:extLst>
              <a:ext uri="{FF2B5EF4-FFF2-40B4-BE49-F238E27FC236}">
                <a16:creationId xmlns:a16="http://schemas.microsoft.com/office/drawing/2014/main" id="{C6AA5134-23A1-4312-804C-D88F620B90A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
                    </a14:imgEffect>
                    <a14:imgEffect>
                      <a14:brightnessContrast bright="6000"/>
                    </a14:imgEffect>
                  </a14:imgLayer>
                </a14:imgProps>
              </a:ext>
              <a:ext uri="{28A0092B-C50C-407E-A947-70E740481C1C}">
                <a14:useLocalDpi xmlns:a14="http://schemas.microsoft.com/office/drawing/2010/main" val="0"/>
              </a:ext>
            </a:extLst>
          </a:blip>
          <a:srcRect l="2907" t="9138" r="33163"/>
          <a:stretch/>
        </p:blipFill>
        <p:spPr>
          <a:xfrm>
            <a:off x="3702157" y="839263"/>
            <a:ext cx="5441843" cy="5155676"/>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7345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24</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9" name="标题 6">
            <a:extLst>
              <a:ext uri="{FF2B5EF4-FFF2-40B4-BE49-F238E27FC236}">
                <a16:creationId xmlns:a16="http://schemas.microsoft.com/office/drawing/2014/main" id="{A73AB4A3-C33B-4EA7-933A-B4B27C0E946D}"/>
              </a:ext>
            </a:extLst>
          </p:cNvPr>
          <p:cNvSpPr txBox="1">
            <a:spLocks/>
          </p:cNvSpPr>
          <p:nvPr/>
        </p:nvSpPr>
        <p:spPr>
          <a:xfrm>
            <a:off x="0" y="5036536"/>
            <a:ext cx="5967000" cy="495108"/>
          </a:xfrm>
          <a:prstGeom prst="rect">
            <a:avLst/>
          </a:prstGeom>
          <a:solidFill>
            <a:srgbClr val="D04A02"/>
          </a:solidFill>
        </p:spPr>
        <p:txBody>
          <a:bodyPr vert="horz" wrap="square" lIns="405000" tIns="108000" rIns="108000" bIns="108000" rtlCol="0" anchor="t" anchorCtr="0">
            <a:sp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altLang="zh-CN" sz="1800" dirty="0">
                <a:solidFill>
                  <a:srgbClr val="FFFFFF"/>
                </a:solidFill>
                <a:latin typeface="Georgia"/>
                <a:ea typeface="SimSun"/>
              </a:rPr>
              <a:t>Final Remark</a:t>
            </a:r>
          </a:p>
        </p:txBody>
      </p:sp>
    </p:spTree>
    <p:extLst>
      <p:ext uri="{BB962C8B-B14F-4D97-AF65-F5344CB8AC3E}">
        <p14:creationId xmlns:p14="http://schemas.microsoft.com/office/powerpoint/2010/main" val="622792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F8101A1C-FFDD-64D3-A33C-691084975D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25</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grpSp>
        <p:nvGrpSpPr>
          <p:cNvPr id="63" name="Group 62">
            <a:extLst>
              <a:ext uri="{FF2B5EF4-FFF2-40B4-BE49-F238E27FC236}">
                <a16:creationId xmlns:a16="http://schemas.microsoft.com/office/drawing/2014/main" id="{25887CE9-F032-4D4E-A628-94F837F06583}"/>
              </a:ext>
            </a:extLst>
          </p:cNvPr>
          <p:cNvGrpSpPr/>
          <p:nvPr/>
        </p:nvGrpSpPr>
        <p:grpSpPr>
          <a:xfrm>
            <a:off x="1212705" y="2272972"/>
            <a:ext cx="6299262" cy="2181935"/>
            <a:chOff x="328199" y="1838110"/>
            <a:chExt cx="8399016" cy="2909247"/>
          </a:xfrm>
        </p:grpSpPr>
        <p:sp>
          <p:nvSpPr>
            <p:cNvPr id="64" name="Rectangle 63">
              <a:extLst>
                <a:ext uri="{FF2B5EF4-FFF2-40B4-BE49-F238E27FC236}">
                  <a16:creationId xmlns:a16="http://schemas.microsoft.com/office/drawing/2014/main" id="{D83989E5-4750-43CB-BE11-E1E0457AB08D}"/>
                </a:ext>
              </a:extLst>
            </p:cNvPr>
            <p:cNvSpPr/>
            <p:nvPr/>
          </p:nvSpPr>
          <p:spPr>
            <a:xfrm rot="19398827">
              <a:off x="3786506" y="2585135"/>
              <a:ext cx="2477154" cy="1897178"/>
            </a:xfrm>
            <a:prstGeom prst="rect">
              <a:avLst/>
            </a:prstGeom>
          </p:spPr>
          <p:txBody>
            <a:bodyPr wrap="none">
              <a:prstTxWarp prst="textArchUp">
                <a:avLst/>
              </a:prstTxWarp>
              <a:spAutoFit/>
            </a:bodyPr>
            <a:lstStyle/>
            <a:p>
              <a:pPr algn="ctr" defTabSz="512062" eaLnBrk="0" hangingPunct="0">
                <a:spcAft>
                  <a:spcPts val="128"/>
                </a:spcAft>
                <a:defRPr/>
              </a:pPr>
              <a:r>
                <a:rPr lang="en-US" sz="1050" kern="0">
                  <a:solidFill>
                    <a:srgbClr val="FFFFFF"/>
                  </a:solidFill>
                  <a:latin typeface="Arial"/>
                  <a:cs typeface="Arial" charset="0"/>
                </a:rPr>
                <a:t>Report when the</a:t>
              </a:r>
              <a:br>
                <a:rPr lang="en-US" sz="1050" kern="0">
                  <a:solidFill>
                    <a:srgbClr val="FFFFFF"/>
                  </a:solidFill>
                  <a:latin typeface="Arial"/>
                  <a:cs typeface="Arial" charset="0"/>
                </a:rPr>
              </a:br>
              <a:r>
                <a:rPr lang="en-US" sz="1050" kern="0">
                  <a:solidFill>
                    <a:srgbClr val="FFFFFF"/>
                  </a:solidFill>
                  <a:latin typeface="Arial"/>
                  <a:cs typeface="Arial" charset="0"/>
                </a:rPr>
                <a:t>income accrues</a:t>
              </a:r>
              <a:endParaRPr lang="en-GB" sz="1050" kern="0">
                <a:solidFill>
                  <a:srgbClr val="FFFFFF"/>
                </a:solidFill>
                <a:latin typeface="Arial"/>
                <a:cs typeface="Arial" charset="0"/>
              </a:endParaRPr>
            </a:p>
          </p:txBody>
        </p:sp>
        <p:sp>
          <p:nvSpPr>
            <p:cNvPr id="65" name="Rectangle: Rounded Corners 64">
              <a:extLst>
                <a:ext uri="{FF2B5EF4-FFF2-40B4-BE49-F238E27FC236}">
                  <a16:creationId xmlns:a16="http://schemas.microsoft.com/office/drawing/2014/main" id="{6DE69B63-F32A-4B3A-943E-3816C7371BC6}"/>
                </a:ext>
              </a:extLst>
            </p:cNvPr>
            <p:cNvSpPr/>
            <p:nvPr/>
          </p:nvSpPr>
          <p:spPr>
            <a:xfrm>
              <a:off x="400207" y="1838110"/>
              <a:ext cx="2448272" cy="936104"/>
            </a:xfrm>
            <a:prstGeom prst="roundRect">
              <a:avLst/>
            </a:prstGeom>
            <a:solidFill>
              <a:srgbClr val="DB536A"/>
            </a:solidFill>
            <a:ln w="12700" cap="sq" cmpd="sng" algn="ctr">
              <a:solidFill>
                <a:srgbClr val="FFFFFF"/>
              </a:solidFill>
              <a:prstDash val="solid"/>
            </a:ln>
            <a:effectLst/>
          </p:spPr>
          <p:txBody>
            <a:bodyPr rtlCol="0" anchor="ctr"/>
            <a:lstStyle/>
            <a:p>
              <a:pPr algn="ctr" defTabSz="685800">
                <a:defRPr/>
              </a:pPr>
              <a:r>
                <a:rPr lang="en-GB" sz="1125" b="1" kern="0" dirty="0">
                  <a:solidFill>
                    <a:srgbClr val="FFFFFF"/>
                  </a:solidFill>
                  <a:latin typeface="Arial"/>
                </a:rPr>
                <a:t>Interest expenses paid to overseas related companies </a:t>
              </a:r>
            </a:p>
          </p:txBody>
        </p:sp>
        <p:sp>
          <p:nvSpPr>
            <p:cNvPr id="66" name="Rectangle: Rounded Corners 65">
              <a:extLst>
                <a:ext uri="{FF2B5EF4-FFF2-40B4-BE49-F238E27FC236}">
                  <a16:creationId xmlns:a16="http://schemas.microsoft.com/office/drawing/2014/main" id="{00791989-330C-4BD9-915D-16A239E27EDD}"/>
                </a:ext>
              </a:extLst>
            </p:cNvPr>
            <p:cNvSpPr/>
            <p:nvPr/>
          </p:nvSpPr>
          <p:spPr>
            <a:xfrm>
              <a:off x="6278943" y="1854408"/>
              <a:ext cx="2448272" cy="936104"/>
            </a:xfrm>
            <a:prstGeom prst="roundRect">
              <a:avLst/>
            </a:prstGeom>
            <a:solidFill>
              <a:srgbClr val="FFB600"/>
            </a:solidFill>
            <a:ln w="12700" cap="sq" cmpd="sng" algn="ctr">
              <a:solidFill>
                <a:srgbClr val="FFFFFF"/>
              </a:solidFill>
              <a:prstDash val="solid"/>
            </a:ln>
            <a:effectLst/>
          </p:spPr>
          <p:txBody>
            <a:bodyPr rtlCol="0" anchor="ctr"/>
            <a:lstStyle/>
            <a:p>
              <a:pPr algn="ctr" defTabSz="685800">
                <a:defRPr/>
              </a:pPr>
              <a:r>
                <a:rPr lang="en-US" sz="1200" b="1" kern="0" dirty="0">
                  <a:solidFill>
                    <a:srgbClr val="FFFFFF"/>
                  </a:solidFill>
                  <a:latin typeface="Arial"/>
                </a:rPr>
                <a:t>Family office tax</a:t>
              </a:r>
            </a:p>
            <a:p>
              <a:pPr algn="ctr" defTabSz="685800">
                <a:defRPr/>
              </a:pPr>
              <a:r>
                <a:rPr lang="en-US" sz="1200" b="1" kern="0" dirty="0">
                  <a:solidFill>
                    <a:srgbClr val="FFFFFF"/>
                  </a:solidFill>
                  <a:latin typeface="Arial"/>
                </a:rPr>
                <a:t>concession regime</a:t>
              </a:r>
              <a:endParaRPr lang="en-GB" sz="1200" b="1" kern="0" dirty="0">
                <a:solidFill>
                  <a:srgbClr val="FFFFFF"/>
                </a:solidFill>
                <a:latin typeface="Arial"/>
              </a:endParaRPr>
            </a:p>
          </p:txBody>
        </p:sp>
        <p:sp>
          <p:nvSpPr>
            <p:cNvPr id="67" name="TextBox 66">
              <a:extLst>
                <a:ext uri="{FF2B5EF4-FFF2-40B4-BE49-F238E27FC236}">
                  <a16:creationId xmlns:a16="http://schemas.microsoft.com/office/drawing/2014/main" id="{47A4C61B-1402-41D4-A5F3-7059426E6A8F}"/>
                </a:ext>
              </a:extLst>
            </p:cNvPr>
            <p:cNvSpPr txBox="1"/>
            <p:nvPr/>
          </p:nvSpPr>
          <p:spPr>
            <a:xfrm>
              <a:off x="328199" y="2938314"/>
              <a:ext cx="2592288" cy="1162712"/>
            </a:xfrm>
            <a:prstGeom prst="rect">
              <a:avLst/>
            </a:prstGeom>
            <a:noFill/>
          </p:spPr>
          <p:txBody>
            <a:bodyPr wrap="square" lIns="0" tIns="0" rIns="0" bIns="0" rtlCol="0">
              <a:spAutoFit/>
            </a:bodyPr>
            <a:lstStyle/>
            <a:p>
              <a:pPr marL="137160" indent="-137160" defTabSz="685800">
                <a:spcAft>
                  <a:spcPts val="450"/>
                </a:spcAft>
                <a:buSzPct val="100000"/>
                <a:buFont typeface="Arial"/>
                <a:buChar char="•"/>
                <a:defRPr/>
              </a:pPr>
              <a:r>
                <a:rPr lang="en-US" sz="1050" kern="0" dirty="0">
                  <a:solidFill>
                    <a:srgbClr val="000000"/>
                  </a:solidFill>
                  <a:latin typeface="Arial"/>
                </a:rPr>
                <a:t>Stringent and complicated deduction rules in general</a:t>
              </a:r>
            </a:p>
            <a:p>
              <a:pPr marL="137160" indent="-137160" defTabSz="685800">
                <a:spcAft>
                  <a:spcPts val="450"/>
                </a:spcAft>
                <a:buSzPct val="100000"/>
                <a:buFont typeface="Arial"/>
                <a:buChar char="•"/>
                <a:defRPr/>
              </a:pPr>
              <a:r>
                <a:rPr lang="en-US" sz="1050" kern="0" dirty="0">
                  <a:solidFill>
                    <a:srgbClr val="000000"/>
                  </a:solidFill>
                  <a:latin typeface="Arial"/>
                </a:rPr>
                <a:t>Challenging and restrictive even under QCTC arrangement</a:t>
              </a:r>
            </a:p>
          </p:txBody>
        </p:sp>
        <p:sp>
          <p:nvSpPr>
            <p:cNvPr id="68" name="Rectangle: Rounded Corners 67">
              <a:extLst>
                <a:ext uri="{FF2B5EF4-FFF2-40B4-BE49-F238E27FC236}">
                  <a16:creationId xmlns:a16="http://schemas.microsoft.com/office/drawing/2014/main" id="{FBE33F41-83BF-4CBD-B837-FDB565162575}"/>
                </a:ext>
              </a:extLst>
            </p:cNvPr>
            <p:cNvSpPr/>
            <p:nvPr/>
          </p:nvSpPr>
          <p:spPr>
            <a:xfrm>
              <a:off x="3277792" y="1838110"/>
              <a:ext cx="2448272" cy="936104"/>
            </a:xfrm>
            <a:prstGeom prst="roundRect">
              <a:avLst/>
            </a:prstGeom>
            <a:solidFill>
              <a:srgbClr val="EB8C00"/>
            </a:solidFill>
            <a:ln w="12700" cap="sq" cmpd="sng" algn="ctr">
              <a:solidFill>
                <a:srgbClr val="FFFFFF"/>
              </a:solidFill>
              <a:prstDash val="solid"/>
            </a:ln>
            <a:effectLst/>
          </p:spPr>
          <p:txBody>
            <a:bodyPr rtlCol="0" anchor="ctr"/>
            <a:lstStyle/>
            <a:p>
              <a:pPr algn="ctr" defTabSz="685800">
                <a:defRPr/>
              </a:pPr>
              <a:r>
                <a:rPr lang="en-US" sz="1200" b="1" kern="0" dirty="0">
                  <a:solidFill>
                    <a:srgbClr val="FFFFFF"/>
                  </a:solidFill>
                  <a:latin typeface="Arial"/>
                </a:rPr>
                <a:t>Foreign Source Income Exemption Regime </a:t>
              </a:r>
              <a:endParaRPr lang="en-GB" sz="1200" b="1" kern="0" dirty="0">
                <a:solidFill>
                  <a:srgbClr val="FFFFFF"/>
                </a:solidFill>
                <a:latin typeface="Arial"/>
              </a:endParaRPr>
            </a:p>
          </p:txBody>
        </p:sp>
        <p:sp>
          <p:nvSpPr>
            <p:cNvPr id="70" name="TextBox 69">
              <a:extLst>
                <a:ext uri="{FF2B5EF4-FFF2-40B4-BE49-F238E27FC236}">
                  <a16:creationId xmlns:a16="http://schemas.microsoft.com/office/drawing/2014/main" id="{3012AA5D-1E67-46ED-839F-01FBCB9A9053}"/>
                </a:ext>
              </a:extLst>
            </p:cNvPr>
            <p:cNvSpPr txBox="1"/>
            <p:nvPr/>
          </p:nvSpPr>
          <p:spPr>
            <a:xfrm>
              <a:off x="6206935" y="2954611"/>
              <a:ext cx="2448272" cy="1378155"/>
            </a:xfrm>
            <a:prstGeom prst="rect">
              <a:avLst/>
            </a:prstGeom>
            <a:noFill/>
          </p:spPr>
          <p:txBody>
            <a:bodyPr wrap="square" lIns="0" tIns="0" rIns="0" bIns="0" rtlCol="0">
              <a:spAutoFit/>
            </a:bodyPr>
            <a:lstStyle/>
            <a:p>
              <a:pPr marL="137160" indent="-137160" defTabSz="685800">
                <a:spcAft>
                  <a:spcPts val="450"/>
                </a:spcAft>
                <a:buSzPct val="100000"/>
                <a:buFont typeface="Arial"/>
                <a:buChar char="•"/>
                <a:defRPr/>
              </a:pPr>
              <a:r>
                <a:rPr lang="en-US" sz="1050" kern="0" dirty="0">
                  <a:solidFill>
                    <a:srgbClr val="000000"/>
                  </a:solidFill>
                  <a:latin typeface="Arial"/>
                </a:rPr>
                <a:t>Recently proposed by the HK Government</a:t>
              </a:r>
            </a:p>
            <a:p>
              <a:pPr marL="137160" indent="-137160" defTabSz="685800">
                <a:spcAft>
                  <a:spcPts val="450"/>
                </a:spcAft>
                <a:buSzPct val="100000"/>
                <a:buFont typeface="Arial"/>
                <a:buChar char="•"/>
                <a:defRPr/>
              </a:pPr>
              <a:r>
                <a:rPr lang="en-US" sz="1050" kern="0" dirty="0">
                  <a:solidFill>
                    <a:srgbClr val="000000"/>
                  </a:solidFill>
                  <a:latin typeface="Arial"/>
                </a:rPr>
                <a:t>Tax concession related to interest income / expenses remains an important area to explore</a:t>
              </a:r>
            </a:p>
          </p:txBody>
        </p:sp>
        <p:sp>
          <p:nvSpPr>
            <p:cNvPr id="71" name="TextBox 70">
              <a:extLst>
                <a:ext uri="{FF2B5EF4-FFF2-40B4-BE49-F238E27FC236}">
                  <a16:creationId xmlns:a16="http://schemas.microsoft.com/office/drawing/2014/main" id="{4F4EEC85-E131-4FED-A1B8-2D7C4E3C15B0}"/>
                </a:ext>
              </a:extLst>
            </p:cNvPr>
            <p:cNvSpPr txBox="1"/>
            <p:nvPr/>
          </p:nvSpPr>
          <p:spPr>
            <a:xfrm>
              <a:off x="3300674" y="2938314"/>
              <a:ext cx="2448272" cy="1809043"/>
            </a:xfrm>
            <a:prstGeom prst="rect">
              <a:avLst/>
            </a:prstGeom>
            <a:noFill/>
          </p:spPr>
          <p:txBody>
            <a:bodyPr wrap="square" lIns="0" tIns="0" rIns="0" bIns="0" rtlCol="0">
              <a:spAutoFit/>
            </a:bodyPr>
            <a:lstStyle/>
            <a:p>
              <a:pPr marL="137160" indent="-137160" defTabSz="685800">
                <a:spcAft>
                  <a:spcPts val="450"/>
                </a:spcAft>
                <a:buSzPct val="100000"/>
                <a:buFont typeface="Arial"/>
                <a:buChar char="•"/>
                <a:defRPr/>
              </a:pPr>
              <a:r>
                <a:rPr lang="en-US" sz="1050" kern="0" dirty="0">
                  <a:solidFill>
                    <a:srgbClr val="000000"/>
                  </a:solidFill>
                  <a:latin typeface="Arial"/>
                </a:rPr>
                <a:t>Evaluate the impact and tax risk arising from the proposed refined FSIE regime in Hong Kong</a:t>
              </a:r>
            </a:p>
            <a:p>
              <a:pPr marL="137160" indent="-137160" defTabSz="685800">
                <a:spcAft>
                  <a:spcPts val="450"/>
                </a:spcAft>
                <a:buSzPct val="100000"/>
                <a:buFont typeface="Arial"/>
                <a:buChar char="•"/>
                <a:defRPr/>
              </a:pPr>
              <a:r>
                <a:rPr lang="en-US" sz="1050" kern="0" dirty="0">
                  <a:solidFill>
                    <a:srgbClr val="000000"/>
                  </a:solidFill>
                  <a:latin typeface="Arial"/>
                </a:rPr>
                <a:t>Consider whether any restructuring is required to mitigate any potential additional tax exposure</a:t>
              </a:r>
            </a:p>
          </p:txBody>
        </p:sp>
      </p:grpSp>
      <p:grpSp>
        <p:nvGrpSpPr>
          <p:cNvPr id="74" name="Group 73">
            <a:extLst>
              <a:ext uri="{FF2B5EF4-FFF2-40B4-BE49-F238E27FC236}">
                <a16:creationId xmlns:a16="http://schemas.microsoft.com/office/drawing/2014/main" id="{608FC286-DDC4-4656-95F0-43AACB7D169A}"/>
              </a:ext>
            </a:extLst>
          </p:cNvPr>
          <p:cNvGrpSpPr/>
          <p:nvPr/>
        </p:nvGrpSpPr>
        <p:grpSpPr>
          <a:xfrm rot="10982375" flipV="1">
            <a:off x="841358" y="3929033"/>
            <a:ext cx="408863" cy="1358583"/>
            <a:chOff x="6975480" y="3059113"/>
            <a:chExt cx="971550" cy="3089275"/>
          </a:xfrm>
        </p:grpSpPr>
        <p:sp>
          <p:nvSpPr>
            <p:cNvPr id="75" name="Freeform 268">
              <a:extLst>
                <a:ext uri="{FF2B5EF4-FFF2-40B4-BE49-F238E27FC236}">
                  <a16:creationId xmlns:a16="http://schemas.microsoft.com/office/drawing/2014/main" id="{70048269-374F-4C5C-8705-B58FBF00BFA6}"/>
                </a:ext>
              </a:extLst>
            </p:cNvPr>
            <p:cNvSpPr>
              <a:spLocks/>
            </p:cNvSpPr>
            <p:nvPr/>
          </p:nvSpPr>
          <p:spPr bwMode="auto">
            <a:xfrm>
              <a:off x="7208843" y="5667375"/>
              <a:ext cx="274637" cy="168275"/>
            </a:xfrm>
            <a:custGeom>
              <a:avLst/>
              <a:gdLst>
                <a:gd name="T0" fmla="*/ 91 w 111"/>
                <a:gd name="T1" fmla="*/ 2 h 66"/>
                <a:gd name="T2" fmla="*/ 105 w 111"/>
                <a:gd name="T3" fmla="*/ 10 h 66"/>
                <a:gd name="T4" fmla="*/ 110 w 111"/>
                <a:gd name="T5" fmla="*/ 26 h 66"/>
                <a:gd name="T6" fmla="*/ 108 w 111"/>
                <a:gd name="T7" fmla="*/ 41 h 66"/>
                <a:gd name="T8" fmla="*/ 100 w 111"/>
                <a:gd name="T9" fmla="*/ 46 h 66"/>
                <a:gd name="T10" fmla="*/ 83 w 111"/>
                <a:gd name="T11" fmla="*/ 52 h 66"/>
                <a:gd name="T12" fmla="*/ 62 w 111"/>
                <a:gd name="T13" fmla="*/ 56 h 66"/>
                <a:gd name="T14" fmla="*/ 50 w 111"/>
                <a:gd name="T15" fmla="*/ 60 h 66"/>
                <a:gd name="T16" fmla="*/ 13 w 111"/>
                <a:gd name="T17" fmla="*/ 64 h 66"/>
                <a:gd name="T18" fmla="*/ 6 w 111"/>
                <a:gd name="T19" fmla="*/ 61 h 66"/>
                <a:gd name="T20" fmla="*/ 2 w 111"/>
                <a:gd name="T21" fmla="*/ 46 h 66"/>
                <a:gd name="T22" fmla="*/ 15 w 111"/>
                <a:gd name="T23" fmla="*/ 40 h 66"/>
                <a:gd name="T24" fmla="*/ 50 w 111"/>
                <a:gd name="T25" fmla="*/ 18 h 66"/>
                <a:gd name="T26" fmla="*/ 87 w 111"/>
                <a:gd name="T27" fmla="*/ 1 h 66"/>
                <a:gd name="T28" fmla="*/ 97 w 111"/>
                <a:gd name="T29" fmla="*/ 6 h 66"/>
                <a:gd name="T30" fmla="*/ 91 w 111"/>
                <a:gd name="T31"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66">
                  <a:moveTo>
                    <a:pt x="91" y="2"/>
                  </a:moveTo>
                  <a:cubicBezTo>
                    <a:pt x="97" y="1"/>
                    <a:pt x="102" y="5"/>
                    <a:pt x="105" y="10"/>
                  </a:cubicBezTo>
                  <a:cubicBezTo>
                    <a:pt x="108" y="15"/>
                    <a:pt x="109" y="21"/>
                    <a:pt x="110" y="26"/>
                  </a:cubicBezTo>
                  <a:cubicBezTo>
                    <a:pt x="110" y="31"/>
                    <a:pt x="111" y="37"/>
                    <a:pt x="108" y="41"/>
                  </a:cubicBezTo>
                  <a:cubicBezTo>
                    <a:pt x="106" y="43"/>
                    <a:pt x="103" y="45"/>
                    <a:pt x="100" y="46"/>
                  </a:cubicBezTo>
                  <a:cubicBezTo>
                    <a:pt x="94" y="48"/>
                    <a:pt x="89" y="51"/>
                    <a:pt x="83" y="52"/>
                  </a:cubicBezTo>
                  <a:cubicBezTo>
                    <a:pt x="76" y="54"/>
                    <a:pt x="69" y="54"/>
                    <a:pt x="62" y="56"/>
                  </a:cubicBezTo>
                  <a:cubicBezTo>
                    <a:pt x="58" y="57"/>
                    <a:pt x="54" y="59"/>
                    <a:pt x="50" y="60"/>
                  </a:cubicBezTo>
                  <a:cubicBezTo>
                    <a:pt x="38" y="65"/>
                    <a:pt x="26" y="66"/>
                    <a:pt x="13" y="64"/>
                  </a:cubicBezTo>
                  <a:cubicBezTo>
                    <a:pt x="11" y="64"/>
                    <a:pt x="8" y="63"/>
                    <a:pt x="6" y="61"/>
                  </a:cubicBezTo>
                  <a:cubicBezTo>
                    <a:pt x="3" y="58"/>
                    <a:pt x="0" y="50"/>
                    <a:pt x="2" y="46"/>
                  </a:cubicBezTo>
                  <a:cubicBezTo>
                    <a:pt x="5" y="42"/>
                    <a:pt x="12" y="42"/>
                    <a:pt x="15" y="40"/>
                  </a:cubicBezTo>
                  <a:cubicBezTo>
                    <a:pt x="27" y="32"/>
                    <a:pt x="39" y="25"/>
                    <a:pt x="50" y="18"/>
                  </a:cubicBezTo>
                  <a:cubicBezTo>
                    <a:pt x="62" y="10"/>
                    <a:pt x="74" y="3"/>
                    <a:pt x="87" y="1"/>
                  </a:cubicBezTo>
                  <a:cubicBezTo>
                    <a:pt x="91" y="0"/>
                    <a:pt x="97" y="1"/>
                    <a:pt x="97" y="6"/>
                  </a:cubicBezTo>
                  <a:lnTo>
                    <a:pt x="91" y="2"/>
                  </a:ln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76" name="Freeform 269">
              <a:extLst>
                <a:ext uri="{FF2B5EF4-FFF2-40B4-BE49-F238E27FC236}">
                  <a16:creationId xmlns:a16="http://schemas.microsoft.com/office/drawing/2014/main" id="{13295CE9-A98A-4F70-BAFC-79999057CAEC}"/>
                </a:ext>
              </a:extLst>
            </p:cNvPr>
            <p:cNvSpPr>
              <a:spLocks/>
            </p:cNvSpPr>
            <p:nvPr/>
          </p:nvSpPr>
          <p:spPr bwMode="auto">
            <a:xfrm>
              <a:off x="7210430" y="5646738"/>
              <a:ext cx="268287" cy="168275"/>
            </a:xfrm>
            <a:custGeom>
              <a:avLst/>
              <a:gdLst>
                <a:gd name="T0" fmla="*/ 88 w 108"/>
                <a:gd name="T1" fmla="*/ 1 h 66"/>
                <a:gd name="T2" fmla="*/ 102 w 108"/>
                <a:gd name="T3" fmla="*/ 9 h 66"/>
                <a:gd name="T4" fmla="*/ 107 w 108"/>
                <a:gd name="T5" fmla="*/ 26 h 66"/>
                <a:gd name="T6" fmla="*/ 105 w 108"/>
                <a:gd name="T7" fmla="*/ 40 h 66"/>
                <a:gd name="T8" fmla="*/ 97 w 108"/>
                <a:gd name="T9" fmla="*/ 45 h 66"/>
                <a:gd name="T10" fmla="*/ 80 w 108"/>
                <a:gd name="T11" fmla="*/ 51 h 66"/>
                <a:gd name="T12" fmla="*/ 60 w 108"/>
                <a:gd name="T13" fmla="*/ 55 h 66"/>
                <a:gd name="T14" fmla="*/ 47 w 108"/>
                <a:gd name="T15" fmla="*/ 60 h 66"/>
                <a:gd name="T16" fmla="*/ 11 w 108"/>
                <a:gd name="T17" fmla="*/ 64 h 66"/>
                <a:gd name="T18" fmla="*/ 3 w 108"/>
                <a:gd name="T19" fmla="*/ 61 h 66"/>
                <a:gd name="T20" fmla="*/ 2 w 108"/>
                <a:gd name="T21" fmla="*/ 48 h 66"/>
                <a:gd name="T22" fmla="*/ 13 w 108"/>
                <a:gd name="T23" fmla="*/ 39 h 66"/>
                <a:gd name="T24" fmla="*/ 48 w 108"/>
                <a:gd name="T25" fmla="*/ 17 h 66"/>
                <a:gd name="T26" fmla="*/ 84 w 108"/>
                <a:gd name="T27" fmla="*/ 0 h 66"/>
                <a:gd name="T28" fmla="*/ 95 w 108"/>
                <a:gd name="T29" fmla="*/ 5 h 66"/>
                <a:gd name="T30" fmla="*/ 88 w 108"/>
                <a:gd name="T3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66">
                  <a:moveTo>
                    <a:pt x="88" y="1"/>
                  </a:moveTo>
                  <a:cubicBezTo>
                    <a:pt x="94" y="0"/>
                    <a:pt x="100" y="4"/>
                    <a:pt x="102" y="9"/>
                  </a:cubicBezTo>
                  <a:cubicBezTo>
                    <a:pt x="105" y="14"/>
                    <a:pt x="106" y="20"/>
                    <a:pt x="107" y="26"/>
                  </a:cubicBezTo>
                  <a:cubicBezTo>
                    <a:pt x="108" y="31"/>
                    <a:pt x="108" y="36"/>
                    <a:pt x="105" y="40"/>
                  </a:cubicBezTo>
                  <a:cubicBezTo>
                    <a:pt x="103" y="43"/>
                    <a:pt x="100" y="44"/>
                    <a:pt x="97" y="45"/>
                  </a:cubicBezTo>
                  <a:cubicBezTo>
                    <a:pt x="92" y="48"/>
                    <a:pt x="86" y="50"/>
                    <a:pt x="80" y="51"/>
                  </a:cubicBezTo>
                  <a:cubicBezTo>
                    <a:pt x="73" y="53"/>
                    <a:pt x="66" y="53"/>
                    <a:pt x="60" y="55"/>
                  </a:cubicBezTo>
                  <a:cubicBezTo>
                    <a:pt x="55" y="56"/>
                    <a:pt x="51" y="58"/>
                    <a:pt x="47" y="60"/>
                  </a:cubicBezTo>
                  <a:cubicBezTo>
                    <a:pt x="36" y="64"/>
                    <a:pt x="23" y="66"/>
                    <a:pt x="11" y="64"/>
                  </a:cubicBezTo>
                  <a:cubicBezTo>
                    <a:pt x="8" y="63"/>
                    <a:pt x="5" y="63"/>
                    <a:pt x="3" y="61"/>
                  </a:cubicBezTo>
                  <a:cubicBezTo>
                    <a:pt x="0" y="58"/>
                    <a:pt x="0" y="52"/>
                    <a:pt x="2" y="48"/>
                  </a:cubicBezTo>
                  <a:cubicBezTo>
                    <a:pt x="5" y="44"/>
                    <a:pt x="9" y="42"/>
                    <a:pt x="13" y="39"/>
                  </a:cubicBezTo>
                  <a:cubicBezTo>
                    <a:pt x="24" y="32"/>
                    <a:pt x="36" y="24"/>
                    <a:pt x="48" y="17"/>
                  </a:cubicBezTo>
                  <a:cubicBezTo>
                    <a:pt x="59" y="10"/>
                    <a:pt x="71" y="2"/>
                    <a:pt x="84" y="0"/>
                  </a:cubicBezTo>
                  <a:cubicBezTo>
                    <a:pt x="89" y="0"/>
                    <a:pt x="94" y="1"/>
                    <a:pt x="95" y="5"/>
                  </a:cubicBezTo>
                  <a:lnTo>
                    <a:pt x="88" y="1"/>
                  </a:lnTo>
                  <a:close/>
                </a:path>
              </a:pathLst>
            </a:custGeom>
            <a:solidFill>
              <a:srgbClr val="63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77" name="Freeform 270">
              <a:extLst>
                <a:ext uri="{FF2B5EF4-FFF2-40B4-BE49-F238E27FC236}">
                  <a16:creationId xmlns:a16="http://schemas.microsoft.com/office/drawing/2014/main" id="{6803C235-829C-4366-B79B-50BA688BA9FF}"/>
                </a:ext>
              </a:extLst>
            </p:cNvPr>
            <p:cNvSpPr>
              <a:spLocks/>
            </p:cNvSpPr>
            <p:nvPr/>
          </p:nvSpPr>
          <p:spPr bwMode="auto">
            <a:xfrm>
              <a:off x="7753355" y="5800725"/>
              <a:ext cx="158750" cy="347663"/>
            </a:xfrm>
            <a:custGeom>
              <a:avLst/>
              <a:gdLst>
                <a:gd name="T0" fmla="*/ 0 w 64"/>
                <a:gd name="T1" fmla="*/ 0 h 136"/>
                <a:gd name="T2" fmla="*/ 1 w 64"/>
                <a:gd name="T3" fmla="*/ 103 h 136"/>
                <a:gd name="T4" fmla="*/ 34 w 64"/>
                <a:gd name="T5" fmla="*/ 134 h 136"/>
                <a:gd name="T6" fmla="*/ 40 w 64"/>
                <a:gd name="T7" fmla="*/ 133 h 136"/>
                <a:gd name="T8" fmla="*/ 61 w 64"/>
                <a:gd name="T9" fmla="*/ 103 h 136"/>
                <a:gd name="T10" fmla="*/ 60 w 64"/>
                <a:gd name="T11" fmla="*/ 100 h 136"/>
                <a:gd name="T12" fmla="*/ 45 w 64"/>
                <a:gd name="T13" fmla="*/ 59 h 136"/>
                <a:gd name="T14" fmla="*/ 31 w 64"/>
                <a:gd name="T15" fmla="*/ 0 h 136"/>
                <a:gd name="T16" fmla="*/ 0 w 64"/>
                <a:gd name="T17"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36">
                  <a:moveTo>
                    <a:pt x="0" y="0"/>
                  </a:moveTo>
                  <a:cubicBezTo>
                    <a:pt x="1" y="103"/>
                    <a:pt x="1" y="103"/>
                    <a:pt x="1" y="103"/>
                  </a:cubicBezTo>
                  <a:cubicBezTo>
                    <a:pt x="1" y="121"/>
                    <a:pt x="16" y="136"/>
                    <a:pt x="34" y="134"/>
                  </a:cubicBezTo>
                  <a:cubicBezTo>
                    <a:pt x="40" y="133"/>
                    <a:pt x="40" y="133"/>
                    <a:pt x="40" y="133"/>
                  </a:cubicBezTo>
                  <a:cubicBezTo>
                    <a:pt x="55" y="132"/>
                    <a:pt x="64" y="117"/>
                    <a:pt x="61" y="103"/>
                  </a:cubicBezTo>
                  <a:cubicBezTo>
                    <a:pt x="61" y="102"/>
                    <a:pt x="60" y="101"/>
                    <a:pt x="60" y="100"/>
                  </a:cubicBezTo>
                  <a:cubicBezTo>
                    <a:pt x="45" y="59"/>
                    <a:pt x="45" y="59"/>
                    <a:pt x="45" y="59"/>
                  </a:cubicBezTo>
                  <a:cubicBezTo>
                    <a:pt x="31" y="0"/>
                    <a:pt x="31" y="0"/>
                    <a:pt x="31" y="0"/>
                  </a:cubicBezTo>
                  <a:lnTo>
                    <a:pt x="0" y="0"/>
                  </a:lnTo>
                  <a:close/>
                </a:path>
              </a:pathLst>
            </a:custGeom>
            <a:solidFill>
              <a:srgbClr val="222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78" name="Freeform 271">
              <a:extLst>
                <a:ext uri="{FF2B5EF4-FFF2-40B4-BE49-F238E27FC236}">
                  <a16:creationId xmlns:a16="http://schemas.microsoft.com/office/drawing/2014/main" id="{E821F541-667B-4723-A7CC-F3169825B591}"/>
                </a:ext>
              </a:extLst>
            </p:cNvPr>
            <p:cNvSpPr>
              <a:spLocks/>
            </p:cNvSpPr>
            <p:nvPr/>
          </p:nvSpPr>
          <p:spPr bwMode="auto">
            <a:xfrm>
              <a:off x="7753355" y="5800725"/>
              <a:ext cx="150812" cy="317500"/>
            </a:xfrm>
            <a:custGeom>
              <a:avLst/>
              <a:gdLst>
                <a:gd name="T0" fmla="*/ 0 w 61"/>
                <a:gd name="T1" fmla="*/ 0 h 124"/>
                <a:gd name="T2" fmla="*/ 1 w 61"/>
                <a:gd name="T3" fmla="*/ 92 h 124"/>
                <a:gd name="T4" fmla="*/ 34 w 61"/>
                <a:gd name="T5" fmla="*/ 123 h 124"/>
                <a:gd name="T6" fmla="*/ 40 w 61"/>
                <a:gd name="T7" fmla="*/ 122 h 124"/>
                <a:gd name="T8" fmla="*/ 61 w 61"/>
                <a:gd name="T9" fmla="*/ 103 h 124"/>
                <a:gd name="T10" fmla="*/ 60 w 61"/>
                <a:gd name="T11" fmla="*/ 100 h 124"/>
                <a:gd name="T12" fmla="*/ 45 w 61"/>
                <a:gd name="T13" fmla="*/ 59 h 124"/>
                <a:gd name="T14" fmla="*/ 31 w 61"/>
                <a:gd name="T15" fmla="*/ 0 h 124"/>
                <a:gd name="T16" fmla="*/ 0 w 61"/>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24">
                  <a:moveTo>
                    <a:pt x="0" y="0"/>
                  </a:moveTo>
                  <a:cubicBezTo>
                    <a:pt x="1" y="92"/>
                    <a:pt x="1" y="92"/>
                    <a:pt x="1" y="92"/>
                  </a:cubicBezTo>
                  <a:cubicBezTo>
                    <a:pt x="1" y="110"/>
                    <a:pt x="16" y="124"/>
                    <a:pt x="34" y="123"/>
                  </a:cubicBezTo>
                  <a:cubicBezTo>
                    <a:pt x="40" y="122"/>
                    <a:pt x="40" y="122"/>
                    <a:pt x="40" y="122"/>
                  </a:cubicBezTo>
                  <a:cubicBezTo>
                    <a:pt x="51" y="121"/>
                    <a:pt x="59" y="113"/>
                    <a:pt x="61" y="103"/>
                  </a:cubicBezTo>
                  <a:cubicBezTo>
                    <a:pt x="61" y="102"/>
                    <a:pt x="60" y="101"/>
                    <a:pt x="60" y="100"/>
                  </a:cubicBezTo>
                  <a:cubicBezTo>
                    <a:pt x="45" y="59"/>
                    <a:pt x="45" y="59"/>
                    <a:pt x="45" y="59"/>
                  </a:cubicBezTo>
                  <a:cubicBezTo>
                    <a:pt x="31" y="0"/>
                    <a:pt x="31" y="0"/>
                    <a:pt x="31" y="0"/>
                  </a:cubicBezTo>
                  <a:lnTo>
                    <a:pt x="0" y="0"/>
                  </a:lnTo>
                  <a:close/>
                </a:path>
              </a:pathLst>
            </a:custGeom>
            <a:solidFill>
              <a:srgbClr val="6364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79" name="Freeform 272">
              <a:extLst>
                <a:ext uri="{FF2B5EF4-FFF2-40B4-BE49-F238E27FC236}">
                  <a16:creationId xmlns:a16="http://schemas.microsoft.com/office/drawing/2014/main" id="{DE8545B2-A56D-4950-8847-44D486BAB1AA}"/>
                </a:ext>
              </a:extLst>
            </p:cNvPr>
            <p:cNvSpPr>
              <a:spLocks/>
            </p:cNvSpPr>
            <p:nvPr/>
          </p:nvSpPr>
          <p:spPr bwMode="auto">
            <a:xfrm>
              <a:off x="7250118" y="4350714"/>
              <a:ext cx="627062" cy="1517650"/>
            </a:xfrm>
            <a:custGeom>
              <a:avLst/>
              <a:gdLst>
                <a:gd name="T0" fmla="*/ 253 w 253"/>
                <a:gd name="T1" fmla="*/ 577 h 593"/>
                <a:gd name="T2" fmla="*/ 244 w 253"/>
                <a:gd name="T3" fmla="*/ 493 h 593"/>
                <a:gd name="T4" fmla="*/ 244 w 253"/>
                <a:gd name="T5" fmla="*/ 493 h 593"/>
                <a:gd name="T6" fmla="*/ 244 w 253"/>
                <a:gd name="T7" fmla="*/ 493 h 593"/>
                <a:gd name="T8" fmla="*/ 237 w 253"/>
                <a:gd name="T9" fmla="*/ 398 h 593"/>
                <a:gd name="T10" fmla="*/ 228 w 253"/>
                <a:gd name="T11" fmla="*/ 343 h 593"/>
                <a:gd name="T12" fmla="*/ 218 w 253"/>
                <a:gd name="T13" fmla="*/ 304 h 593"/>
                <a:gd name="T14" fmla="*/ 215 w 253"/>
                <a:gd name="T15" fmla="*/ 279 h 593"/>
                <a:gd name="T16" fmla="*/ 215 w 253"/>
                <a:gd name="T17" fmla="*/ 279 h 593"/>
                <a:gd name="T18" fmla="*/ 190 w 253"/>
                <a:gd name="T19" fmla="*/ 84 h 593"/>
                <a:gd name="T20" fmla="*/ 182 w 253"/>
                <a:gd name="T21" fmla="*/ 39 h 593"/>
                <a:gd name="T22" fmla="*/ 111 w 253"/>
                <a:gd name="T23" fmla="*/ 49 h 593"/>
                <a:gd name="T24" fmla="*/ 115 w 253"/>
                <a:gd name="T25" fmla="*/ 0 h 593"/>
                <a:gd name="T26" fmla="*/ 0 w 253"/>
                <a:gd name="T27" fmla="*/ 10 h 593"/>
                <a:gd name="T28" fmla="*/ 4 w 253"/>
                <a:gd name="T29" fmla="*/ 218 h 593"/>
                <a:gd name="T30" fmla="*/ 44 w 253"/>
                <a:gd name="T31" fmla="*/ 501 h 593"/>
                <a:gd name="T32" fmla="*/ 47 w 253"/>
                <a:gd name="T33" fmla="*/ 506 h 593"/>
                <a:gd name="T34" fmla="*/ 47 w 253"/>
                <a:gd name="T35" fmla="*/ 506 h 593"/>
                <a:gd name="T36" fmla="*/ 90 w 253"/>
                <a:gd name="T37" fmla="*/ 505 h 593"/>
                <a:gd name="T38" fmla="*/ 97 w 253"/>
                <a:gd name="T39" fmla="*/ 356 h 593"/>
                <a:gd name="T40" fmla="*/ 91 w 253"/>
                <a:gd name="T41" fmla="*/ 265 h 593"/>
                <a:gd name="T42" fmla="*/ 88 w 253"/>
                <a:gd name="T43" fmla="*/ 114 h 593"/>
                <a:gd name="T44" fmla="*/ 99 w 253"/>
                <a:gd name="T45" fmla="*/ 116 h 593"/>
                <a:gd name="T46" fmla="*/ 126 w 253"/>
                <a:gd name="T47" fmla="*/ 276 h 593"/>
                <a:gd name="T48" fmla="*/ 159 w 253"/>
                <a:gd name="T49" fmla="*/ 410 h 593"/>
                <a:gd name="T50" fmla="*/ 194 w 253"/>
                <a:gd name="T51" fmla="*/ 541 h 593"/>
                <a:gd name="T52" fmla="*/ 206 w 253"/>
                <a:gd name="T53" fmla="*/ 583 h 593"/>
                <a:gd name="T54" fmla="*/ 219 w 253"/>
                <a:gd name="T55" fmla="*/ 589 h 593"/>
                <a:gd name="T56" fmla="*/ 250 w 253"/>
                <a:gd name="T57" fmla="*/ 584 h 593"/>
                <a:gd name="T58" fmla="*/ 253 w 253"/>
                <a:gd name="T59" fmla="*/ 577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3" h="593">
                  <a:moveTo>
                    <a:pt x="253" y="577"/>
                  </a:moveTo>
                  <a:cubicBezTo>
                    <a:pt x="244" y="493"/>
                    <a:pt x="244" y="493"/>
                    <a:pt x="244" y="493"/>
                  </a:cubicBezTo>
                  <a:cubicBezTo>
                    <a:pt x="244" y="493"/>
                    <a:pt x="244" y="493"/>
                    <a:pt x="244" y="493"/>
                  </a:cubicBezTo>
                  <a:cubicBezTo>
                    <a:pt x="244" y="493"/>
                    <a:pt x="244" y="493"/>
                    <a:pt x="244" y="493"/>
                  </a:cubicBezTo>
                  <a:cubicBezTo>
                    <a:pt x="237" y="398"/>
                    <a:pt x="237" y="398"/>
                    <a:pt x="237" y="398"/>
                  </a:cubicBezTo>
                  <a:cubicBezTo>
                    <a:pt x="236" y="380"/>
                    <a:pt x="233" y="361"/>
                    <a:pt x="228" y="343"/>
                  </a:cubicBezTo>
                  <a:cubicBezTo>
                    <a:pt x="218" y="304"/>
                    <a:pt x="218" y="304"/>
                    <a:pt x="218" y="304"/>
                  </a:cubicBezTo>
                  <a:cubicBezTo>
                    <a:pt x="215" y="279"/>
                    <a:pt x="215" y="279"/>
                    <a:pt x="215" y="279"/>
                  </a:cubicBezTo>
                  <a:cubicBezTo>
                    <a:pt x="215" y="279"/>
                    <a:pt x="215" y="279"/>
                    <a:pt x="215" y="279"/>
                  </a:cubicBezTo>
                  <a:cubicBezTo>
                    <a:pt x="215" y="279"/>
                    <a:pt x="192" y="91"/>
                    <a:pt x="190" y="84"/>
                  </a:cubicBezTo>
                  <a:cubicBezTo>
                    <a:pt x="188" y="68"/>
                    <a:pt x="185" y="53"/>
                    <a:pt x="182" y="39"/>
                  </a:cubicBezTo>
                  <a:cubicBezTo>
                    <a:pt x="111" y="49"/>
                    <a:pt x="111" y="49"/>
                    <a:pt x="111" y="49"/>
                  </a:cubicBezTo>
                  <a:cubicBezTo>
                    <a:pt x="115" y="0"/>
                    <a:pt x="115" y="0"/>
                    <a:pt x="115" y="0"/>
                  </a:cubicBezTo>
                  <a:cubicBezTo>
                    <a:pt x="0" y="10"/>
                    <a:pt x="0" y="10"/>
                    <a:pt x="0" y="10"/>
                  </a:cubicBezTo>
                  <a:cubicBezTo>
                    <a:pt x="4" y="218"/>
                    <a:pt x="4" y="218"/>
                    <a:pt x="4" y="218"/>
                  </a:cubicBezTo>
                  <a:cubicBezTo>
                    <a:pt x="44" y="501"/>
                    <a:pt x="44" y="501"/>
                    <a:pt x="44" y="501"/>
                  </a:cubicBezTo>
                  <a:cubicBezTo>
                    <a:pt x="44" y="503"/>
                    <a:pt x="45" y="505"/>
                    <a:pt x="47" y="506"/>
                  </a:cubicBezTo>
                  <a:cubicBezTo>
                    <a:pt x="47" y="506"/>
                    <a:pt x="47" y="506"/>
                    <a:pt x="47" y="506"/>
                  </a:cubicBezTo>
                  <a:cubicBezTo>
                    <a:pt x="59" y="512"/>
                    <a:pt x="78" y="511"/>
                    <a:pt x="90" y="505"/>
                  </a:cubicBezTo>
                  <a:cubicBezTo>
                    <a:pt x="97" y="356"/>
                    <a:pt x="97" y="356"/>
                    <a:pt x="97" y="356"/>
                  </a:cubicBezTo>
                  <a:cubicBezTo>
                    <a:pt x="91" y="265"/>
                    <a:pt x="91" y="265"/>
                    <a:pt x="91" y="265"/>
                  </a:cubicBezTo>
                  <a:cubicBezTo>
                    <a:pt x="88" y="114"/>
                    <a:pt x="88" y="114"/>
                    <a:pt x="88" y="114"/>
                  </a:cubicBezTo>
                  <a:cubicBezTo>
                    <a:pt x="99" y="116"/>
                    <a:pt x="99" y="116"/>
                    <a:pt x="99" y="116"/>
                  </a:cubicBezTo>
                  <a:cubicBezTo>
                    <a:pt x="126" y="276"/>
                    <a:pt x="126" y="276"/>
                    <a:pt x="126" y="276"/>
                  </a:cubicBezTo>
                  <a:cubicBezTo>
                    <a:pt x="140" y="335"/>
                    <a:pt x="154" y="390"/>
                    <a:pt x="159" y="410"/>
                  </a:cubicBezTo>
                  <a:cubicBezTo>
                    <a:pt x="175" y="461"/>
                    <a:pt x="181" y="491"/>
                    <a:pt x="194" y="541"/>
                  </a:cubicBezTo>
                  <a:cubicBezTo>
                    <a:pt x="197" y="554"/>
                    <a:pt x="198" y="573"/>
                    <a:pt x="206" y="583"/>
                  </a:cubicBezTo>
                  <a:cubicBezTo>
                    <a:pt x="210" y="587"/>
                    <a:pt x="214" y="589"/>
                    <a:pt x="219" y="589"/>
                  </a:cubicBezTo>
                  <a:cubicBezTo>
                    <a:pt x="233" y="593"/>
                    <a:pt x="244" y="588"/>
                    <a:pt x="250" y="584"/>
                  </a:cubicBezTo>
                  <a:cubicBezTo>
                    <a:pt x="252" y="582"/>
                    <a:pt x="253" y="579"/>
                    <a:pt x="253" y="577"/>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0" name="Freeform 273">
              <a:extLst>
                <a:ext uri="{FF2B5EF4-FFF2-40B4-BE49-F238E27FC236}">
                  <a16:creationId xmlns:a16="http://schemas.microsoft.com/office/drawing/2014/main" id="{8861DA61-36A7-420D-BCB9-FB150ABA05D3}"/>
                </a:ext>
              </a:extLst>
            </p:cNvPr>
            <p:cNvSpPr>
              <a:spLocks/>
            </p:cNvSpPr>
            <p:nvPr/>
          </p:nvSpPr>
          <p:spPr bwMode="auto">
            <a:xfrm>
              <a:off x="7297743" y="3406775"/>
              <a:ext cx="327025" cy="350838"/>
            </a:xfrm>
            <a:custGeom>
              <a:avLst/>
              <a:gdLst>
                <a:gd name="T0" fmla="*/ 132 w 132"/>
                <a:gd name="T1" fmla="*/ 61 h 137"/>
                <a:gd name="T2" fmla="*/ 121 w 132"/>
                <a:gd name="T3" fmla="*/ 28 h 137"/>
                <a:gd name="T4" fmla="*/ 97 w 132"/>
                <a:gd name="T5" fmla="*/ 7 h 137"/>
                <a:gd name="T6" fmla="*/ 94 w 132"/>
                <a:gd name="T7" fmla="*/ 5 h 137"/>
                <a:gd name="T8" fmla="*/ 68 w 132"/>
                <a:gd name="T9" fmla="*/ 1 h 137"/>
                <a:gd name="T10" fmla="*/ 9 w 132"/>
                <a:gd name="T11" fmla="*/ 41 h 137"/>
                <a:gd name="T12" fmla="*/ 4 w 132"/>
                <a:gd name="T13" fmla="*/ 90 h 137"/>
                <a:gd name="T14" fmla="*/ 14 w 132"/>
                <a:gd name="T15" fmla="*/ 89 h 137"/>
                <a:gd name="T16" fmla="*/ 66 w 132"/>
                <a:gd name="T17" fmla="*/ 132 h 137"/>
                <a:gd name="T18" fmla="*/ 66 w 132"/>
                <a:gd name="T19" fmla="*/ 137 h 137"/>
                <a:gd name="T20" fmla="*/ 76 w 132"/>
                <a:gd name="T21" fmla="*/ 136 h 137"/>
                <a:gd name="T22" fmla="*/ 124 w 132"/>
                <a:gd name="T23" fmla="*/ 97 h 137"/>
                <a:gd name="T24" fmla="*/ 129 w 132"/>
                <a:gd name="T25" fmla="*/ 84 h 137"/>
                <a:gd name="T26" fmla="*/ 132 w 132"/>
                <a:gd name="T27" fmla="*/ 6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37">
                  <a:moveTo>
                    <a:pt x="132" y="61"/>
                  </a:moveTo>
                  <a:cubicBezTo>
                    <a:pt x="131" y="49"/>
                    <a:pt x="127" y="37"/>
                    <a:pt x="121" y="28"/>
                  </a:cubicBezTo>
                  <a:cubicBezTo>
                    <a:pt x="115" y="19"/>
                    <a:pt x="107" y="12"/>
                    <a:pt x="97" y="7"/>
                  </a:cubicBezTo>
                  <a:cubicBezTo>
                    <a:pt x="96" y="6"/>
                    <a:pt x="95" y="6"/>
                    <a:pt x="94" y="5"/>
                  </a:cubicBezTo>
                  <a:cubicBezTo>
                    <a:pt x="85" y="2"/>
                    <a:pt x="77" y="0"/>
                    <a:pt x="68" y="1"/>
                  </a:cubicBezTo>
                  <a:cubicBezTo>
                    <a:pt x="45" y="2"/>
                    <a:pt x="21" y="17"/>
                    <a:pt x="9" y="41"/>
                  </a:cubicBezTo>
                  <a:cubicBezTo>
                    <a:pt x="2" y="57"/>
                    <a:pt x="0" y="75"/>
                    <a:pt x="4" y="90"/>
                  </a:cubicBezTo>
                  <a:cubicBezTo>
                    <a:pt x="7" y="89"/>
                    <a:pt x="10" y="89"/>
                    <a:pt x="14" y="89"/>
                  </a:cubicBezTo>
                  <a:cubicBezTo>
                    <a:pt x="41" y="89"/>
                    <a:pt x="62" y="105"/>
                    <a:pt x="66" y="132"/>
                  </a:cubicBezTo>
                  <a:cubicBezTo>
                    <a:pt x="66" y="134"/>
                    <a:pt x="66" y="136"/>
                    <a:pt x="66" y="137"/>
                  </a:cubicBezTo>
                  <a:cubicBezTo>
                    <a:pt x="69" y="137"/>
                    <a:pt x="73" y="137"/>
                    <a:pt x="76" y="136"/>
                  </a:cubicBezTo>
                  <a:cubicBezTo>
                    <a:pt x="96" y="132"/>
                    <a:pt x="114" y="118"/>
                    <a:pt x="124" y="97"/>
                  </a:cubicBezTo>
                  <a:cubicBezTo>
                    <a:pt x="126" y="93"/>
                    <a:pt x="128" y="88"/>
                    <a:pt x="129" y="84"/>
                  </a:cubicBezTo>
                  <a:cubicBezTo>
                    <a:pt x="131" y="76"/>
                    <a:pt x="132" y="68"/>
                    <a:pt x="132" y="61"/>
                  </a:cubicBezTo>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1" name="Freeform 274">
              <a:extLst>
                <a:ext uri="{FF2B5EF4-FFF2-40B4-BE49-F238E27FC236}">
                  <a16:creationId xmlns:a16="http://schemas.microsoft.com/office/drawing/2014/main" id="{0C87B317-012B-4DA3-9720-DD07A70E158A}"/>
                </a:ext>
              </a:extLst>
            </p:cNvPr>
            <p:cNvSpPr>
              <a:spLocks/>
            </p:cNvSpPr>
            <p:nvPr/>
          </p:nvSpPr>
          <p:spPr bwMode="auto">
            <a:xfrm>
              <a:off x="6975480" y="3189288"/>
              <a:ext cx="420687" cy="765175"/>
            </a:xfrm>
            <a:custGeom>
              <a:avLst/>
              <a:gdLst>
                <a:gd name="T0" fmla="*/ 158 w 170"/>
                <a:gd name="T1" fmla="*/ 244 h 299"/>
                <a:gd name="T2" fmla="*/ 65 w 170"/>
                <a:gd name="T3" fmla="*/ 156 h 299"/>
                <a:gd name="T4" fmla="*/ 62 w 170"/>
                <a:gd name="T5" fmla="*/ 144 h 299"/>
                <a:gd name="T6" fmla="*/ 84 w 170"/>
                <a:gd name="T7" fmla="*/ 46 h 299"/>
                <a:gd name="T8" fmla="*/ 86 w 170"/>
                <a:gd name="T9" fmla="*/ 43 h 299"/>
                <a:gd name="T10" fmla="*/ 91 w 170"/>
                <a:gd name="T11" fmla="*/ 40 h 299"/>
                <a:gd name="T12" fmla="*/ 94 w 170"/>
                <a:gd name="T13" fmla="*/ 30 h 299"/>
                <a:gd name="T14" fmla="*/ 73 w 170"/>
                <a:gd name="T15" fmla="*/ 2 h 299"/>
                <a:gd name="T16" fmla="*/ 56 w 170"/>
                <a:gd name="T17" fmla="*/ 13 h 299"/>
                <a:gd name="T18" fmla="*/ 37 w 170"/>
                <a:gd name="T19" fmla="*/ 58 h 299"/>
                <a:gd name="T20" fmla="*/ 8 w 170"/>
                <a:gd name="T21" fmla="*/ 144 h 299"/>
                <a:gd name="T22" fmla="*/ 0 w 170"/>
                <a:gd name="T23" fmla="*/ 169 h 299"/>
                <a:gd name="T24" fmla="*/ 9 w 170"/>
                <a:gd name="T25" fmla="*/ 191 h 299"/>
                <a:gd name="T26" fmla="*/ 38 w 170"/>
                <a:gd name="T27" fmla="*/ 218 h 299"/>
                <a:gd name="T28" fmla="*/ 116 w 170"/>
                <a:gd name="T29" fmla="*/ 291 h 299"/>
                <a:gd name="T30" fmla="*/ 135 w 170"/>
                <a:gd name="T31" fmla="*/ 299 h 299"/>
                <a:gd name="T32" fmla="*/ 158 w 170"/>
                <a:gd name="T33" fmla="*/ 288 h 299"/>
                <a:gd name="T34" fmla="*/ 158 w 170"/>
                <a:gd name="T35" fmla="*/ 24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299">
                  <a:moveTo>
                    <a:pt x="158" y="244"/>
                  </a:moveTo>
                  <a:cubicBezTo>
                    <a:pt x="65" y="156"/>
                    <a:pt x="65" y="156"/>
                    <a:pt x="65" y="156"/>
                  </a:cubicBezTo>
                  <a:cubicBezTo>
                    <a:pt x="62" y="153"/>
                    <a:pt x="61" y="148"/>
                    <a:pt x="62" y="144"/>
                  </a:cubicBezTo>
                  <a:cubicBezTo>
                    <a:pt x="71" y="111"/>
                    <a:pt x="79" y="80"/>
                    <a:pt x="84" y="46"/>
                  </a:cubicBezTo>
                  <a:cubicBezTo>
                    <a:pt x="85" y="45"/>
                    <a:pt x="85" y="43"/>
                    <a:pt x="86" y="43"/>
                  </a:cubicBezTo>
                  <a:cubicBezTo>
                    <a:pt x="87" y="41"/>
                    <a:pt x="89" y="41"/>
                    <a:pt x="91" y="40"/>
                  </a:cubicBezTo>
                  <a:cubicBezTo>
                    <a:pt x="95" y="39"/>
                    <a:pt x="95" y="34"/>
                    <a:pt x="94" y="30"/>
                  </a:cubicBezTo>
                  <a:cubicBezTo>
                    <a:pt x="92" y="20"/>
                    <a:pt x="84" y="5"/>
                    <a:pt x="73" y="2"/>
                  </a:cubicBezTo>
                  <a:cubicBezTo>
                    <a:pt x="64" y="0"/>
                    <a:pt x="61" y="6"/>
                    <a:pt x="56" y="13"/>
                  </a:cubicBezTo>
                  <a:cubicBezTo>
                    <a:pt x="48" y="27"/>
                    <a:pt x="42" y="43"/>
                    <a:pt x="37" y="58"/>
                  </a:cubicBezTo>
                  <a:cubicBezTo>
                    <a:pt x="26" y="86"/>
                    <a:pt x="18" y="116"/>
                    <a:pt x="8" y="144"/>
                  </a:cubicBezTo>
                  <a:cubicBezTo>
                    <a:pt x="5" y="152"/>
                    <a:pt x="0" y="161"/>
                    <a:pt x="0" y="169"/>
                  </a:cubicBezTo>
                  <a:cubicBezTo>
                    <a:pt x="0" y="177"/>
                    <a:pt x="3" y="185"/>
                    <a:pt x="9" y="191"/>
                  </a:cubicBezTo>
                  <a:cubicBezTo>
                    <a:pt x="38" y="218"/>
                    <a:pt x="38" y="218"/>
                    <a:pt x="38" y="218"/>
                  </a:cubicBezTo>
                  <a:cubicBezTo>
                    <a:pt x="116" y="291"/>
                    <a:pt x="116" y="291"/>
                    <a:pt x="116" y="291"/>
                  </a:cubicBezTo>
                  <a:cubicBezTo>
                    <a:pt x="121" y="297"/>
                    <a:pt x="128" y="299"/>
                    <a:pt x="135" y="299"/>
                  </a:cubicBezTo>
                  <a:cubicBezTo>
                    <a:pt x="144" y="299"/>
                    <a:pt x="152" y="295"/>
                    <a:pt x="158" y="288"/>
                  </a:cubicBezTo>
                  <a:cubicBezTo>
                    <a:pt x="170" y="275"/>
                    <a:pt x="170" y="255"/>
                    <a:pt x="158" y="244"/>
                  </a:cubicBezTo>
                  <a:close/>
                </a:path>
              </a:pathLst>
            </a:custGeom>
            <a:solidFill>
              <a:srgbClr val="E85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2" name="Freeform 275">
              <a:extLst>
                <a:ext uri="{FF2B5EF4-FFF2-40B4-BE49-F238E27FC236}">
                  <a16:creationId xmlns:a16="http://schemas.microsoft.com/office/drawing/2014/main" id="{AC6C748A-7162-4F63-9B93-023EF211B74D}"/>
                </a:ext>
              </a:extLst>
            </p:cNvPr>
            <p:cNvSpPr>
              <a:spLocks/>
            </p:cNvSpPr>
            <p:nvPr/>
          </p:nvSpPr>
          <p:spPr bwMode="auto">
            <a:xfrm>
              <a:off x="7242180" y="3794125"/>
              <a:ext cx="481012" cy="811213"/>
            </a:xfrm>
            <a:custGeom>
              <a:avLst/>
              <a:gdLst>
                <a:gd name="T0" fmla="*/ 194 w 194"/>
                <a:gd name="T1" fmla="*/ 303 h 317"/>
                <a:gd name="T2" fmla="*/ 194 w 194"/>
                <a:gd name="T3" fmla="*/ 303 h 317"/>
                <a:gd name="T4" fmla="*/ 173 w 194"/>
                <a:gd name="T5" fmla="*/ 310 h 317"/>
                <a:gd name="T6" fmla="*/ 143 w 194"/>
                <a:gd name="T7" fmla="*/ 316 h 317"/>
                <a:gd name="T8" fmla="*/ 133 w 194"/>
                <a:gd name="T9" fmla="*/ 316 h 317"/>
                <a:gd name="T10" fmla="*/ 60 w 194"/>
                <a:gd name="T11" fmla="*/ 298 h 317"/>
                <a:gd name="T12" fmla="*/ 0 w 194"/>
                <a:gd name="T13" fmla="*/ 264 h 317"/>
                <a:gd name="T14" fmla="*/ 0 w 194"/>
                <a:gd name="T15" fmla="*/ 58 h 317"/>
                <a:gd name="T16" fmla="*/ 33 w 194"/>
                <a:gd name="T17" fmla="*/ 5 h 317"/>
                <a:gd name="T18" fmla="*/ 58 w 194"/>
                <a:gd name="T19" fmla="*/ 0 h 317"/>
                <a:gd name="T20" fmla="*/ 72 w 194"/>
                <a:gd name="T21" fmla="*/ 1 h 317"/>
                <a:gd name="T22" fmla="*/ 140 w 194"/>
                <a:gd name="T23" fmla="*/ 23 h 317"/>
                <a:gd name="T24" fmla="*/ 145 w 194"/>
                <a:gd name="T25" fmla="*/ 26 h 317"/>
                <a:gd name="T26" fmla="*/ 164 w 194"/>
                <a:gd name="T27" fmla="*/ 37 h 317"/>
                <a:gd name="T28" fmla="*/ 174 w 194"/>
                <a:gd name="T29" fmla="*/ 45 h 317"/>
                <a:gd name="T30" fmla="*/ 186 w 194"/>
                <a:gd name="T31" fmla="*/ 73 h 317"/>
                <a:gd name="T32" fmla="*/ 194 w 194"/>
                <a:gd name="T33" fmla="*/ 30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4" h="317">
                  <a:moveTo>
                    <a:pt x="194" y="303"/>
                  </a:moveTo>
                  <a:cubicBezTo>
                    <a:pt x="194" y="303"/>
                    <a:pt x="194" y="303"/>
                    <a:pt x="194" y="303"/>
                  </a:cubicBezTo>
                  <a:cubicBezTo>
                    <a:pt x="173" y="310"/>
                    <a:pt x="173" y="310"/>
                    <a:pt x="173" y="310"/>
                  </a:cubicBezTo>
                  <a:cubicBezTo>
                    <a:pt x="163" y="313"/>
                    <a:pt x="153" y="315"/>
                    <a:pt x="143" y="316"/>
                  </a:cubicBezTo>
                  <a:cubicBezTo>
                    <a:pt x="140" y="316"/>
                    <a:pt x="136" y="316"/>
                    <a:pt x="133" y="316"/>
                  </a:cubicBezTo>
                  <a:cubicBezTo>
                    <a:pt x="108" y="317"/>
                    <a:pt x="82" y="311"/>
                    <a:pt x="60" y="298"/>
                  </a:cubicBezTo>
                  <a:cubicBezTo>
                    <a:pt x="0" y="264"/>
                    <a:pt x="0" y="264"/>
                    <a:pt x="0" y="264"/>
                  </a:cubicBezTo>
                  <a:cubicBezTo>
                    <a:pt x="0" y="58"/>
                    <a:pt x="0" y="58"/>
                    <a:pt x="0" y="58"/>
                  </a:cubicBezTo>
                  <a:cubicBezTo>
                    <a:pt x="0" y="37"/>
                    <a:pt x="12" y="16"/>
                    <a:pt x="33" y="5"/>
                  </a:cubicBezTo>
                  <a:cubicBezTo>
                    <a:pt x="39" y="2"/>
                    <a:pt x="48" y="0"/>
                    <a:pt x="58" y="0"/>
                  </a:cubicBezTo>
                  <a:cubicBezTo>
                    <a:pt x="63" y="0"/>
                    <a:pt x="67" y="1"/>
                    <a:pt x="72" y="1"/>
                  </a:cubicBezTo>
                  <a:cubicBezTo>
                    <a:pt x="97" y="4"/>
                    <a:pt x="125" y="14"/>
                    <a:pt x="140" y="23"/>
                  </a:cubicBezTo>
                  <a:cubicBezTo>
                    <a:pt x="145" y="26"/>
                    <a:pt x="145" y="26"/>
                    <a:pt x="145" y="26"/>
                  </a:cubicBezTo>
                  <a:cubicBezTo>
                    <a:pt x="164" y="37"/>
                    <a:pt x="164" y="37"/>
                    <a:pt x="164" y="37"/>
                  </a:cubicBezTo>
                  <a:cubicBezTo>
                    <a:pt x="168" y="40"/>
                    <a:pt x="171" y="42"/>
                    <a:pt x="174" y="45"/>
                  </a:cubicBezTo>
                  <a:cubicBezTo>
                    <a:pt x="181" y="52"/>
                    <a:pt x="186" y="62"/>
                    <a:pt x="186" y="73"/>
                  </a:cubicBezTo>
                  <a:cubicBezTo>
                    <a:pt x="194" y="303"/>
                    <a:pt x="194" y="303"/>
                    <a:pt x="194" y="303"/>
                  </a:cubicBezTo>
                </a:path>
              </a:pathLst>
            </a:custGeom>
            <a:solidFill>
              <a:srgbClr val="E85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3" name="Freeform 276">
              <a:extLst>
                <a:ext uri="{FF2B5EF4-FFF2-40B4-BE49-F238E27FC236}">
                  <a16:creationId xmlns:a16="http://schemas.microsoft.com/office/drawing/2014/main" id="{28CD61D0-1F10-42A0-AC52-60D17BDB269B}"/>
                </a:ext>
              </a:extLst>
            </p:cNvPr>
            <p:cNvSpPr>
              <a:spLocks/>
            </p:cNvSpPr>
            <p:nvPr/>
          </p:nvSpPr>
          <p:spPr bwMode="auto">
            <a:xfrm>
              <a:off x="7559680" y="3908425"/>
              <a:ext cx="163512" cy="693738"/>
            </a:xfrm>
            <a:custGeom>
              <a:avLst/>
              <a:gdLst>
                <a:gd name="T0" fmla="*/ 46 w 66"/>
                <a:gd name="T1" fmla="*/ 0 h 271"/>
                <a:gd name="T2" fmla="*/ 33 w 66"/>
                <a:gd name="T3" fmla="*/ 2 h 271"/>
                <a:gd name="T4" fmla="*/ 30 w 66"/>
                <a:gd name="T5" fmla="*/ 3 h 271"/>
                <a:gd name="T6" fmla="*/ 15 w 66"/>
                <a:gd name="T7" fmla="*/ 11 h 271"/>
                <a:gd name="T8" fmla="*/ 12 w 66"/>
                <a:gd name="T9" fmla="*/ 47 h 271"/>
                <a:gd name="T10" fmla="*/ 19 w 66"/>
                <a:gd name="T11" fmla="*/ 84 h 271"/>
                <a:gd name="T12" fmla="*/ 8 w 66"/>
                <a:gd name="T13" fmla="*/ 109 h 271"/>
                <a:gd name="T14" fmla="*/ 23 w 66"/>
                <a:gd name="T15" fmla="*/ 194 h 271"/>
                <a:gd name="T16" fmla="*/ 8 w 66"/>
                <a:gd name="T17" fmla="*/ 224 h 271"/>
                <a:gd name="T18" fmla="*/ 5 w 66"/>
                <a:gd name="T19" fmla="*/ 271 h 271"/>
                <a:gd name="T20" fmla="*/ 15 w 66"/>
                <a:gd name="T21" fmla="*/ 271 h 271"/>
                <a:gd name="T22" fmla="*/ 45 w 66"/>
                <a:gd name="T23" fmla="*/ 265 h 271"/>
                <a:gd name="T24" fmla="*/ 66 w 66"/>
                <a:gd name="T25" fmla="*/ 258 h 271"/>
                <a:gd name="T26" fmla="*/ 58 w 66"/>
                <a:gd name="T27" fmla="*/ 28 h 271"/>
                <a:gd name="T28" fmla="*/ 46 w 66"/>
                <a:gd name="T29" fmla="*/ 0 h 271"/>
                <a:gd name="T30" fmla="*/ 46 w 66"/>
                <a:gd name="T3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271">
                  <a:moveTo>
                    <a:pt x="46" y="0"/>
                  </a:moveTo>
                  <a:cubicBezTo>
                    <a:pt x="42" y="0"/>
                    <a:pt x="37" y="1"/>
                    <a:pt x="33" y="2"/>
                  </a:cubicBezTo>
                  <a:cubicBezTo>
                    <a:pt x="32" y="2"/>
                    <a:pt x="31" y="3"/>
                    <a:pt x="30" y="3"/>
                  </a:cubicBezTo>
                  <a:cubicBezTo>
                    <a:pt x="24" y="5"/>
                    <a:pt x="19" y="7"/>
                    <a:pt x="15" y="11"/>
                  </a:cubicBezTo>
                  <a:cubicBezTo>
                    <a:pt x="5" y="20"/>
                    <a:pt x="7" y="35"/>
                    <a:pt x="12" y="47"/>
                  </a:cubicBezTo>
                  <a:cubicBezTo>
                    <a:pt x="17" y="59"/>
                    <a:pt x="23" y="72"/>
                    <a:pt x="19" y="84"/>
                  </a:cubicBezTo>
                  <a:cubicBezTo>
                    <a:pt x="17" y="93"/>
                    <a:pt x="10" y="100"/>
                    <a:pt x="8" y="109"/>
                  </a:cubicBezTo>
                  <a:cubicBezTo>
                    <a:pt x="4" y="128"/>
                    <a:pt x="25" y="175"/>
                    <a:pt x="23" y="194"/>
                  </a:cubicBezTo>
                  <a:cubicBezTo>
                    <a:pt x="22" y="205"/>
                    <a:pt x="13" y="214"/>
                    <a:pt x="8" y="224"/>
                  </a:cubicBezTo>
                  <a:cubicBezTo>
                    <a:pt x="0" y="239"/>
                    <a:pt x="0" y="256"/>
                    <a:pt x="5" y="271"/>
                  </a:cubicBezTo>
                  <a:cubicBezTo>
                    <a:pt x="8" y="271"/>
                    <a:pt x="12" y="271"/>
                    <a:pt x="15" y="271"/>
                  </a:cubicBezTo>
                  <a:cubicBezTo>
                    <a:pt x="25" y="270"/>
                    <a:pt x="35" y="268"/>
                    <a:pt x="45" y="265"/>
                  </a:cubicBezTo>
                  <a:cubicBezTo>
                    <a:pt x="66" y="258"/>
                    <a:pt x="66" y="258"/>
                    <a:pt x="66" y="258"/>
                  </a:cubicBezTo>
                  <a:cubicBezTo>
                    <a:pt x="58" y="28"/>
                    <a:pt x="58" y="28"/>
                    <a:pt x="58" y="28"/>
                  </a:cubicBezTo>
                  <a:cubicBezTo>
                    <a:pt x="58" y="17"/>
                    <a:pt x="53" y="7"/>
                    <a:pt x="46" y="0"/>
                  </a:cubicBezTo>
                  <a:cubicBezTo>
                    <a:pt x="46" y="0"/>
                    <a:pt x="46" y="0"/>
                    <a:pt x="46" y="0"/>
                  </a:cubicBezTo>
                </a:path>
              </a:pathLst>
            </a:custGeom>
            <a:solidFill>
              <a:srgbClr val="C14D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4" name="Freeform 277">
              <a:extLst>
                <a:ext uri="{FF2B5EF4-FFF2-40B4-BE49-F238E27FC236}">
                  <a16:creationId xmlns:a16="http://schemas.microsoft.com/office/drawing/2014/main" id="{C4C4D114-06E9-4492-B994-D686E595BA20}"/>
                </a:ext>
              </a:extLst>
            </p:cNvPr>
            <p:cNvSpPr>
              <a:spLocks/>
            </p:cNvSpPr>
            <p:nvPr/>
          </p:nvSpPr>
          <p:spPr bwMode="auto">
            <a:xfrm>
              <a:off x="7496180" y="3227388"/>
              <a:ext cx="450850" cy="788988"/>
            </a:xfrm>
            <a:custGeom>
              <a:avLst/>
              <a:gdLst>
                <a:gd name="T0" fmla="*/ 130 w 182"/>
                <a:gd name="T1" fmla="*/ 14 h 308"/>
                <a:gd name="T2" fmla="*/ 101 w 182"/>
                <a:gd name="T3" fmla="*/ 6 h 308"/>
                <a:gd name="T4" fmla="*/ 83 w 182"/>
                <a:gd name="T5" fmla="*/ 26 h 308"/>
                <a:gd name="T6" fmla="*/ 91 w 182"/>
                <a:gd name="T7" fmla="*/ 39 h 308"/>
                <a:gd name="T8" fmla="*/ 94 w 182"/>
                <a:gd name="T9" fmla="*/ 52 h 308"/>
                <a:gd name="T10" fmla="*/ 103 w 182"/>
                <a:gd name="T11" fmla="*/ 89 h 308"/>
                <a:gd name="T12" fmla="*/ 115 w 182"/>
                <a:gd name="T13" fmla="*/ 140 h 308"/>
                <a:gd name="T14" fmla="*/ 113 w 182"/>
                <a:gd name="T15" fmla="*/ 153 h 308"/>
                <a:gd name="T16" fmla="*/ 57 w 182"/>
                <a:gd name="T17" fmla="*/ 212 h 308"/>
                <a:gd name="T18" fmla="*/ 20 w 182"/>
                <a:gd name="T19" fmla="*/ 293 h 308"/>
                <a:gd name="T20" fmla="*/ 51 w 182"/>
                <a:gd name="T21" fmla="*/ 306 h 308"/>
                <a:gd name="T22" fmla="*/ 84 w 182"/>
                <a:gd name="T23" fmla="*/ 281 h 308"/>
                <a:gd name="T24" fmla="*/ 143 w 182"/>
                <a:gd name="T25" fmla="*/ 220 h 308"/>
                <a:gd name="T26" fmla="*/ 170 w 182"/>
                <a:gd name="T27" fmla="*/ 190 h 308"/>
                <a:gd name="T28" fmla="*/ 179 w 182"/>
                <a:gd name="T29" fmla="*/ 157 h 308"/>
                <a:gd name="T30" fmla="*/ 131 w 182"/>
                <a:gd name="T31" fmla="*/ 14 h 308"/>
                <a:gd name="T32" fmla="*/ 130 w 182"/>
                <a:gd name="T33" fmla="*/ 1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308">
                  <a:moveTo>
                    <a:pt x="130" y="14"/>
                  </a:moveTo>
                  <a:cubicBezTo>
                    <a:pt x="125" y="0"/>
                    <a:pt x="114" y="1"/>
                    <a:pt x="101" y="6"/>
                  </a:cubicBezTo>
                  <a:cubicBezTo>
                    <a:pt x="93" y="9"/>
                    <a:pt x="81" y="17"/>
                    <a:pt x="83" y="26"/>
                  </a:cubicBezTo>
                  <a:cubicBezTo>
                    <a:pt x="83" y="31"/>
                    <a:pt x="89" y="35"/>
                    <a:pt x="91" y="39"/>
                  </a:cubicBezTo>
                  <a:cubicBezTo>
                    <a:pt x="93" y="43"/>
                    <a:pt x="93" y="48"/>
                    <a:pt x="94" y="52"/>
                  </a:cubicBezTo>
                  <a:cubicBezTo>
                    <a:pt x="97" y="64"/>
                    <a:pt x="100" y="77"/>
                    <a:pt x="103" y="89"/>
                  </a:cubicBezTo>
                  <a:cubicBezTo>
                    <a:pt x="107" y="106"/>
                    <a:pt x="111" y="123"/>
                    <a:pt x="115" y="140"/>
                  </a:cubicBezTo>
                  <a:cubicBezTo>
                    <a:pt x="116" y="145"/>
                    <a:pt x="116" y="150"/>
                    <a:pt x="113" y="153"/>
                  </a:cubicBezTo>
                  <a:cubicBezTo>
                    <a:pt x="94" y="173"/>
                    <a:pt x="76" y="192"/>
                    <a:pt x="57" y="212"/>
                  </a:cubicBezTo>
                  <a:cubicBezTo>
                    <a:pt x="38" y="232"/>
                    <a:pt x="0" y="260"/>
                    <a:pt x="20" y="293"/>
                  </a:cubicBezTo>
                  <a:cubicBezTo>
                    <a:pt x="26" y="303"/>
                    <a:pt x="39" y="308"/>
                    <a:pt x="51" y="306"/>
                  </a:cubicBezTo>
                  <a:cubicBezTo>
                    <a:pt x="66" y="304"/>
                    <a:pt x="76" y="293"/>
                    <a:pt x="84" y="281"/>
                  </a:cubicBezTo>
                  <a:cubicBezTo>
                    <a:pt x="100" y="259"/>
                    <a:pt x="123" y="240"/>
                    <a:pt x="143" y="220"/>
                  </a:cubicBezTo>
                  <a:cubicBezTo>
                    <a:pt x="170" y="190"/>
                    <a:pt x="170" y="190"/>
                    <a:pt x="170" y="190"/>
                  </a:cubicBezTo>
                  <a:cubicBezTo>
                    <a:pt x="177" y="183"/>
                    <a:pt x="182" y="167"/>
                    <a:pt x="179" y="157"/>
                  </a:cubicBezTo>
                  <a:cubicBezTo>
                    <a:pt x="165" y="109"/>
                    <a:pt x="149" y="61"/>
                    <a:pt x="131" y="14"/>
                  </a:cubicBezTo>
                  <a:lnTo>
                    <a:pt x="130" y="14"/>
                  </a:lnTo>
                  <a:close/>
                </a:path>
              </a:pathLst>
            </a:custGeom>
            <a:solidFill>
              <a:srgbClr val="E858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5" name="Freeform 278">
              <a:extLst>
                <a:ext uri="{FF2B5EF4-FFF2-40B4-BE49-F238E27FC236}">
                  <a16:creationId xmlns:a16="http://schemas.microsoft.com/office/drawing/2014/main" id="{C013284B-A1DE-4FE8-9F62-8C3F2710C9F9}"/>
                </a:ext>
              </a:extLst>
            </p:cNvPr>
            <p:cNvSpPr>
              <a:spLocks/>
            </p:cNvSpPr>
            <p:nvPr/>
          </p:nvSpPr>
          <p:spPr bwMode="auto">
            <a:xfrm>
              <a:off x="7367593" y="3878263"/>
              <a:ext cx="80962" cy="88900"/>
            </a:xfrm>
            <a:custGeom>
              <a:avLst/>
              <a:gdLst>
                <a:gd name="T0" fmla="*/ 0 w 33"/>
                <a:gd name="T1" fmla="*/ 0 h 35"/>
                <a:gd name="T2" fmla="*/ 5 w 33"/>
                <a:gd name="T3" fmla="*/ 30 h 35"/>
                <a:gd name="T4" fmla="*/ 19 w 33"/>
                <a:gd name="T5" fmla="*/ 29 h 35"/>
                <a:gd name="T6" fmla="*/ 33 w 33"/>
                <a:gd name="T7" fmla="*/ 11 h 35"/>
                <a:gd name="T8" fmla="*/ 0 w 33"/>
                <a:gd name="T9" fmla="*/ 0 h 35"/>
              </a:gdLst>
              <a:ahLst/>
              <a:cxnLst>
                <a:cxn ang="0">
                  <a:pos x="T0" y="T1"/>
                </a:cxn>
                <a:cxn ang="0">
                  <a:pos x="T2" y="T3"/>
                </a:cxn>
                <a:cxn ang="0">
                  <a:pos x="T4" y="T5"/>
                </a:cxn>
                <a:cxn ang="0">
                  <a:pos x="T6" y="T7"/>
                </a:cxn>
                <a:cxn ang="0">
                  <a:pos x="T8" y="T9"/>
                </a:cxn>
              </a:cxnLst>
              <a:rect l="0" t="0" r="r" b="b"/>
              <a:pathLst>
                <a:path w="33" h="35">
                  <a:moveTo>
                    <a:pt x="0" y="0"/>
                  </a:moveTo>
                  <a:cubicBezTo>
                    <a:pt x="5" y="30"/>
                    <a:pt x="5" y="30"/>
                    <a:pt x="5" y="30"/>
                  </a:cubicBezTo>
                  <a:cubicBezTo>
                    <a:pt x="8" y="35"/>
                    <a:pt x="15" y="35"/>
                    <a:pt x="19" y="29"/>
                  </a:cubicBezTo>
                  <a:cubicBezTo>
                    <a:pt x="33" y="11"/>
                    <a:pt x="33" y="11"/>
                    <a:pt x="33" y="11"/>
                  </a:cubicBez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6" name="Freeform 279">
              <a:extLst>
                <a:ext uri="{FF2B5EF4-FFF2-40B4-BE49-F238E27FC236}">
                  <a16:creationId xmlns:a16="http://schemas.microsoft.com/office/drawing/2014/main" id="{65505493-CE02-4F8F-894D-CA4B44F279CE}"/>
                </a:ext>
              </a:extLst>
            </p:cNvPr>
            <p:cNvSpPr>
              <a:spLocks/>
            </p:cNvSpPr>
            <p:nvPr/>
          </p:nvSpPr>
          <p:spPr bwMode="auto">
            <a:xfrm>
              <a:off x="7343780" y="3787775"/>
              <a:ext cx="180975" cy="177800"/>
            </a:xfrm>
            <a:custGeom>
              <a:avLst/>
              <a:gdLst>
                <a:gd name="T0" fmla="*/ 0 w 73"/>
                <a:gd name="T1" fmla="*/ 36 h 69"/>
                <a:gd name="T2" fmla="*/ 0 w 73"/>
                <a:gd name="T3" fmla="*/ 44 h 69"/>
                <a:gd name="T4" fmla="*/ 5 w 73"/>
                <a:gd name="T5" fmla="*/ 48 h 69"/>
                <a:gd name="T6" fmla="*/ 25 w 73"/>
                <a:gd name="T7" fmla="*/ 44 h 69"/>
                <a:gd name="T8" fmla="*/ 42 w 73"/>
                <a:gd name="T9" fmla="*/ 64 h 69"/>
                <a:gd name="T10" fmla="*/ 53 w 73"/>
                <a:gd name="T11" fmla="*/ 65 h 69"/>
                <a:gd name="T12" fmla="*/ 67 w 73"/>
                <a:gd name="T13" fmla="*/ 46 h 69"/>
                <a:gd name="T14" fmla="*/ 71 w 73"/>
                <a:gd name="T15" fmla="*/ 33 h 69"/>
                <a:gd name="T16" fmla="*/ 56 w 73"/>
                <a:gd name="T17" fmla="*/ 4 h 69"/>
                <a:gd name="T18" fmla="*/ 34 w 73"/>
                <a:gd name="T19" fmla="*/ 0 h 69"/>
                <a:gd name="T20" fmla="*/ 10 w 73"/>
                <a:gd name="T21" fmla="*/ 11 h 69"/>
                <a:gd name="T22" fmla="*/ 8 w 73"/>
                <a:gd name="T23" fmla="*/ 13 h 69"/>
                <a:gd name="T24" fmla="*/ 0 w 73"/>
                <a:gd name="T25"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69">
                  <a:moveTo>
                    <a:pt x="0" y="36"/>
                  </a:moveTo>
                  <a:cubicBezTo>
                    <a:pt x="0" y="44"/>
                    <a:pt x="0" y="44"/>
                    <a:pt x="0" y="44"/>
                  </a:cubicBezTo>
                  <a:cubicBezTo>
                    <a:pt x="0" y="47"/>
                    <a:pt x="2" y="49"/>
                    <a:pt x="5" y="48"/>
                  </a:cubicBezTo>
                  <a:cubicBezTo>
                    <a:pt x="25" y="44"/>
                    <a:pt x="25" y="44"/>
                    <a:pt x="25" y="44"/>
                  </a:cubicBezTo>
                  <a:cubicBezTo>
                    <a:pt x="42" y="64"/>
                    <a:pt x="42" y="64"/>
                    <a:pt x="42" y="64"/>
                  </a:cubicBezTo>
                  <a:cubicBezTo>
                    <a:pt x="45" y="68"/>
                    <a:pt x="50" y="69"/>
                    <a:pt x="53" y="65"/>
                  </a:cubicBezTo>
                  <a:cubicBezTo>
                    <a:pt x="57" y="59"/>
                    <a:pt x="62" y="52"/>
                    <a:pt x="67" y="46"/>
                  </a:cubicBezTo>
                  <a:cubicBezTo>
                    <a:pt x="69" y="41"/>
                    <a:pt x="70" y="37"/>
                    <a:pt x="71" y="33"/>
                  </a:cubicBezTo>
                  <a:cubicBezTo>
                    <a:pt x="73" y="18"/>
                    <a:pt x="66" y="9"/>
                    <a:pt x="56" y="4"/>
                  </a:cubicBezTo>
                  <a:cubicBezTo>
                    <a:pt x="49" y="1"/>
                    <a:pt x="42" y="0"/>
                    <a:pt x="34" y="0"/>
                  </a:cubicBezTo>
                  <a:cubicBezTo>
                    <a:pt x="26" y="1"/>
                    <a:pt x="17" y="5"/>
                    <a:pt x="10" y="11"/>
                  </a:cubicBezTo>
                  <a:cubicBezTo>
                    <a:pt x="10" y="11"/>
                    <a:pt x="9" y="12"/>
                    <a:pt x="8" y="13"/>
                  </a:cubicBezTo>
                  <a:cubicBezTo>
                    <a:pt x="3" y="19"/>
                    <a:pt x="0" y="26"/>
                    <a:pt x="0" y="3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7" name="Freeform 280">
              <a:extLst>
                <a:ext uri="{FF2B5EF4-FFF2-40B4-BE49-F238E27FC236}">
                  <a16:creationId xmlns:a16="http://schemas.microsoft.com/office/drawing/2014/main" id="{48889DDD-426E-483C-A414-3E5CE0774C43}"/>
                </a:ext>
              </a:extLst>
            </p:cNvPr>
            <p:cNvSpPr>
              <a:spLocks/>
            </p:cNvSpPr>
            <p:nvPr/>
          </p:nvSpPr>
          <p:spPr bwMode="auto">
            <a:xfrm>
              <a:off x="7502530" y="3821113"/>
              <a:ext cx="0" cy="11113"/>
            </a:xfrm>
            <a:custGeom>
              <a:avLst/>
              <a:gdLst>
                <a:gd name="T0" fmla="*/ 0 h 4"/>
                <a:gd name="T1" fmla="*/ 2 h 4"/>
                <a:gd name="T2" fmla="*/ 4 h 4"/>
                <a:gd name="T3" fmla="*/ 0 h 4"/>
              </a:gdLst>
              <a:ahLst/>
              <a:cxnLst>
                <a:cxn ang="0">
                  <a:pos x="0" y="T0"/>
                </a:cxn>
                <a:cxn ang="0">
                  <a:pos x="0" y="T1"/>
                </a:cxn>
                <a:cxn ang="0">
                  <a:pos x="0" y="T2"/>
                </a:cxn>
                <a:cxn ang="0">
                  <a:pos x="0" y="T3"/>
                </a:cxn>
              </a:cxnLst>
              <a:rect l="0" t="0" r="r" b="b"/>
              <a:pathLst>
                <a:path h="4">
                  <a:moveTo>
                    <a:pt x="0" y="0"/>
                  </a:moveTo>
                  <a:cubicBezTo>
                    <a:pt x="0" y="1"/>
                    <a:pt x="0" y="2"/>
                    <a:pt x="0" y="2"/>
                  </a:cubicBezTo>
                  <a:cubicBezTo>
                    <a:pt x="0" y="4"/>
                    <a:pt x="0" y="4"/>
                    <a:pt x="0" y="4"/>
                  </a:cubicBezTo>
                  <a:lnTo>
                    <a:pt x="0" y="0"/>
                  </a:lnTo>
                  <a:close/>
                </a:path>
              </a:pathLst>
            </a:custGeom>
            <a:solidFill>
              <a:srgbClr val="FF56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8" name="Freeform 281">
              <a:extLst>
                <a:ext uri="{FF2B5EF4-FFF2-40B4-BE49-F238E27FC236}">
                  <a16:creationId xmlns:a16="http://schemas.microsoft.com/office/drawing/2014/main" id="{AEB2F5F6-0553-46A2-950D-5A7FA85734BC}"/>
                </a:ext>
              </a:extLst>
            </p:cNvPr>
            <p:cNvSpPr>
              <a:spLocks/>
            </p:cNvSpPr>
            <p:nvPr/>
          </p:nvSpPr>
          <p:spPr bwMode="auto">
            <a:xfrm>
              <a:off x="7351718" y="3640138"/>
              <a:ext cx="150812" cy="266700"/>
            </a:xfrm>
            <a:custGeom>
              <a:avLst/>
              <a:gdLst>
                <a:gd name="T0" fmla="*/ 1 w 61"/>
                <a:gd name="T1" fmla="*/ 30 h 104"/>
                <a:gd name="T2" fmla="*/ 8 w 61"/>
                <a:gd name="T3" fmla="*/ 66 h 104"/>
                <a:gd name="T4" fmla="*/ 9 w 61"/>
                <a:gd name="T5" fmla="*/ 68 h 104"/>
                <a:gd name="T6" fmla="*/ 12 w 61"/>
                <a:gd name="T7" fmla="*/ 84 h 104"/>
                <a:gd name="T8" fmla="*/ 12 w 61"/>
                <a:gd name="T9" fmla="*/ 87 h 104"/>
                <a:gd name="T10" fmla="*/ 12 w 61"/>
                <a:gd name="T11" fmla="*/ 87 h 104"/>
                <a:gd name="T12" fmla="*/ 61 w 61"/>
                <a:gd name="T13" fmla="*/ 73 h 104"/>
                <a:gd name="T14" fmla="*/ 58 w 61"/>
                <a:gd name="T15" fmla="*/ 58 h 104"/>
                <a:gd name="T16" fmla="*/ 50 w 61"/>
                <a:gd name="T17" fmla="*/ 21 h 104"/>
                <a:gd name="T18" fmla="*/ 44 w 61"/>
                <a:gd name="T19" fmla="*/ 8 h 104"/>
                <a:gd name="T20" fmla="*/ 40 w 61"/>
                <a:gd name="T21" fmla="*/ 5 h 104"/>
                <a:gd name="T22" fmla="*/ 30 w 61"/>
                <a:gd name="T23" fmla="*/ 1 h 104"/>
                <a:gd name="T24" fmla="*/ 22 w 61"/>
                <a:gd name="T25" fmla="*/ 1 h 104"/>
                <a:gd name="T26" fmla="*/ 18 w 61"/>
                <a:gd name="T27" fmla="*/ 2 h 104"/>
                <a:gd name="T28" fmla="*/ 5 w 61"/>
                <a:gd name="T29" fmla="*/ 11 h 104"/>
                <a:gd name="T30" fmla="*/ 1 w 61"/>
                <a:gd name="T31" fmla="*/ 3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104">
                  <a:moveTo>
                    <a:pt x="1" y="30"/>
                  </a:moveTo>
                  <a:cubicBezTo>
                    <a:pt x="8" y="66"/>
                    <a:pt x="8" y="66"/>
                    <a:pt x="8" y="66"/>
                  </a:cubicBezTo>
                  <a:cubicBezTo>
                    <a:pt x="9" y="68"/>
                    <a:pt x="9" y="68"/>
                    <a:pt x="9" y="68"/>
                  </a:cubicBezTo>
                  <a:cubicBezTo>
                    <a:pt x="12" y="84"/>
                    <a:pt x="12" y="84"/>
                    <a:pt x="12" y="84"/>
                  </a:cubicBezTo>
                  <a:cubicBezTo>
                    <a:pt x="12" y="87"/>
                    <a:pt x="12" y="87"/>
                    <a:pt x="12" y="87"/>
                  </a:cubicBezTo>
                  <a:cubicBezTo>
                    <a:pt x="12" y="87"/>
                    <a:pt x="12" y="87"/>
                    <a:pt x="12" y="87"/>
                  </a:cubicBezTo>
                  <a:cubicBezTo>
                    <a:pt x="15" y="104"/>
                    <a:pt x="57" y="92"/>
                    <a:pt x="61" y="73"/>
                  </a:cubicBezTo>
                  <a:cubicBezTo>
                    <a:pt x="58" y="58"/>
                    <a:pt x="58" y="58"/>
                    <a:pt x="58" y="58"/>
                  </a:cubicBezTo>
                  <a:cubicBezTo>
                    <a:pt x="50" y="21"/>
                    <a:pt x="50" y="21"/>
                    <a:pt x="50" y="21"/>
                  </a:cubicBezTo>
                  <a:cubicBezTo>
                    <a:pt x="49" y="16"/>
                    <a:pt x="47" y="12"/>
                    <a:pt x="44" y="8"/>
                  </a:cubicBezTo>
                  <a:cubicBezTo>
                    <a:pt x="43" y="7"/>
                    <a:pt x="42" y="6"/>
                    <a:pt x="40" y="5"/>
                  </a:cubicBezTo>
                  <a:cubicBezTo>
                    <a:pt x="37" y="3"/>
                    <a:pt x="34" y="2"/>
                    <a:pt x="30" y="1"/>
                  </a:cubicBezTo>
                  <a:cubicBezTo>
                    <a:pt x="28" y="0"/>
                    <a:pt x="25" y="0"/>
                    <a:pt x="22" y="1"/>
                  </a:cubicBezTo>
                  <a:cubicBezTo>
                    <a:pt x="20" y="1"/>
                    <a:pt x="19" y="1"/>
                    <a:pt x="18" y="2"/>
                  </a:cubicBezTo>
                  <a:cubicBezTo>
                    <a:pt x="12" y="3"/>
                    <a:pt x="8" y="7"/>
                    <a:pt x="5" y="11"/>
                  </a:cubicBezTo>
                  <a:cubicBezTo>
                    <a:pt x="1" y="17"/>
                    <a:pt x="0" y="24"/>
                    <a:pt x="1" y="30"/>
                  </a:cubicBezTo>
                </a:path>
              </a:pathLst>
            </a:custGeom>
            <a:solidFill>
              <a:srgbClr val="F9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89" name="Rectangle 282">
              <a:extLst>
                <a:ext uri="{FF2B5EF4-FFF2-40B4-BE49-F238E27FC236}">
                  <a16:creationId xmlns:a16="http://schemas.microsoft.com/office/drawing/2014/main" id="{BC5339DA-7319-4E58-81A9-169DE442F6F7}"/>
                </a:ext>
              </a:extLst>
            </p:cNvPr>
            <p:cNvSpPr>
              <a:spLocks noChangeArrowheads="1"/>
            </p:cNvSpPr>
            <p:nvPr/>
          </p:nvSpPr>
          <p:spPr bwMode="auto">
            <a:xfrm>
              <a:off x="7416805" y="3821113"/>
              <a:ext cx="1587" cy="1588"/>
            </a:xfrm>
            <a:prstGeom prst="rect">
              <a:avLst/>
            </a:prstGeom>
            <a:solidFill>
              <a:srgbClr val="8DC0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0" name="Freeform 283">
              <a:extLst>
                <a:ext uri="{FF2B5EF4-FFF2-40B4-BE49-F238E27FC236}">
                  <a16:creationId xmlns:a16="http://schemas.microsoft.com/office/drawing/2014/main" id="{4D146E4B-40AE-4840-8D61-35EF4ED0C2EF}"/>
                </a:ext>
              </a:extLst>
            </p:cNvPr>
            <p:cNvSpPr>
              <a:spLocks/>
            </p:cNvSpPr>
            <p:nvPr/>
          </p:nvSpPr>
          <p:spPr bwMode="auto">
            <a:xfrm>
              <a:off x="7334255" y="3954463"/>
              <a:ext cx="71437" cy="387350"/>
            </a:xfrm>
            <a:custGeom>
              <a:avLst/>
              <a:gdLst>
                <a:gd name="T0" fmla="*/ 27 w 29"/>
                <a:gd name="T1" fmla="*/ 0 h 151"/>
                <a:gd name="T2" fmla="*/ 20 w 29"/>
                <a:gd name="T3" fmla="*/ 1 h 151"/>
                <a:gd name="T4" fmla="*/ 8 w 29"/>
                <a:gd name="T5" fmla="*/ 48 h 151"/>
                <a:gd name="T6" fmla="*/ 14 w 29"/>
                <a:gd name="T7" fmla="*/ 147 h 151"/>
                <a:gd name="T8" fmla="*/ 15 w 29"/>
                <a:gd name="T9" fmla="*/ 151 h 151"/>
                <a:gd name="T10" fmla="*/ 29 w 29"/>
                <a:gd name="T11" fmla="*/ 99 h 151"/>
                <a:gd name="T12" fmla="*/ 27 w 29"/>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29" h="151">
                  <a:moveTo>
                    <a:pt x="27" y="0"/>
                  </a:moveTo>
                  <a:cubicBezTo>
                    <a:pt x="20" y="1"/>
                    <a:pt x="20" y="1"/>
                    <a:pt x="20" y="1"/>
                  </a:cubicBezTo>
                  <a:cubicBezTo>
                    <a:pt x="8" y="48"/>
                    <a:pt x="8" y="48"/>
                    <a:pt x="8" y="48"/>
                  </a:cubicBezTo>
                  <a:cubicBezTo>
                    <a:pt x="0" y="81"/>
                    <a:pt x="2" y="115"/>
                    <a:pt x="14" y="147"/>
                  </a:cubicBezTo>
                  <a:cubicBezTo>
                    <a:pt x="15" y="151"/>
                    <a:pt x="15" y="151"/>
                    <a:pt x="15" y="151"/>
                  </a:cubicBezTo>
                  <a:cubicBezTo>
                    <a:pt x="29" y="99"/>
                    <a:pt x="29" y="99"/>
                    <a:pt x="29" y="99"/>
                  </a:cubicBezTo>
                  <a:lnTo>
                    <a:pt x="27"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1" name="Freeform 284">
              <a:extLst>
                <a:ext uri="{FF2B5EF4-FFF2-40B4-BE49-F238E27FC236}">
                  <a16:creationId xmlns:a16="http://schemas.microsoft.com/office/drawing/2014/main" id="{6A429ABC-5E4E-4445-A74B-6D2FD81B5948}"/>
                </a:ext>
              </a:extLst>
            </p:cNvPr>
            <p:cNvSpPr>
              <a:spLocks noEditPoints="1"/>
            </p:cNvSpPr>
            <p:nvPr/>
          </p:nvSpPr>
          <p:spPr bwMode="auto">
            <a:xfrm>
              <a:off x="7389818" y="3640138"/>
              <a:ext cx="71437" cy="20638"/>
            </a:xfrm>
            <a:custGeom>
              <a:avLst/>
              <a:gdLst>
                <a:gd name="T0" fmla="*/ 28 w 29"/>
                <a:gd name="T1" fmla="*/ 7 h 8"/>
                <a:gd name="T2" fmla="*/ 29 w 29"/>
                <a:gd name="T3" fmla="*/ 8 h 8"/>
                <a:gd name="T4" fmla="*/ 29 w 29"/>
                <a:gd name="T5" fmla="*/ 8 h 8"/>
                <a:gd name="T6" fmla="*/ 29 w 29"/>
                <a:gd name="T7" fmla="*/ 8 h 8"/>
                <a:gd name="T8" fmla="*/ 28 w 29"/>
                <a:gd name="T9" fmla="*/ 7 h 8"/>
                <a:gd name="T10" fmla="*/ 11 w 29"/>
                <a:gd name="T11" fmla="*/ 0 h 8"/>
                <a:gd name="T12" fmla="*/ 7 w 29"/>
                <a:gd name="T13" fmla="*/ 1 h 8"/>
                <a:gd name="T14" fmla="*/ 3 w 29"/>
                <a:gd name="T15" fmla="*/ 2 h 8"/>
                <a:gd name="T16" fmla="*/ 0 w 29"/>
                <a:gd name="T17" fmla="*/ 2 h 8"/>
                <a:gd name="T18" fmla="*/ 0 w 29"/>
                <a:gd name="T19" fmla="*/ 2 h 8"/>
                <a:gd name="T20" fmla="*/ 3 w 29"/>
                <a:gd name="T21" fmla="*/ 2 h 8"/>
                <a:gd name="T22" fmla="*/ 7 w 29"/>
                <a:gd name="T23" fmla="*/ 1 h 8"/>
                <a:gd name="T24" fmla="*/ 11 w 29"/>
                <a:gd name="T25" fmla="*/ 0 h 8"/>
                <a:gd name="T26" fmla="*/ 11 w 29"/>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8">
                  <a:moveTo>
                    <a:pt x="28" y="7"/>
                  </a:moveTo>
                  <a:cubicBezTo>
                    <a:pt x="28" y="8"/>
                    <a:pt x="29" y="8"/>
                    <a:pt x="29" y="8"/>
                  </a:cubicBezTo>
                  <a:cubicBezTo>
                    <a:pt x="29" y="8"/>
                    <a:pt x="29" y="8"/>
                    <a:pt x="29" y="8"/>
                  </a:cubicBezTo>
                  <a:cubicBezTo>
                    <a:pt x="29" y="8"/>
                    <a:pt x="29" y="8"/>
                    <a:pt x="29" y="8"/>
                  </a:cubicBezTo>
                  <a:cubicBezTo>
                    <a:pt x="29" y="8"/>
                    <a:pt x="28" y="8"/>
                    <a:pt x="28" y="7"/>
                  </a:cubicBezTo>
                  <a:moveTo>
                    <a:pt x="11" y="0"/>
                  </a:moveTo>
                  <a:cubicBezTo>
                    <a:pt x="9" y="0"/>
                    <a:pt x="8" y="0"/>
                    <a:pt x="7" y="1"/>
                  </a:cubicBezTo>
                  <a:cubicBezTo>
                    <a:pt x="5" y="1"/>
                    <a:pt x="4" y="1"/>
                    <a:pt x="3" y="2"/>
                  </a:cubicBezTo>
                  <a:cubicBezTo>
                    <a:pt x="2" y="2"/>
                    <a:pt x="1" y="2"/>
                    <a:pt x="0" y="2"/>
                  </a:cubicBezTo>
                  <a:cubicBezTo>
                    <a:pt x="0" y="2"/>
                    <a:pt x="0" y="2"/>
                    <a:pt x="0" y="2"/>
                  </a:cubicBezTo>
                  <a:cubicBezTo>
                    <a:pt x="1" y="2"/>
                    <a:pt x="2" y="2"/>
                    <a:pt x="3" y="2"/>
                  </a:cubicBezTo>
                  <a:cubicBezTo>
                    <a:pt x="4" y="1"/>
                    <a:pt x="5" y="1"/>
                    <a:pt x="7" y="1"/>
                  </a:cubicBezTo>
                  <a:cubicBezTo>
                    <a:pt x="8" y="0"/>
                    <a:pt x="9" y="0"/>
                    <a:pt x="11" y="0"/>
                  </a:cubicBezTo>
                  <a:cubicBezTo>
                    <a:pt x="11" y="0"/>
                    <a:pt x="11" y="0"/>
                    <a:pt x="11" y="0"/>
                  </a:cubicBezTo>
                </a:path>
              </a:pathLst>
            </a:custGeom>
            <a:solidFill>
              <a:srgbClr val="3E3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2" name="Freeform 285">
              <a:extLst>
                <a:ext uri="{FF2B5EF4-FFF2-40B4-BE49-F238E27FC236}">
                  <a16:creationId xmlns:a16="http://schemas.microsoft.com/office/drawing/2014/main" id="{55D94702-C4D2-4A56-9602-0AB9B6B1C8CF}"/>
                </a:ext>
              </a:extLst>
            </p:cNvPr>
            <p:cNvSpPr>
              <a:spLocks/>
            </p:cNvSpPr>
            <p:nvPr/>
          </p:nvSpPr>
          <p:spPr bwMode="auto">
            <a:xfrm>
              <a:off x="7354893" y="3640138"/>
              <a:ext cx="106362" cy="173038"/>
            </a:xfrm>
            <a:custGeom>
              <a:avLst/>
              <a:gdLst>
                <a:gd name="T0" fmla="*/ 25 w 43"/>
                <a:gd name="T1" fmla="*/ 0 h 68"/>
                <a:gd name="T2" fmla="*/ 21 w 43"/>
                <a:gd name="T3" fmla="*/ 1 h 68"/>
                <a:gd name="T4" fmla="*/ 17 w 43"/>
                <a:gd name="T5" fmla="*/ 2 h 68"/>
                <a:gd name="T6" fmla="*/ 14 w 43"/>
                <a:gd name="T7" fmla="*/ 2 h 68"/>
                <a:gd name="T8" fmla="*/ 4 w 43"/>
                <a:gd name="T9" fmla="*/ 11 h 68"/>
                <a:gd name="T10" fmla="*/ 0 w 43"/>
                <a:gd name="T11" fmla="*/ 25 h 68"/>
                <a:gd name="T12" fmla="*/ 0 w 43"/>
                <a:gd name="T13" fmla="*/ 30 h 68"/>
                <a:gd name="T14" fmla="*/ 7 w 43"/>
                <a:gd name="T15" fmla="*/ 66 h 68"/>
                <a:gd name="T16" fmla="*/ 8 w 43"/>
                <a:gd name="T17" fmla="*/ 68 h 68"/>
                <a:gd name="T18" fmla="*/ 30 w 43"/>
                <a:gd name="T19" fmla="*/ 58 h 68"/>
                <a:gd name="T20" fmla="*/ 33 w 43"/>
                <a:gd name="T21" fmla="*/ 55 h 68"/>
                <a:gd name="T22" fmla="*/ 43 w 43"/>
                <a:gd name="T23" fmla="*/ 32 h 68"/>
                <a:gd name="T24" fmla="*/ 43 w 43"/>
                <a:gd name="T25" fmla="*/ 8 h 68"/>
                <a:gd name="T26" fmla="*/ 43 w 43"/>
                <a:gd name="T27" fmla="*/ 8 h 68"/>
                <a:gd name="T28" fmla="*/ 42 w 43"/>
                <a:gd name="T29" fmla="*/ 7 h 68"/>
                <a:gd name="T30" fmla="*/ 39 w 43"/>
                <a:gd name="T31" fmla="*/ 5 h 68"/>
                <a:gd name="T32" fmla="*/ 39 w 43"/>
                <a:gd name="T33" fmla="*/ 5 h 68"/>
                <a:gd name="T34" fmla="*/ 29 w 43"/>
                <a:gd name="T35" fmla="*/ 1 h 68"/>
                <a:gd name="T36" fmla="*/ 29 w 43"/>
                <a:gd name="T37" fmla="*/ 1 h 68"/>
                <a:gd name="T38" fmla="*/ 25 w 43"/>
                <a:gd name="T3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68">
                  <a:moveTo>
                    <a:pt x="25" y="0"/>
                  </a:moveTo>
                  <a:cubicBezTo>
                    <a:pt x="23" y="0"/>
                    <a:pt x="22" y="0"/>
                    <a:pt x="21" y="1"/>
                  </a:cubicBezTo>
                  <a:cubicBezTo>
                    <a:pt x="19" y="1"/>
                    <a:pt x="18" y="1"/>
                    <a:pt x="17" y="2"/>
                  </a:cubicBezTo>
                  <a:cubicBezTo>
                    <a:pt x="16" y="2"/>
                    <a:pt x="15" y="2"/>
                    <a:pt x="14" y="2"/>
                  </a:cubicBezTo>
                  <a:cubicBezTo>
                    <a:pt x="10" y="4"/>
                    <a:pt x="7" y="8"/>
                    <a:pt x="4" y="11"/>
                  </a:cubicBezTo>
                  <a:cubicBezTo>
                    <a:pt x="1" y="15"/>
                    <a:pt x="0" y="20"/>
                    <a:pt x="0" y="25"/>
                  </a:cubicBezTo>
                  <a:cubicBezTo>
                    <a:pt x="0" y="27"/>
                    <a:pt x="0" y="29"/>
                    <a:pt x="0" y="30"/>
                  </a:cubicBezTo>
                  <a:cubicBezTo>
                    <a:pt x="7" y="66"/>
                    <a:pt x="7" y="66"/>
                    <a:pt x="7" y="66"/>
                  </a:cubicBezTo>
                  <a:cubicBezTo>
                    <a:pt x="8" y="68"/>
                    <a:pt x="8" y="68"/>
                    <a:pt x="8" y="68"/>
                  </a:cubicBezTo>
                  <a:cubicBezTo>
                    <a:pt x="16" y="66"/>
                    <a:pt x="23" y="63"/>
                    <a:pt x="30" y="58"/>
                  </a:cubicBezTo>
                  <a:cubicBezTo>
                    <a:pt x="31" y="57"/>
                    <a:pt x="32" y="56"/>
                    <a:pt x="33" y="55"/>
                  </a:cubicBezTo>
                  <a:cubicBezTo>
                    <a:pt x="39" y="49"/>
                    <a:pt x="43" y="41"/>
                    <a:pt x="43" y="32"/>
                  </a:cubicBezTo>
                  <a:cubicBezTo>
                    <a:pt x="43" y="8"/>
                    <a:pt x="43" y="8"/>
                    <a:pt x="43" y="8"/>
                  </a:cubicBezTo>
                  <a:cubicBezTo>
                    <a:pt x="43" y="8"/>
                    <a:pt x="43" y="8"/>
                    <a:pt x="43" y="8"/>
                  </a:cubicBezTo>
                  <a:cubicBezTo>
                    <a:pt x="43" y="8"/>
                    <a:pt x="42" y="8"/>
                    <a:pt x="42" y="7"/>
                  </a:cubicBezTo>
                  <a:cubicBezTo>
                    <a:pt x="41" y="6"/>
                    <a:pt x="40" y="6"/>
                    <a:pt x="39" y="5"/>
                  </a:cubicBezTo>
                  <a:cubicBezTo>
                    <a:pt x="39" y="5"/>
                    <a:pt x="39" y="5"/>
                    <a:pt x="39" y="5"/>
                  </a:cubicBezTo>
                  <a:cubicBezTo>
                    <a:pt x="36" y="3"/>
                    <a:pt x="33" y="2"/>
                    <a:pt x="29" y="1"/>
                  </a:cubicBezTo>
                  <a:cubicBezTo>
                    <a:pt x="29" y="1"/>
                    <a:pt x="29" y="1"/>
                    <a:pt x="29" y="1"/>
                  </a:cubicBezTo>
                  <a:cubicBezTo>
                    <a:pt x="28" y="0"/>
                    <a:pt x="26" y="0"/>
                    <a:pt x="25" y="0"/>
                  </a:cubicBezTo>
                </a:path>
              </a:pathLst>
            </a:custGeom>
            <a:solidFill>
              <a:srgbClr val="E3A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3" name="Freeform 286">
              <a:extLst>
                <a:ext uri="{FF2B5EF4-FFF2-40B4-BE49-F238E27FC236}">
                  <a16:creationId xmlns:a16="http://schemas.microsoft.com/office/drawing/2014/main" id="{E749351D-DDCB-474D-BB31-817B5066811A}"/>
                </a:ext>
              </a:extLst>
            </p:cNvPr>
            <p:cNvSpPr>
              <a:spLocks/>
            </p:cNvSpPr>
            <p:nvPr/>
          </p:nvSpPr>
          <p:spPr bwMode="auto">
            <a:xfrm>
              <a:off x="7316793" y="3338513"/>
              <a:ext cx="203200" cy="131763"/>
            </a:xfrm>
            <a:custGeom>
              <a:avLst/>
              <a:gdLst>
                <a:gd name="T0" fmla="*/ 75 w 82"/>
                <a:gd name="T1" fmla="*/ 48 h 52"/>
                <a:gd name="T2" fmla="*/ 65 w 82"/>
                <a:gd name="T3" fmla="*/ 42 h 52"/>
                <a:gd name="T4" fmla="*/ 72 w 82"/>
                <a:gd name="T5" fmla="*/ 29 h 52"/>
                <a:gd name="T6" fmla="*/ 82 w 82"/>
                <a:gd name="T7" fmla="*/ 18 h 52"/>
                <a:gd name="T8" fmla="*/ 75 w 82"/>
                <a:gd name="T9" fmla="*/ 8 h 52"/>
                <a:gd name="T10" fmla="*/ 46 w 82"/>
                <a:gd name="T11" fmla="*/ 1 h 52"/>
                <a:gd name="T12" fmla="*/ 3 w 82"/>
                <a:gd name="T13" fmla="*/ 27 h 52"/>
                <a:gd name="T14" fmla="*/ 1 w 82"/>
                <a:gd name="T15" fmla="*/ 32 h 52"/>
                <a:gd name="T16" fmla="*/ 3 w 82"/>
                <a:gd name="T17" fmla="*/ 35 h 52"/>
                <a:gd name="T18" fmla="*/ 65 w 82"/>
                <a:gd name="T19" fmla="*/ 50 h 52"/>
                <a:gd name="T20" fmla="*/ 75 w 82"/>
                <a:gd name="T21"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52">
                  <a:moveTo>
                    <a:pt x="75" y="48"/>
                  </a:moveTo>
                  <a:cubicBezTo>
                    <a:pt x="71" y="47"/>
                    <a:pt x="66" y="46"/>
                    <a:pt x="65" y="42"/>
                  </a:cubicBezTo>
                  <a:cubicBezTo>
                    <a:pt x="63" y="37"/>
                    <a:pt x="68" y="32"/>
                    <a:pt x="72" y="29"/>
                  </a:cubicBezTo>
                  <a:cubicBezTo>
                    <a:pt x="77" y="27"/>
                    <a:pt x="82" y="23"/>
                    <a:pt x="82" y="18"/>
                  </a:cubicBezTo>
                  <a:cubicBezTo>
                    <a:pt x="82" y="14"/>
                    <a:pt x="79" y="10"/>
                    <a:pt x="75" y="8"/>
                  </a:cubicBezTo>
                  <a:cubicBezTo>
                    <a:pt x="67" y="2"/>
                    <a:pt x="56" y="0"/>
                    <a:pt x="46" y="1"/>
                  </a:cubicBezTo>
                  <a:cubicBezTo>
                    <a:pt x="29" y="3"/>
                    <a:pt x="15" y="15"/>
                    <a:pt x="3" y="27"/>
                  </a:cubicBezTo>
                  <a:cubicBezTo>
                    <a:pt x="2" y="28"/>
                    <a:pt x="0" y="30"/>
                    <a:pt x="1" y="32"/>
                  </a:cubicBezTo>
                  <a:cubicBezTo>
                    <a:pt x="1" y="33"/>
                    <a:pt x="2" y="34"/>
                    <a:pt x="3" y="35"/>
                  </a:cubicBezTo>
                  <a:cubicBezTo>
                    <a:pt x="21" y="47"/>
                    <a:pt x="43" y="52"/>
                    <a:pt x="65" y="50"/>
                  </a:cubicBezTo>
                  <a:lnTo>
                    <a:pt x="75" y="48"/>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4" name="Freeform 287">
              <a:extLst>
                <a:ext uri="{FF2B5EF4-FFF2-40B4-BE49-F238E27FC236}">
                  <a16:creationId xmlns:a16="http://schemas.microsoft.com/office/drawing/2014/main" id="{9709542B-82FD-415F-B89D-57668C1CCE0B}"/>
                </a:ext>
              </a:extLst>
            </p:cNvPr>
            <p:cNvSpPr>
              <a:spLocks/>
            </p:cNvSpPr>
            <p:nvPr/>
          </p:nvSpPr>
          <p:spPr bwMode="auto">
            <a:xfrm>
              <a:off x="7213605" y="3389313"/>
              <a:ext cx="344487" cy="355600"/>
            </a:xfrm>
            <a:custGeom>
              <a:avLst/>
              <a:gdLst>
                <a:gd name="T0" fmla="*/ 17 w 139"/>
                <a:gd name="T1" fmla="*/ 41 h 139"/>
                <a:gd name="T2" fmla="*/ 44 w 139"/>
                <a:gd name="T3" fmla="*/ 131 h 139"/>
                <a:gd name="T4" fmla="*/ 83 w 139"/>
                <a:gd name="T5" fmla="*/ 136 h 139"/>
                <a:gd name="T6" fmla="*/ 131 w 139"/>
                <a:gd name="T7" fmla="*/ 97 h 139"/>
                <a:gd name="T8" fmla="*/ 136 w 139"/>
                <a:gd name="T9" fmla="*/ 83 h 139"/>
                <a:gd name="T10" fmla="*/ 139 w 139"/>
                <a:gd name="T11" fmla="*/ 61 h 139"/>
                <a:gd name="T12" fmla="*/ 128 w 139"/>
                <a:gd name="T13" fmla="*/ 27 h 139"/>
                <a:gd name="T14" fmla="*/ 105 w 139"/>
                <a:gd name="T15" fmla="*/ 6 h 139"/>
                <a:gd name="T16" fmla="*/ 101 w 139"/>
                <a:gd name="T17" fmla="*/ 5 h 139"/>
                <a:gd name="T18" fmla="*/ 76 w 139"/>
                <a:gd name="T19" fmla="*/ 0 h 139"/>
                <a:gd name="T20" fmla="*/ 17 w 139"/>
                <a:gd name="T21" fmla="*/ 4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 h="139">
                  <a:moveTo>
                    <a:pt x="17" y="41"/>
                  </a:moveTo>
                  <a:cubicBezTo>
                    <a:pt x="0" y="75"/>
                    <a:pt x="12" y="116"/>
                    <a:pt x="44" y="131"/>
                  </a:cubicBezTo>
                  <a:cubicBezTo>
                    <a:pt x="56" y="137"/>
                    <a:pt x="70" y="139"/>
                    <a:pt x="83" y="136"/>
                  </a:cubicBezTo>
                  <a:cubicBezTo>
                    <a:pt x="103" y="131"/>
                    <a:pt x="121" y="117"/>
                    <a:pt x="131" y="97"/>
                  </a:cubicBezTo>
                  <a:cubicBezTo>
                    <a:pt x="134" y="92"/>
                    <a:pt x="135" y="88"/>
                    <a:pt x="136" y="83"/>
                  </a:cubicBezTo>
                  <a:cubicBezTo>
                    <a:pt x="138" y="76"/>
                    <a:pt x="139" y="68"/>
                    <a:pt x="139" y="61"/>
                  </a:cubicBezTo>
                  <a:cubicBezTo>
                    <a:pt x="138" y="48"/>
                    <a:pt x="135" y="37"/>
                    <a:pt x="128" y="27"/>
                  </a:cubicBezTo>
                  <a:cubicBezTo>
                    <a:pt x="122" y="18"/>
                    <a:pt x="114" y="11"/>
                    <a:pt x="105" y="6"/>
                  </a:cubicBezTo>
                  <a:cubicBezTo>
                    <a:pt x="103" y="6"/>
                    <a:pt x="102" y="5"/>
                    <a:pt x="101" y="5"/>
                  </a:cubicBezTo>
                  <a:cubicBezTo>
                    <a:pt x="93" y="1"/>
                    <a:pt x="84" y="0"/>
                    <a:pt x="76" y="0"/>
                  </a:cubicBezTo>
                  <a:cubicBezTo>
                    <a:pt x="52" y="1"/>
                    <a:pt x="29" y="16"/>
                    <a:pt x="17" y="4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5" name="Freeform 288">
              <a:extLst>
                <a:ext uri="{FF2B5EF4-FFF2-40B4-BE49-F238E27FC236}">
                  <a16:creationId xmlns:a16="http://schemas.microsoft.com/office/drawing/2014/main" id="{5CB64921-A110-4023-9671-14426429331A}"/>
                </a:ext>
              </a:extLst>
            </p:cNvPr>
            <p:cNvSpPr>
              <a:spLocks/>
            </p:cNvSpPr>
            <p:nvPr/>
          </p:nvSpPr>
          <p:spPr bwMode="auto">
            <a:xfrm>
              <a:off x="7218368" y="3411538"/>
              <a:ext cx="341312" cy="349250"/>
            </a:xfrm>
            <a:custGeom>
              <a:avLst/>
              <a:gdLst>
                <a:gd name="T0" fmla="*/ 16 w 138"/>
                <a:gd name="T1" fmla="*/ 45 h 136"/>
                <a:gd name="T2" fmla="*/ 41 w 138"/>
                <a:gd name="T3" fmla="*/ 130 h 136"/>
                <a:gd name="T4" fmla="*/ 77 w 138"/>
                <a:gd name="T5" fmla="*/ 134 h 136"/>
                <a:gd name="T6" fmla="*/ 122 w 138"/>
                <a:gd name="T7" fmla="*/ 97 h 136"/>
                <a:gd name="T8" fmla="*/ 98 w 138"/>
                <a:gd name="T9" fmla="*/ 13 h 136"/>
                <a:gd name="T10" fmla="*/ 94 w 138"/>
                <a:gd name="T11" fmla="*/ 11 h 136"/>
                <a:gd name="T12" fmla="*/ 16 w 138"/>
                <a:gd name="T13" fmla="*/ 45 h 136"/>
              </a:gdLst>
              <a:ahLst/>
              <a:cxnLst>
                <a:cxn ang="0">
                  <a:pos x="T0" y="T1"/>
                </a:cxn>
                <a:cxn ang="0">
                  <a:pos x="T2" y="T3"/>
                </a:cxn>
                <a:cxn ang="0">
                  <a:pos x="T4" y="T5"/>
                </a:cxn>
                <a:cxn ang="0">
                  <a:pos x="T6" y="T7"/>
                </a:cxn>
                <a:cxn ang="0">
                  <a:pos x="T8" y="T9"/>
                </a:cxn>
                <a:cxn ang="0">
                  <a:pos x="T10" y="T11"/>
                </a:cxn>
                <a:cxn ang="0">
                  <a:pos x="T12" y="T13"/>
                </a:cxn>
              </a:cxnLst>
              <a:rect l="0" t="0" r="r" b="b"/>
              <a:pathLst>
                <a:path w="138" h="136">
                  <a:moveTo>
                    <a:pt x="16" y="45"/>
                  </a:moveTo>
                  <a:cubicBezTo>
                    <a:pt x="0" y="77"/>
                    <a:pt x="11" y="115"/>
                    <a:pt x="41" y="130"/>
                  </a:cubicBezTo>
                  <a:cubicBezTo>
                    <a:pt x="52" y="135"/>
                    <a:pt x="65" y="136"/>
                    <a:pt x="77" y="134"/>
                  </a:cubicBezTo>
                  <a:cubicBezTo>
                    <a:pt x="96" y="129"/>
                    <a:pt x="113" y="116"/>
                    <a:pt x="122" y="97"/>
                  </a:cubicBezTo>
                  <a:cubicBezTo>
                    <a:pt x="138" y="65"/>
                    <a:pt x="127" y="27"/>
                    <a:pt x="98" y="13"/>
                  </a:cubicBezTo>
                  <a:cubicBezTo>
                    <a:pt x="97" y="12"/>
                    <a:pt x="95" y="12"/>
                    <a:pt x="94" y="11"/>
                  </a:cubicBezTo>
                  <a:cubicBezTo>
                    <a:pt x="66" y="0"/>
                    <a:pt x="31" y="14"/>
                    <a:pt x="16" y="45"/>
                  </a:cubicBezTo>
                  <a:close/>
                </a:path>
              </a:pathLst>
            </a:custGeom>
            <a:solidFill>
              <a:srgbClr val="F9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6" name="Freeform 289">
              <a:extLst>
                <a:ext uri="{FF2B5EF4-FFF2-40B4-BE49-F238E27FC236}">
                  <a16:creationId xmlns:a16="http://schemas.microsoft.com/office/drawing/2014/main" id="{7D26A9F4-5608-4E07-904B-3CEE0E09FF0F}"/>
                </a:ext>
              </a:extLst>
            </p:cNvPr>
            <p:cNvSpPr>
              <a:spLocks/>
            </p:cNvSpPr>
            <p:nvPr/>
          </p:nvSpPr>
          <p:spPr bwMode="auto">
            <a:xfrm>
              <a:off x="7502530" y="3444875"/>
              <a:ext cx="96837" cy="190500"/>
            </a:xfrm>
            <a:custGeom>
              <a:avLst/>
              <a:gdLst>
                <a:gd name="T0" fmla="*/ 7 w 39"/>
                <a:gd name="T1" fmla="*/ 65 h 74"/>
                <a:gd name="T2" fmla="*/ 7 w 39"/>
                <a:gd name="T3" fmla="*/ 52 h 74"/>
                <a:gd name="T4" fmla="*/ 5 w 39"/>
                <a:gd name="T5" fmla="*/ 46 h 74"/>
                <a:gd name="T6" fmla="*/ 4 w 39"/>
                <a:gd name="T7" fmla="*/ 45 h 74"/>
                <a:gd name="T8" fmla="*/ 0 w 39"/>
                <a:gd name="T9" fmla="*/ 0 h 74"/>
                <a:gd name="T10" fmla="*/ 17 w 39"/>
                <a:gd name="T11" fmla="*/ 17 h 74"/>
                <a:gd name="T12" fmla="*/ 19 w 39"/>
                <a:gd name="T13" fmla="*/ 29 h 74"/>
                <a:gd name="T14" fmla="*/ 24 w 39"/>
                <a:gd name="T15" fmla="*/ 18 h 74"/>
                <a:gd name="T16" fmla="*/ 34 w 39"/>
                <a:gd name="T17" fmla="*/ 74 h 74"/>
                <a:gd name="T18" fmla="*/ 12 w 39"/>
                <a:gd name="T19" fmla="*/ 64 h 74"/>
                <a:gd name="T20" fmla="*/ 11 w 39"/>
                <a:gd name="T21" fmla="*/ 67 h 74"/>
                <a:gd name="T22" fmla="*/ 7 w 39"/>
                <a:gd name="T23"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74">
                  <a:moveTo>
                    <a:pt x="7" y="65"/>
                  </a:moveTo>
                  <a:cubicBezTo>
                    <a:pt x="8" y="61"/>
                    <a:pt x="8" y="56"/>
                    <a:pt x="7" y="52"/>
                  </a:cubicBezTo>
                  <a:cubicBezTo>
                    <a:pt x="5" y="46"/>
                    <a:pt x="5" y="46"/>
                    <a:pt x="5" y="46"/>
                  </a:cubicBezTo>
                  <a:cubicBezTo>
                    <a:pt x="4" y="45"/>
                    <a:pt x="4" y="45"/>
                    <a:pt x="4" y="45"/>
                  </a:cubicBezTo>
                  <a:cubicBezTo>
                    <a:pt x="10" y="31"/>
                    <a:pt x="8" y="12"/>
                    <a:pt x="0" y="0"/>
                  </a:cubicBezTo>
                  <a:cubicBezTo>
                    <a:pt x="17" y="17"/>
                    <a:pt x="17" y="17"/>
                    <a:pt x="17" y="17"/>
                  </a:cubicBezTo>
                  <a:cubicBezTo>
                    <a:pt x="19" y="29"/>
                    <a:pt x="19" y="29"/>
                    <a:pt x="19" y="29"/>
                  </a:cubicBezTo>
                  <a:cubicBezTo>
                    <a:pt x="24" y="18"/>
                    <a:pt x="24" y="18"/>
                    <a:pt x="24" y="18"/>
                  </a:cubicBezTo>
                  <a:cubicBezTo>
                    <a:pt x="35" y="34"/>
                    <a:pt x="39" y="55"/>
                    <a:pt x="34" y="74"/>
                  </a:cubicBezTo>
                  <a:cubicBezTo>
                    <a:pt x="12" y="64"/>
                    <a:pt x="12" y="64"/>
                    <a:pt x="12" y="64"/>
                  </a:cubicBezTo>
                  <a:cubicBezTo>
                    <a:pt x="11" y="67"/>
                    <a:pt x="11" y="67"/>
                    <a:pt x="11" y="67"/>
                  </a:cubicBezTo>
                  <a:lnTo>
                    <a:pt x="7" y="65"/>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7" name="Freeform 290">
              <a:extLst>
                <a:ext uri="{FF2B5EF4-FFF2-40B4-BE49-F238E27FC236}">
                  <a16:creationId xmlns:a16="http://schemas.microsoft.com/office/drawing/2014/main" id="{B5E5B921-FEEE-4C93-BFCB-314B192271E4}"/>
                </a:ext>
              </a:extLst>
            </p:cNvPr>
            <p:cNvSpPr>
              <a:spLocks/>
            </p:cNvSpPr>
            <p:nvPr/>
          </p:nvSpPr>
          <p:spPr bwMode="auto">
            <a:xfrm>
              <a:off x="7488243" y="3598863"/>
              <a:ext cx="111125" cy="115888"/>
            </a:xfrm>
            <a:custGeom>
              <a:avLst/>
              <a:gdLst>
                <a:gd name="T0" fmla="*/ 5 w 45"/>
                <a:gd name="T1" fmla="*/ 14 h 45"/>
                <a:gd name="T2" fmla="*/ 14 w 45"/>
                <a:gd name="T3" fmla="*/ 40 h 45"/>
                <a:gd name="T4" fmla="*/ 40 w 45"/>
                <a:gd name="T5" fmla="*/ 31 h 45"/>
                <a:gd name="T6" fmla="*/ 31 w 45"/>
                <a:gd name="T7" fmla="*/ 5 h 45"/>
                <a:gd name="T8" fmla="*/ 5 w 45"/>
                <a:gd name="T9" fmla="*/ 14 h 45"/>
              </a:gdLst>
              <a:ahLst/>
              <a:cxnLst>
                <a:cxn ang="0">
                  <a:pos x="T0" y="T1"/>
                </a:cxn>
                <a:cxn ang="0">
                  <a:pos x="T2" y="T3"/>
                </a:cxn>
                <a:cxn ang="0">
                  <a:pos x="T4" y="T5"/>
                </a:cxn>
                <a:cxn ang="0">
                  <a:pos x="T6" y="T7"/>
                </a:cxn>
                <a:cxn ang="0">
                  <a:pos x="T8" y="T9"/>
                </a:cxn>
              </a:cxnLst>
              <a:rect l="0" t="0" r="r" b="b"/>
              <a:pathLst>
                <a:path w="45" h="45">
                  <a:moveTo>
                    <a:pt x="5" y="14"/>
                  </a:moveTo>
                  <a:cubicBezTo>
                    <a:pt x="0" y="24"/>
                    <a:pt x="4" y="36"/>
                    <a:pt x="14" y="40"/>
                  </a:cubicBezTo>
                  <a:cubicBezTo>
                    <a:pt x="23" y="45"/>
                    <a:pt x="35" y="41"/>
                    <a:pt x="40" y="31"/>
                  </a:cubicBezTo>
                  <a:cubicBezTo>
                    <a:pt x="45" y="21"/>
                    <a:pt x="41" y="10"/>
                    <a:pt x="31" y="5"/>
                  </a:cubicBezTo>
                  <a:cubicBezTo>
                    <a:pt x="21" y="0"/>
                    <a:pt x="9" y="4"/>
                    <a:pt x="5" y="14"/>
                  </a:cubicBezTo>
                  <a:close/>
                </a:path>
              </a:pathLst>
            </a:custGeom>
            <a:solidFill>
              <a:srgbClr val="F9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8" name="Freeform 291">
              <a:extLst>
                <a:ext uri="{FF2B5EF4-FFF2-40B4-BE49-F238E27FC236}">
                  <a16:creationId xmlns:a16="http://schemas.microsoft.com/office/drawing/2014/main" id="{EE5D34E6-9EED-42AD-87D7-42BBEC85D9E8}"/>
                </a:ext>
              </a:extLst>
            </p:cNvPr>
            <p:cNvSpPr>
              <a:spLocks/>
            </p:cNvSpPr>
            <p:nvPr/>
          </p:nvSpPr>
          <p:spPr bwMode="auto">
            <a:xfrm>
              <a:off x="7423155" y="3424238"/>
              <a:ext cx="169862" cy="238125"/>
            </a:xfrm>
            <a:custGeom>
              <a:avLst/>
              <a:gdLst>
                <a:gd name="T0" fmla="*/ 0 w 68"/>
                <a:gd name="T1" fmla="*/ 3 h 93"/>
                <a:gd name="T2" fmla="*/ 17 w 68"/>
                <a:gd name="T3" fmla="*/ 11 h 93"/>
                <a:gd name="T4" fmla="*/ 25 w 68"/>
                <a:gd name="T5" fmla="*/ 82 h 93"/>
                <a:gd name="T6" fmla="*/ 28 w 68"/>
                <a:gd name="T7" fmla="*/ 91 h 93"/>
                <a:gd name="T8" fmla="*/ 38 w 68"/>
                <a:gd name="T9" fmla="*/ 88 h 93"/>
                <a:gd name="T10" fmla="*/ 48 w 68"/>
                <a:gd name="T11" fmla="*/ 67 h 93"/>
                <a:gd name="T12" fmla="*/ 57 w 68"/>
                <a:gd name="T13" fmla="*/ 71 h 93"/>
                <a:gd name="T14" fmla="*/ 68 w 68"/>
                <a:gd name="T15" fmla="*/ 61 h 93"/>
                <a:gd name="T16" fmla="*/ 56 w 68"/>
                <a:gd name="T17" fmla="*/ 27 h 93"/>
                <a:gd name="T18" fmla="*/ 32 w 68"/>
                <a:gd name="T19" fmla="*/ 6 h 93"/>
                <a:gd name="T20" fmla="*/ 28 w 68"/>
                <a:gd name="T21" fmla="*/ 4 h 93"/>
                <a:gd name="T22" fmla="*/ 2 w 68"/>
                <a:gd name="T23" fmla="*/ 0 h 93"/>
                <a:gd name="T24" fmla="*/ 0 w 68"/>
                <a:gd name="T25"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93">
                  <a:moveTo>
                    <a:pt x="0" y="3"/>
                  </a:moveTo>
                  <a:cubicBezTo>
                    <a:pt x="17" y="11"/>
                    <a:pt x="17" y="11"/>
                    <a:pt x="17" y="11"/>
                  </a:cubicBezTo>
                  <a:cubicBezTo>
                    <a:pt x="48" y="26"/>
                    <a:pt x="36" y="58"/>
                    <a:pt x="25" y="82"/>
                  </a:cubicBezTo>
                  <a:cubicBezTo>
                    <a:pt x="23" y="85"/>
                    <a:pt x="25" y="90"/>
                    <a:pt x="28" y="91"/>
                  </a:cubicBezTo>
                  <a:cubicBezTo>
                    <a:pt x="31" y="93"/>
                    <a:pt x="36" y="92"/>
                    <a:pt x="38" y="88"/>
                  </a:cubicBezTo>
                  <a:cubicBezTo>
                    <a:pt x="48" y="67"/>
                    <a:pt x="48" y="67"/>
                    <a:pt x="48" y="67"/>
                  </a:cubicBezTo>
                  <a:cubicBezTo>
                    <a:pt x="52" y="69"/>
                    <a:pt x="56" y="71"/>
                    <a:pt x="57" y="71"/>
                  </a:cubicBezTo>
                  <a:cubicBezTo>
                    <a:pt x="57" y="70"/>
                    <a:pt x="62" y="66"/>
                    <a:pt x="68" y="61"/>
                  </a:cubicBezTo>
                  <a:cubicBezTo>
                    <a:pt x="67" y="49"/>
                    <a:pt x="63" y="37"/>
                    <a:pt x="56" y="27"/>
                  </a:cubicBezTo>
                  <a:cubicBezTo>
                    <a:pt x="50" y="18"/>
                    <a:pt x="42" y="11"/>
                    <a:pt x="32" y="6"/>
                  </a:cubicBezTo>
                  <a:cubicBezTo>
                    <a:pt x="30" y="5"/>
                    <a:pt x="29" y="5"/>
                    <a:pt x="28" y="4"/>
                  </a:cubicBezTo>
                  <a:cubicBezTo>
                    <a:pt x="19" y="1"/>
                    <a:pt x="10" y="0"/>
                    <a:pt x="2" y="0"/>
                  </a:cubicBezTo>
                  <a:lnTo>
                    <a:pt x="0" y="3"/>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99" name="Freeform 292">
              <a:extLst>
                <a:ext uri="{FF2B5EF4-FFF2-40B4-BE49-F238E27FC236}">
                  <a16:creationId xmlns:a16="http://schemas.microsoft.com/office/drawing/2014/main" id="{456EE84D-E313-49E2-845C-4BCC4567C2DC}"/>
                </a:ext>
              </a:extLst>
            </p:cNvPr>
            <p:cNvSpPr>
              <a:spLocks/>
            </p:cNvSpPr>
            <p:nvPr/>
          </p:nvSpPr>
          <p:spPr bwMode="auto">
            <a:xfrm>
              <a:off x="7280280" y="3540125"/>
              <a:ext cx="131762" cy="84138"/>
            </a:xfrm>
            <a:custGeom>
              <a:avLst/>
              <a:gdLst>
                <a:gd name="T0" fmla="*/ 22 w 53"/>
                <a:gd name="T1" fmla="*/ 31 h 33"/>
                <a:gd name="T2" fmla="*/ 1 w 53"/>
                <a:gd name="T3" fmla="*/ 4 h 33"/>
                <a:gd name="T4" fmla="*/ 6 w 53"/>
                <a:gd name="T5" fmla="*/ 0 h 33"/>
                <a:gd name="T6" fmla="*/ 49 w 53"/>
                <a:gd name="T7" fmla="*/ 6 h 33"/>
                <a:gd name="T8" fmla="*/ 52 w 53"/>
                <a:gd name="T9" fmla="*/ 12 h 33"/>
                <a:gd name="T10" fmla="*/ 22 w 53"/>
                <a:gd name="T11" fmla="*/ 31 h 33"/>
              </a:gdLst>
              <a:ahLst/>
              <a:cxnLst>
                <a:cxn ang="0">
                  <a:pos x="T0" y="T1"/>
                </a:cxn>
                <a:cxn ang="0">
                  <a:pos x="T2" y="T3"/>
                </a:cxn>
                <a:cxn ang="0">
                  <a:pos x="T4" y="T5"/>
                </a:cxn>
                <a:cxn ang="0">
                  <a:pos x="T6" y="T7"/>
                </a:cxn>
                <a:cxn ang="0">
                  <a:pos x="T8" y="T9"/>
                </a:cxn>
                <a:cxn ang="0">
                  <a:pos x="T10" y="T11"/>
                </a:cxn>
              </a:cxnLst>
              <a:rect l="0" t="0" r="r" b="b"/>
              <a:pathLst>
                <a:path w="53" h="33">
                  <a:moveTo>
                    <a:pt x="22" y="31"/>
                  </a:moveTo>
                  <a:cubicBezTo>
                    <a:pt x="9" y="29"/>
                    <a:pt x="0" y="18"/>
                    <a:pt x="1" y="4"/>
                  </a:cubicBezTo>
                  <a:cubicBezTo>
                    <a:pt x="1" y="2"/>
                    <a:pt x="3" y="0"/>
                    <a:pt x="6" y="0"/>
                  </a:cubicBezTo>
                  <a:cubicBezTo>
                    <a:pt x="49" y="6"/>
                    <a:pt x="49" y="6"/>
                    <a:pt x="49" y="6"/>
                  </a:cubicBezTo>
                  <a:cubicBezTo>
                    <a:pt x="52" y="7"/>
                    <a:pt x="53" y="9"/>
                    <a:pt x="52" y="12"/>
                  </a:cubicBezTo>
                  <a:cubicBezTo>
                    <a:pt x="47" y="24"/>
                    <a:pt x="35" y="33"/>
                    <a:pt x="22"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100" name="Freeform 293">
              <a:extLst>
                <a:ext uri="{FF2B5EF4-FFF2-40B4-BE49-F238E27FC236}">
                  <a16:creationId xmlns:a16="http://schemas.microsoft.com/office/drawing/2014/main" id="{5D74F9A7-E80D-49C2-B1F7-0E77D4F6C9EE}"/>
                </a:ext>
              </a:extLst>
            </p:cNvPr>
            <p:cNvSpPr>
              <a:spLocks/>
            </p:cNvSpPr>
            <p:nvPr/>
          </p:nvSpPr>
          <p:spPr bwMode="auto">
            <a:xfrm>
              <a:off x="7129468" y="3059113"/>
              <a:ext cx="217487" cy="204788"/>
            </a:xfrm>
            <a:custGeom>
              <a:avLst/>
              <a:gdLst>
                <a:gd name="T0" fmla="*/ 26 w 88"/>
                <a:gd name="T1" fmla="*/ 26 h 80"/>
                <a:gd name="T2" fmla="*/ 74 w 88"/>
                <a:gd name="T3" fmla="*/ 11 h 80"/>
                <a:gd name="T4" fmla="*/ 77 w 88"/>
                <a:gd name="T5" fmla="*/ 54 h 80"/>
                <a:gd name="T6" fmla="*/ 40 w 88"/>
                <a:gd name="T7" fmla="*/ 60 h 80"/>
                <a:gd name="T8" fmla="*/ 26 w 88"/>
                <a:gd name="T9" fmla="*/ 80 h 80"/>
                <a:gd name="T10" fmla="*/ 24 w 88"/>
                <a:gd name="T11" fmla="*/ 79 h 80"/>
                <a:gd name="T12" fmla="*/ 17 w 88"/>
                <a:gd name="T13" fmla="*/ 77 h 80"/>
                <a:gd name="T14" fmla="*/ 0 w 88"/>
                <a:gd name="T15" fmla="*/ 60 h 80"/>
                <a:gd name="T16" fmla="*/ 0 w 88"/>
                <a:gd name="T17" fmla="*/ 58 h 80"/>
                <a:gd name="T18" fmla="*/ 26 w 88"/>
                <a:gd name="T19"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0">
                  <a:moveTo>
                    <a:pt x="26" y="26"/>
                  </a:moveTo>
                  <a:cubicBezTo>
                    <a:pt x="28" y="22"/>
                    <a:pt x="62" y="0"/>
                    <a:pt x="74" y="11"/>
                  </a:cubicBezTo>
                  <a:cubicBezTo>
                    <a:pt x="86" y="22"/>
                    <a:pt x="88" y="41"/>
                    <a:pt x="77" y="54"/>
                  </a:cubicBezTo>
                  <a:cubicBezTo>
                    <a:pt x="68" y="65"/>
                    <a:pt x="52" y="67"/>
                    <a:pt x="40" y="60"/>
                  </a:cubicBezTo>
                  <a:cubicBezTo>
                    <a:pt x="26" y="80"/>
                    <a:pt x="26" y="80"/>
                    <a:pt x="26" y="80"/>
                  </a:cubicBezTo>
                  <a:cubicBezTo>
                    <a:pt x="24" y="79"/>
                    <a:pt x="24" y="79"/>
                    <a:pt x="24" y="79"/>
                  </a:cubicBezTo>
                  <a:cubicBezTo>
                    <a:pt x="22" y="79"/>
                    <a:pt x="19" y="78"/>
                    <a:pt x="17" y="77"/>
                  </a:cubicBezTo>
                  <a:cubicBezTo>
                    <a:pt x="9" y="73"/>
                    <a:pt x="3" y="67"/>
                    <a:pt x="0" y="60"/>
                  </a:cubicBezTo>
                  <a:cubicBezTo>
                    <a:pt x="0" y="58"/>
                    <a:pt x="0" y="58"/>
                    <a:pt x="0" y="58"/>
                  </a:cubicBezTo>
                  <a:lnTo>
                    <a:pt x="26" y="26"/>
                  </a:lnTo>
                  <a:close/>
                </a:path>
              </a:pathLst>
            </a:custGeom>
            <a:solidFill>
              <a:srgbClr val="F9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sp>
          <p:nvSpPr>
            <p:cNvPr id="101" name="Freeform 294">
              <a:extLst>
                <a:ext uri="{FF2B5EF4-FFF2-40B4-BE49-F238E27FC236}">
                  <a16:creationId xmlns:a16="http://schemas.microsoft.com/office/drawing/2014/main" id="{DB579064-92A9-4C98-8A92-79BFBC100B93}"/>
                </a:ext>
              </a:extLst>
            </p:cNvPr>
            <p:cNvSpPr>
              <a:spLocks/>
            </p:cNvSpPr>
            <p:nvPr/>
          </p:nvSpPr>
          <p:spPr bwMode="auto">
            <a:xfrm>
              <a:off x="7575555" y="3105150"/>
              <a:ext cx="209550" cy="180975"/>
            </a:xfrm>
            <a:custGeom>
              <a:avLst/>
              <a:gdLst>
                <a:gd name="T0" fmla="*/ 79 w 85"/>
                <a:gd name="T1" fmla="*/ 43 h 71"/>
                <a:gd name="T2" fmla="*/ 63 w 85"/>
                <a:gd name="T3" fmla="*/ 19 h 71"/>
                <a:gd name="T4" fmla="*/ 35 w 85"/>
                <a:gd name="T5" fmla="*/ 3 h 71"/>
                <a:gd name="T6" fmla="*/ 15 w 85"/>
                <a:gd name="T7" fmla="*/ 3 h 71"/>
                <a:gd name="T8" fmla="*/ 10 w 85"/>
                <a:gd name="T9" fmla="*/ 43 h 71"/>
                <a:gd name="T10" fmla="*/ 46 w 85"/>
                <a:gd name="T11" fmla="*/ 51 h 71"/>
                <a:gd name="T12" fmla="*/ 59 w 85"/>
                <a:gd name="T13" fmla="*/ 71 h 71"/>
                <a:gd name="T14" fmla="*/ 61 w 85"/>
                <a:gd name="T15" fmla="*/ 70 h 71"/>
                <a:gd name="T16" fmla="*/ 68 w 85"/>
                <a:gd name="T17" fmla="*/ 68 h 71"/>
                <a:gd name="T18" fmla="*/ 84 w 85"/>
                <a:gd name="T19" fmla="*/ 53 h 71"/>
                <a:gd name="T20" fmla="*/ 85 w 85"/>
                <a:gd name="T21" fmla="*/ 51 h 71"/>
                <a:gd name="T22" fmla="*/ 79 w 85"/>
                <a:gd name="T23"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 h="71">
                  <a:moveTo>
                    <a:pt x="79" y="43"/>
                  </a:moveTo>
                  <a:cubicBezTo>
                    <a:pt x="63" y="19"/>
                    <a:pt x="63" y="19"/>
                    <a:pt x="63" y="19"/>
                  </a:cubicBezTo>
                  <a:cubicBezTo>
                    <a:pt x="56" y="9"/>
                    <a:pt x="46" y="4"/>
                    <a:pt x="35" y="3"/>
                  </a:cubicBezTo>
                  <a:cubicBezTo>
                    <a:pt x="27" y="0"/>
                    <a:pt x="20" y="0"/>
                    <a:pt x="15" y="3"/>
                  </a:cubicBezTo>
                  <a:cubicBezTo>
                    <a:pt x="3" y="13"/>
                    <a:pt x="0" y="31"/>
                    <a:pt x="10" y="43"/>
                  </a:cubicBezTo>
                  <a:cubicBezTo>
                    <a:pt x="19" y="55"/>
                    <a:pt x="34" y="58"/>
                    <a:pt x="46" y="51"/>
                  </a:cubicBezTo>
                  <a:cubicBezTo>
                    <a:pt x="59" y="71"/>
                    <a:pt x="59" y="71"/>
                    <a:pt x="59" y="71"/>
                  </a:cubicBezTo>
                  <a:cubicBezTo>
                    <a:pt x="61" y="70"/>
                    <a:pt x="61" y="70"/>
                    <a:pt x="61" y="70"/>
                  </a:cubicBezTo>
                  <a:cubicBezTo>
                    <a:pt x="63" y="70"/>
                    <a:pt x="65" y="69"/>
                    <a:pt x="68" y="68"/>
                  </a:cubicBezTo>
                  <a:cubicBezTo>
                    <a:pt x="76" y="65"/>
                    <a:pt x="81" y="60"/>
                    <a:pt x="84" y="53"/>
                  </a:cubicBezTo>
                  <a:cubicBezTo>
                    <a:pt x="85" y="51"/>
                    <a:pt x="85" y="51"/>
                    <a:pt x="85" y="51"/>
                  </a:cubicBezTo>
                  <a:lnTo>
                    <a:pt x="79" y="43"/>
                  </a:lnTo>
                  <a:close/>
                </a:path>
              </a:pathLst>
            </a:custGeom>
            <a:solidFill>
              <a:srgbClr val="F9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GB" sz="1350">
                <a:solidFill>
                  <a:srgbClr val="000000"/>
                </a:solidFill>
                <a:latin typeface="Arial"/>
              </a:endParaRPr>
            </a:p>
          </p:txBody>
        </p:sp>
      </p:grpSp>
      <p:sp>
        <p:nvSpPr>
          <p:cNvPr id="103" name="TextBox 102">
            <a:extLst>
              <a:ext uri="{FF2B5EF4-FFF2-40B4-BE49-F238E27FC236}">
                <a16:creationId xmlns:a16="http://schemas.microsoft.com/office/drawing/2014/main" id="{9B3761AE-5ACE-444D-BBBE-762BE3326D67}"/>
              </a:ext>
            </a:extLst>
          </p:cNvPr>
          <p:cNvSpPr txBox="1"/>
          <p:nvPr/>
        </p:nvSpPr>
        <p:spPr>
          <a:xfrm>
            <a:off x="1211531" y="1634934"/>
            <a:ext cx="6973479"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Final Remark</a:t>
            </a:r>
          </a:p>
        </p:txBody>
      </p:sp>
    </p:spTree>
    <p:extLst>
      <p:ext uri="{BB962C8B-B14F-4D97-AF65-F5344CB8AC3E}">
        <p14:creationId xmlns:p14="http://schemas.microsoft.com/office/powerpoint/2010/main" val="1659742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0E83671-E96D-A53F-E855-CD0042E3BB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4" name="Picture 58">
            <a:extLst>
              <a:ext uri="{FF2B5EF4-FFF2-40B4-BE49-F238E27FC236}">
                <a16:creationId xmlns:a16="http://schemas.microsoft.com/office/drawing/2014/main" id="{DB323B3D-EB79-4CBD-9BEC-D9842786DF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087" t="10057" r="20862"/>
          <a:stretch/>
        </p:blipFill>
        <p:spPr>
          <a:xfrm>
            <a:off x="3652008" y="839263"/>
            <a:ext cx="5487185" cy="5140407"/>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7345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26</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9" name="标题 6">
            <a:extLst>
              <a:ext uri="{FF2B5EF4-FFF2-40B4-BE49-F238E27FC236}">
                <a16:creationId xmlns:a16="http://schemas.microsoft.com/office/drawing/2014/main" id="{A73AB4A3-C33B-4EA7-933A-B4B27C0E946D}"/>
              </a:ext>
            </a:extLst>
          </p:cNvPr>
          <p:cNvSpPr txBox="1">
            <a:spLocks/>
          </p:cNvSpPr>
          <p:nvPr/>
        </p:nvSpPr>
        <p:spPr>
          <a:xfrm>
            <a:off x="0" y="5036536"/>
            <a:ext cx="5967000" cy="495108"/>
          </a:xfrm>
          <a:prstGeom prst="rect">
            <a:avLst/>
          </a:prstGeom>
          <a:solidFill>
            <a:srgbClr val="D04A02"/>
          </a:solidFill>
        </p:spPr>
        <p:txBody>
          <a:bodyPr vert="horz" wrap="square" lIns="405000" tIns="108000" rIns="108000" bIns="108000" rtlCol="0" anchor="t" anchorCtr="0">
            <a:sp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altLang="zh-CN" sz="1800" dirty="0">
                <a:solidFill>
                  <a:srgbClr val="FFFFFF"/>
                </a:solidFill>
                <a:latin typeface="Georgia"/>
                <a:ea typeface="SimSun"/>
              </a:rPr>
              <a:t>Thank you!</a:t>
            </a:r>
          </a:p>
        </p:txBody>
      </p:sp>
    </p:spTree>
    <p:extLst>
      <p:ext uri="{BB962C8B-B14F-4D97-AF65-F5344CB8AC3E}">
        <p14:creationId xmlns:p14="http://schemas.microsoft.com/office/powerpoint/2010/main" val="1732778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2E0B38F-779F-BA07-740F-A2F5B55047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26" name="图片 2">
            <a:extLst>
              <a:ext uri="{FF2B5EF4-FFF2-40B4-BE49-F238E27FC236}">
                <a16:creationId xmlns:a16="http://schemas.microsoft.com/office/drawing/2014/main" id="{5ABAAFC2-2A1B-4951-B51F-B484F9AFD207}"/>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
                    </a14:imgEffect>
                    <a14:imgEffect>
                      <a14:brightnessContrast bright="6000"/>
                    </a14:imgEffect>
                  </a14:imgLayer>
                </a14:imgProps>
              </a:ext>
              <a:ext uri="{28A0092B-C50C-407E-A947-70E740481C1C}">
                <a14:useLocalDpi xmlns:a14="http://schemas.microsoft.com/office/drawing/2010/main" val="0"/>
              </a:ext>
            </a:extLst>
          </a:blip>
          <a:srcRect l="2907" t="9138" r="33163"/>
          <a:stretch/>
        </p:blipFill>
        <p:spPr>
          <a:xfrm>
            <a:off x="3702157" y="839263"/>
            <a:ext cx="5441843" cy="5155676"/>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03</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9" name="标题 6">
            <a:extLst>
              <a:ext uri="{FF2B5EF4-FFF2-40B4-BE49-F238E27FC236}">
                <a16:creationId xmlns:a16="http://schemas.microsoft.com/office/drawing/2014/main" id="{A73AB4A3-C33B-4EA7-933A-B4B27C0E946D}"/>
              </a:ext>
            </a:extLst>
          </p:cNvPr>
          <p:cNvSpPr txBox="1">
            <a:spLocks/>
          </p:cNvSpPr>
          <p:nvPr/>
        </p:nvSpPr>
        <p:spPr>
          <a:xfrm>
            <a:off x="0" y="5036536"/>
            <a:ext cx="5967000" cy="495108"/>
          </a:xfrm>
          <a:prstGeom prst="rect">
            <a:avLst/>
          </a:prstGeom>
          <a:solidFill>
            <a:srgbClr val="D04A02"/>
          </a:solidFill>
        </p:spPr>
        <p:txBody>
          <a:bodyPr vert="horz" wrap="square" lIns="405000" tIns="108000" rIns="108000" bIns="108000" rtlCol="0" anchor="t" anchorCtr="0">
            <a:sp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altLang="zh-CN" sz="1800" dirty="0">
                <a:solidFill>
                  <a:srgbClr val="FFFFFF"/>
                </a:solidFill>
                <a:latin typeface="Georgia"/>
                <a:ea typeface="SimSun"/>
              </a:rPr>
              <a:t>General Interest Expenses Deduction Rule</a:t>
            </a:r>
          </a:p>
        </p:txBody>
      </p:sp>
    </p:spTree>
    <p:extLst>
      <p:ext uri="{BB962C8B-B14F-4D97-AF65-F5344CB8AC3E}">
        <p14:creationId xmlns:p14="http://schemas.microsoft.com/office/powerpoint/2010/main" val="2442037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52A851E-9570-FAB6-E72E-097ADD9560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04</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47" name="Title 1">
            <a:extLst>
              <a:ext uri="{FF2B5EF4-FFF2-40B4-BE49-F238E27FC236}">
                <a16:creationId xmlns:a16="http://schemas.microsoft.com/office/drawing/2014/main" id="{CC7D72E0-ABB6-42EE-85F9-DD6CA30B2195}"/>
              </a:ext>
            </a:extLst>
          </p:cNvPr>
          <p:cNvSpPr txBox="1">
            <a:spLocks/>
          </p:cNvSpPr>
          <p:nvPr/>
        </p:nvSpPr>
        <p:spPr>
          <a:xfrm>
            <a:off x="1308385" y="1677644"/>
            <a:ext cx="7578440" cy="68580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US" altLang="zh-CN" sz="1500" dirty="0">
                <a:latin typeface="Georgia" panose="02040502050405020303" pitchFamily="18" charset="0"/>
              </a:rPr>
              <a:t>Overall Environment for Interest Deduction</a:t>
            </a:r>
            <a:endParaRPr lang="zh-CN" altLang="en-US" sz="1500" dirty="0">
              <a:latin typeface="Georgia" panose="02040502050405020303" pitchFamily="18" charset="0"/>
            </a:endParaRPr>
          </a:p>
        </p:txBody>
      </p:sp>
      <p:grpSp>
        <p:nvGrpSpPr>
          <p:cNvPr id="89" name="Group 5">
            <a:extLst>
              <a:ext uri="{FF2B5EF4-FFF2-40B4-BE49-F238E27FC236}">
                <a16:creationId xmlns:a16="http://schemas.microsoft.com/office/drawing/2014/main" id="{BDE868CC-CE52-4E70-BE05-3B39E6FA0CFD}"/>
              </a:ext>
            </a:extLst>
          </p:cNvPr>
          <p:cNvGrpSpPr/>
          <p:nvPr/>
        </p:nvGrpSpPr>
        <p:grpSpPr>
          <a:xfrm>
            <a:off x="517379" y="2166441"/>
            <a:ext cx="7577916" cy="3154463"/>
            <a:chOff x="734213" y="1936816"/>
            <a:chExt cx="7669546" cy="3192605"/>
          </a:xfrm>
        </p:grpSpPr>
        <p:sp>
          <p:nvSpPr>
            <p:cNvPr id="90" name="Freeform 38">
              <a:extLst>
                <a:ext uri="{FF2B5EF4-FFF2-40B4-BE49-F238E27FC236}">
                  <a16:creationId xmlns:a16="http://schemas.microsoft.com/office/drawing/2014/main" id="{E702AA19-F85A-4CF8-9406-A5E790AC7D20}"/>
                </a:ext>
              </a:extLst>
            </p:cNvPr>
            <p:cNvSpPr>
              <a:spLocks/>
            </p:cNvSpPr>
            <p:nvPr/>
          </p:nvSpPr>
          <p:spPr bwMode="auto">
            <a:xfrm>
              <a:off x="5108824" y="2770680"/>
              <a:ext cx="1710000" cy="1458000"/>
            </a:xfrm>
            <a:custGeom>
              <a:avLst/>
              <a:gdLst/>
              <a:ahLst/>
              <a:cxnLst>
                <a:cxn ang="0">
                  <a:pos x="545" y="0"/>
                </a:cxn>
                <a:cxn ang="0">
                  <a:pos x="181" y="0"/>
                </a:cxn>
                <a:cxn ang="0">
                  <a:pos x="0" y="315"/>
                </a:cxn>
                <a:cxn ang="0">
                  <a:pos x="181" y="628"/>
                </a:cxn>
                <a:cxn ang="0">
                  <a:pos x="545" y="628"/>
                </a:cxn>
                <a:cxn ang="0">
                  <a:pos x="726" y="315"/>
                </a:cxn>
                <a:cxn ang="0">
                  <a:pos x="545" y="0"/>
                </a:cxn>
                <a:cxn ang="0">
                  <a:pos x="545" y="0"/>
                </a:cxn>
              </a:cxnLst>
              <a:rect l="0" t="0" r="r" b="b"/>
              <a:pathLst>
                <a:path w="726" h="628">
                  <a:moveTo>
                    <a:pt x="545" y="0"/>
                  </a:moveTo>
                  <a:lnTo>
                    <a:pt x="181" y="0"/>
                  </a:lnTo>
                  <a:lnTo>
                    <a:pt x="0" y="315"/>
                  </a:lnTo>
                  <a:lnTo>
                    <a:pt x="181" y="628"/>
                  </a:lnTo>
                  <a:lnTo>
                    <a:pt x="545" y="628"/>
                  </a:lnTo>
                  <a:lnTo>
                    <a:pt x="726" y="315"/>
                  </a:lnTo>
                  <a:lnTo>
                    <a:pt x="545" y="0"/>
                  </a:lnTo>
                  <a:lnTo>
                    <a:pt x="545" y="0"/>
                  </a:lnTo>
                  <a:close/>
                </a:path>
              </a:pathLst>
            </a:custGeom>
            <a:solidFill>
              <a:srgbClr val="DC6900"/>
            </a:solidFill>
            <a:ln w="9525">
              <a:noFill/>
              <a:round/>
              <a:headEnd/>
              <a:tailEnd/>
            </a:ln>
          </p:spPr>
          <p:txBody>
            <a:bodyPr vert="horz" wrap="square" lIns="108000" tIns="108000" rIns="108000" bIns="108000" numCol="1" anchor="ctr" anchorCtr="0" compatLnSpc="1">
              <a:prstTxWarp prst="textNoShape">
                <a:avLst/>
              </a:prstTxWarp>
            </a:bodyPr>
            <a:lstStyle/>
            <a:p>
              <a:pPr algn="ctr" defTabSz="527010">
                <a:spcBef>
                  <a:spcPct val="20000"/>
                </a:spcBef>
                <a:defRPr/>
              </a:pPr>
              <a:r>
                <a:rPr lang="en-US" altLang="zh-CN" sz="1200" b="1" kern="0" dirty="0">
                  <a:solidFill>
                    <a:srgbClr val="FFFFFF"/>
                  </a:solidFill>
                  <a:latin typeface="Georgia"/>
                  <a:ea typeface="宋体" panose="02010600030101010101" pitchFamily="2" charset="-122"/>
                  <a:cs typeface="Arial" charset="0"/>
                </a:rPr>
                <a:t>Target for field audit and investigation</a:t>
              </a:r>
              <a:endParaRPr lang="de-DE" altLang="zh-CN" sz="1200" b="1" kern="0" dirty="0">
                <a:solidFill>
                  <a:srgbClr val="FFFFFF"/>
                </a:solidFill>
                <a:latin typeface="Georgia"/>
                <a:ea typeface="宋体" panose="02010600030101010101" pitchFamily="2" charset="-122"/>
                <a:cs typeface="Arial" charset="0"/>
              </a:endParaRPr>
            </a:p>
          </p:txBody>
        </p:sp>
        <p:sp>
          <p:nvSpPr>
            <p:cNvPr id="91" name="Freeform 38">
              <a:extLst>
                <a:ext uri="{FF2B5EF4-FFF2-40B4-BE49-F238E27FC236}">
                  <a16:creationId xmlns:a16="http://schemas.microsoft.com/office/drawing/2014/main" id="{298C5D00-074A-4A4B-9117-BD955F83508F}"/>
                </a:ext>
              </a:extLst>
            </p:cNvPr>
            <p:cNvSpPr>
              <a:spLocks/>
            </p:cNvSpPr>
            <p:nvPr/>
          </p:nvSpPr>
          <p:spPr bwMode="auto">
            <a:xfrm>
              <a:off x="2208080" y="2770680"/>
              <a:ext cx="1710000" cy="1458000"/>
            </a:xfrm>
            <a:custGeom>
              <a:avLst/>
              <a:gdLst/>
              <a:ahLst/>
              <a:cxnLst>
                <a:cxn ang="0">
                  <a:pos x="545" y="0"/>
                </a:cxn>
                <a:cxn ang="0">
                  <a:pos x="181" y="0"/>
                </a:cxn>
                <a:cxn ang="0">
                  <a:pos x="0" y="315"/>
                </a:cxn>
                <a:cxn ang="0">
                  <a:pos x="181" y="628"/>
                </a:cxn>
                <a:cxn ang="0">
                  <a:pos x="545" y="628"/>
                </a:cxn>
                <a:cxn ang="0">
                  <a:pos x="726" y="315"/>
                </a:cxn>
                <a:cxn ang="0">
                  <a:pos x="545" y="0"/>
                </a:cxn>
                <a:cxn ang="0">
                  <a:pos x="545" y="0"/>
                </a:cxn>
              </a:cxnLst>
              <a:rect l="0" t="0" r="r" b="b"/>
              <a:pathLst>
                <a:path w="726" h="628">
                  <a:moveTo>
                    <a:pt x="545" y="0"/>
                  </a:moveTo>
                  <a:lnTo>
                    <a:pt x="181" y="0"/>
                  </a:lnTo>
                  <a:lnTo>
                    <a:pt x="0" y="315"/>
                  </a:lnTo>
                  <a:lnTo>
                    <a:pt x="181" y="628"/>
                  </a:lnTo>
                  <a:lnTo>
                    <a:pt x="545" y="628"/>
                  </a:lnTo>
                  <a:lnTo>
                    <a:pt x="726" y="315"/>
                  </a:lnTo>
                  <a:lnTo>
                    <a:pt x="545" y="0"/>
                  </a:lnTo>
                  <a:lnTo>
                    <a:pt x="545" y="0"/>
                  </a:lnTo>
                  <a:close/>
                </a:path>
              </a:pathLst>
            </a:custGeom>
            <a:solidFill>
              <a:srgbClr val="A32020"/>
            </a:solidFill>
            <a:ln w="9525">
              <a:noFill/>
              <a:round/>
              <a:headEnd/>
              <a:tailEnd/>
            </a:ln>
          </p:spPr>
          <p:txBody>
            <a:bodyPr vert="horz" wrap="square" lIns="108000" tIns="108000" rIns="108000" bIns="108000" numCol="1" anchor="ctr" anchorCtr="0" compatLnSpc="1">
              <a:prstTxWarp prst="textNoShape">
                <a:avLst/>
              </a:prstTxWarp>
            </a:bodyPr>
            <a:lstStyle/>
            <a:p>
              <a:pPr algn="ctr" defTabSz="527010">
                <a:spcBef>
                  <a:spcPct val="20000"/>
                </a:spcBef>
                <a:defRPr/>
              </a:pPr>
              <a:r>
                <a:rPr lang="en-US" altLang="zh-CN" sz="1200" b="1" kern="0" dirty="0">
                  <a:solidFill>
                    <a:srgbClr val="FFFFFF"/>
                  </a:solidFill>
                  <a:latin typeface="Georgia"/>
                  <a:ea typeface="宋体" panose="02010600030101010101" pitchFamily="2" charset="-122"/>
                  <a:cs typeface="Arial" charset="0"/>
                </a:rPr>
                <a:t>Inter-company loans subject to transfer pricing rules</a:t>
              </a:r>
              <a:endParaRPr lang="de-DE" altLang="zh-CN" sz="1200" b="1" kern="0" dirty="0">
                <a:solidFill>
                  <a:srgbClr val="FFFFFF"/>
                </a:solidFill>
                <a:latin typeface="Georgia"/>
                <a:ea typeface="宋体" panose="02010600030101010101" pitchFamily="2" charset="-122"/>
                <a:cs typeface="Arial" charset="0"/>
              </a:endParaRPr>
            </a:p>
          </p:txBody>
        </p:sp>
        <p:sp>
          <p:nvSpPr>
            <p:cNvPr id="92" name="Freeform 38">
              <a:extLst>
                <a:ext uri="{FF2B5EF4-FFF2-40B4-BE49-F238E27FC236}">
                  <a16:creationId xmlns:a16="http://schemas.microsoft.com/office/drawing/2014/main" id="{87205CAF-C12B-4F6D-802C-763953D1231A}"/>
                </a:ext>
              </a:extLst>
            </p:cNvPr>
            <p:cNvSpPr>
              <a:spLocks/>
            </p:cNvSpPr>
            <p:nvPr/>
          </p:nvSpPr>
          <p:spPr bwMode="auto">
            <a:xfrm>
              <a:off x="3654007" y="1936816"/>
              <a:ext cx="1710000" cy="1458000"/>
            </a:xfrm>
            <a:custGeom>
              <a:avLst/>
              <a:gdLst/>
              <a:ahLst/>
              <a:cxnLst>
                <a:cxn ang="0">
                  <a:pos x="545" y="0"/>
                </a:cxn>
                <a:cxn ang="0">
                  <a:pos x="181" y="0"/>
                </a:cxn>
                <a:cxn ang="0">
                  <a:pos x="0" y="315"/>
                </a:cxn>
                <a:cxn ang="0">
                  <a:pos x="181" y="628"/>
                </a:cxn>
                <a:cxn ang="0">
                  <a:pos x="545" y="628"/>
                </a:cxn>
                <a:cxn ang="0">
                  <a:pos x="726" y="315"/>
                </a:cxn>
                <a:cxn ang="0">
                  <a:pos x="545" y="0"/>
                </a:cxn>
                <a:cxn ang="0">
                  <a:pos x="545" y="0"/>
                </a:cxn>
              </a:cxnLst>
              <a:rect l="0" t="0" r="r" b="b"/>
              <a:pathLst>
                <a:path w="726" h="628">
                  <a:moveTo>
                    <a:pt x="545" y="0"/>
                  </a:moveTo>
                  <a:lnTo>
                    <a:pt x="181" y="0"/>
                  </a:lnTo>
                  <a:lnTo>
                    <a:pt x="0" y="315"/>
                  </a:lnTo>
                  <a:lnTo>
                    <a:pt x="181" y="628"/>
                  </a:lnTo>
                  <a:lnTo>
                    <a:pt x="545" y="628"/>
                  </a:lnTo>
                  <a:lnTo>
                    <a:pt x="726" y="315"/>
                  </a:lnTo>
                  <a:lnTo>
                    <a:pt x="545" y="0"/>
                  </a:lnTo>
                  <a:lnTo>
                    <a:pt x="545" y="0"/>
                  </a:lnTo>
                  <a:close/>
                </a:path>
              </a:pathLst>
            </a:custGeom>
            <a:solidFill>
              <a:srgbClr val="E0301E"/>
            </a:solidFill>
            <a:ln w="9525">
              <a:noFill/>
              <a:round/>
              <a:headEnd/>
              <a:tailEnd/>
            </a:ln>
          </p:spPr>
          <p:txBody>
            <a:bodyPr vert="horz" wrap="square" lIns="108000" tIns="108000" rIns="108000" bIns="108000" numCol="1" anchor="ctr" anchorCtr="0" compatLnSpc="1">
              <a:prstTxWarp prst="textNoShape">
                <a:avLst/>
              </a:prstTxWarp>
            </a:bodyPr>
            <a:lstStyle/>
            <a:p>
              <a:pPr algn="ctr" defTabSz="527010">
                <a:spcBef>
                  <a:spcPct val="20000"/>
                </a:spcBef>
                <a:defRPr/>
              </a:pPr>
              <a:r>
                <a:rPr lang="en-US" altLang="zh-CN" sz="1125" b="1" kern="0" dirty="0">
                  <a:solidFill>
                    <a:srgbClr val="FFFFFF"/>
                  </a:solidFill>
                  <a:latin typeface="Georgia"/>
                  <a:ea typeface="宋体" panose="02010600030101010101" pitchFamily="2" charset="-122"/>
                  <a:cs typeface="Arial" charset="0"/>
                </a:rPr>
                <a:t>Stringent and complicated rules to guard against loan arrangements (Anti-avoidance)</a:t>
              </a:r>
            </a:p>
          </p:txBody>
        </p:sp>
        <p:sp>
          <p:nvSpPr>
            <p:cNvPr id="93" name="Freeform 38">
              <a:extLst>
                <a:ext uri="{FF2B5EF4-FFF2-40B4-BE49-F238E27FC236}">
                  <a16:creationId xmlns:a16="http://schemas.microsoft.com/office/drawing/2014/main" id="{00C0B85A-F98A-4A26-BD0A-1CDD7A22EBBC}"/>
                </a:ext>
              </a:extLst>
            </p:cNvPr>
            <p:cNvSpPr>
              <a:spLocks/>
            </p:cNvSpPr>
            <p:nvPr/>
          </p:nvSpPr>
          <p:spPr bwMode="auto">
            <a:xfrm>
              <a:off x="3654007" y="3585383"/>
              <a:ext cx="1710000" cy="1458000"/>
            </a:xfrm>
            <a:custGeom>
              <a:avLst/>
              <a:gdLst/>
              <a:ahLst/>
              <a:cxnLst>
                <a:cxn ang="0">
                  <a:pos x="545" y="0"/>
                </a:cxn>
                <a:cxn ang="0">
                  <a:pos x="181" y="0"/>
                </a:cxn>
                <a:cxn ang="0">
                  <a:pos x="0" y="315"/>
                </a:cxn>
                <a:cxn ang="0">
                  <a:pos x="181" y="628"/>
                </a:cxn>
                <a:cxn ang="0">
                  <a:pos x="545" y="628"/>
                </a:cxn>
                <a:cxn ang="0">
                  <a:pos x="726" y="315"/>
                </a:cxn>
                <a:cxn ang="0">
                  <a:pos x="545" y="0"/>
                </a:cxn>
                <a:cxn ang="0">
                  <a:pos x="545" y="0"/>
                </a:cxn>
              </a:cxnLst>
              <a:rect l="0" t="0" r="r" b="b"/>
              <a:pathLst>
                <a:path w="726" h="628">
                  <a:moveTo>
                    <a:pt x="545" y="0"/>
                  </a:moveTo>
                  <a:lnTo>
                    <a:pt x="181" y="0"/>
                  </a:lnTo>
                  <a:lnTo>
                    <a:pt x="0" y="315"/>
                  </a:lnTo>
                  <a:lnTo>
                    <a:pt x="181" y="628"/>
                  </a:lnTo>
                  <a:lnTo>
                    <a:pt x="545" y="628"/>
                  </a:lnTo>
                  <a:lnTo>
                    <a:pt x="726" y="315"/>
                  </a:lnTo>
                  <a:lnTo>
                    <a:pt x="545" y="0"/>
                  </a:lnTo>
                  <a:lnTo>
                    <a:pt x="545" y="0"/>
                  </a:lnTo>
                  <a:close/>
                </a:path>
              </a:pathLst>
            </a:custGeom>
            <a:solidFill>
              <a:srgbClr val="602320">
                <a:lumMod val="60000"/>
                <a:lumOff val="40000"/>
              </a:srgbClr>
            </a:solidFill>
            <a:ln w="9525">
              <a:noFill/>
              <a:round/>
              <a:headEnd/>
              <a:tailEnd/>
            </a:ln>
          </p:spPr>
          <p:txBody>
            <a:bodyPr vert="horz" wrap="square" lIns="108000" tIns="108000" rIns="108000" bIns="108000" numCol="1" anchor="ctr" anchorCtr="0" compatLnSpc="1">
              <a:prstTxWarp prst="textNoShape">
                <a:avLst/>
              </a:prstTxWarp>
            </a:bodyPr>
            <a:lstStyle/>
            <a:p>
              <a:pPr algn="ctr" defTabSz="527010">
                <a:spcBef>
                  <a:spcPct val="20000"/>
                </a:spcBef>
                <a:defRPr/>
              </a:pPr>
              <a:r>
                <a:rPr lang="en-US" altLang="zh-CN" sz="1200" b="1" kern="0" dirty="0">
                  <a:solidFill>
                    <a:srgbClr val="FFFFFF"/>
                  </a:solidFill>
                  <a:latin typeface="Georgia"/>
                  <a:ea typeface="宋体" panose="02010600030101010101" pitchFamily="2" charset="-122"/>
                  <a:cs typeface="Arial" charset="0"/>
                </a:rPr>
                <a:t>Interactions in QCTC and FSIE</a:t>
              </a:r>
              <a:endParaRPr lang="de-DE" altLang="zh-CN" sz="1200" b="1" kern="0" dirty="0">
                <a:solidFill>
                  <a:srgbClr val="FFFFFF"/>
                </a:solidFill>
                <a:latin typeface="Georgia"/>
                <a:ea typeface="宋体" panose="02010600030101010101" pitchFamily="2" charset="-122"/>
                <a:cs typeface="Arial" charset="0"/>
              </a:endParaRPr>
            </a:p>
          </p:txBody>
        </p:sp>
        <p:sp>
          <p:nvSpPr>
            <p:cNvPr id="94" name="Freeform 38">
              <a:extLst>
                <a:ext uri="{FF2B5EF4-FFF2-40B4-BE49-F238E27FC236}">
                  <a16:creationId xmlns:a16="http://schemas.microsoft.com/office/drawing/2014/main" id="{91E64089-312D-417D-92DD-E1470C5B17A8}"/>
                </a:ext>
              </a:extLst>
            </p:cNvPr>
            <p:cNvSpPr>
              <a:spLocks/>
            </p:cNvSpPr>
            <p:nvPr/>
          </p:nvSpPr>
          <p:spPr bwMode="auto">
            <a:xfrm>
              <a:off x="734213" y="1992753"/>
              <a:ext cx="1710000" cy="1458000"/>
            </a:xfrm>
            <a:custGeom>
              <a:avLst/>
              <a:gdLst/>
              <a:ahLst/>
              <a:cxnLst>
                <a:cxn ang="0">
                  <a:pos x="545" y="0"/>
                </a:cxn>
                <a:cxn ang="0">
                  <a:pos x="181" y="0"/>
                </a:cxn>
                <a:cxn ang="0">
                  <a:pos x="0" y="315"/>
                </a:cxn>
                <a:cxn ang="0">
                  <a:pos x="181" y="628"/>
                </a:cxn>
                <a:cxn ang="0">
                  <a:pos x="545" y="628"/>
                </a:cxn>
                <a:cxn ang="0">
                  <a:pos x="726" y="315"/>
                </a:cxn>
                <a:cxn ang="0">
                  <a:pos x="545" y="0"/>
                </a:cxn>
                <a:cxn ang="0">
                  <a:pos x="545" y="0"/>
                </a:cxn>
              </a:cxnLst>
              <a:rect l="0" t="0" r="r" b="b"/>
              <a:pathLst>
                <a:path w="726" h="628">
                  <a:moveTo>
                    <a:pt x="545" y="0"/>
                  </a:moveTo>
                  <a:lnTo>
                    <a:pt x="181" y="0"/>
                  </a:lnTo>
                  <a:lnTo>
                    <a:pt x="0" y="315"/>
                  </a:lnTo>
                  <a:lnTo>
                    <a:pt x="181" y="628"/>
                  </a:lnTo>
                  <a:lnTo>
                    <a:pt x="545" y="628"/>
                  </a:lnTo>
                  <a:lnTo>
                    <a:pt x="726" y="315"/>
                  </a:lnTo>
                  <a:lnTo>
                    <a:pt x="545" y="0"/>
                  </a:lnTo>
                  <a:lnTo>
                    <a:pt x="545" y="0"/>
                  </a:lnTo>
                  <a:close/>
                </a:path>
              </a:pathLst>
            </a:custGeom>
            <a:solidFill>
              <a:srgbClr val="602320"/>
            </a:solidFill>
            <a:ln w="9525">
              <a:noFill/>
              <a:round/>
              <a:headEnd/>
              <a:tailEnd/>
            </a:ln>
          </p:spPr>
          <p:txBody>
            <a:bodyPr vert="horz" wrap="square" lIns="108000" tIns="108000" rIns="108000" bIns="108000" numCol="1" anchor="ctr" anchorCtr="0" compatLnSpc="1">
              <a:prstTxWarp prst="textNoShape">
                <a:avLst/>
              </a:prstTxWarp>
            </a:bodyPr>
            <a:lstStyle/>
            <a:p>
              <a:pPr algn="ctr" defTabSz="527010">
                <a:spcBef>
                  <a:spcPct val="20000"/>
                </a:spcBef>
                <a:defRPr/>
              </a:pPr>
              <a:r>
                <a:rPr lang="en-US" altLang="zh-CN" sz="1200" b="1" kern="0" dirty="0">
                  <a:solidFill>
                    <a:srgbClr val="FFFFFF"/>
                  </a:solidFill>
                  <a:latin typeface="Georgia"/>
                  <a:ea typeface="宋体" panose="02010600030101010101" pitchFamily="2" charset="-122"/>
                  <a:cs typeface="Arial" charset="0"/>
                </a:rPr>
                <a:t>No thin capitalization rules</a:t>
              </a:r>
              <a:endParaRPr lang="de-DE" altLang="zh-CN" sz="1200" b="1" kern="0" dirty="0">
                <a:solidFill>
                  <a:srgbClr val="FFFFFF"/>
                </a:solidFill>
                <a:latin typeface="Georgia"/>
                <a:ea typeface="宋体" panose="02010600030101010101" pitchFamily="2" charset="-122"/>
                <a:cs typeface="Arial" charset="0"/>
              </a:endParaRPr>
            </a:p>
          </p:txBody>
        </p:sp>
        <p:sp>
          <p:nvSpPr>
            <p:cNvPr id="95" name="Freeform 38">
              <a:extLst>
                <a:ext uri="{FF2B5EF4-FFF2-40B4-BE49-F238E27FC236}">
                  <a16:creationId xmlns:a16="http://schemas.microsoft.com/office/drawing/2014/main" id="{33633FEA-7C29-4588-A876-705D6F95E859}"/>
                </a:ext>
              </a:extLst>
            </p:cNvPr>
            <p:cNvSpPr>
              <a:spLocks/>
            </p:cNvSpPr>
            <p:nvPr/>
          </p:nvSpPr>
          <p:spPr bwMode="auto">
            <a:xfrm>
              <a:off x="6592850" y="3585383"/>
              <a:ext cx="1810909" cy="1544038"/>
            </a:xfrm>
            <a:custGeom>
              <a:avLst/>
              <a:gdLst/>
              <a:ahLst/>
              <a:cxnLst>
                <a:cxn ang="0">
                  <a:pos x="545" y="0"/>
                </a:cxn>
                <a:cxn ang="0">
                  <a:pos x="181" y="0"/>
                </a:cxn>
                <a:cxn ang="0">
                  <a:pos x="0" y="315"/>
                </a:cxn>
                <a:cxn ang="0">
                  <a:pos x="181" y="628"/>
                </a:cxn>
                <a:cxn ang="0">
                  <a:pos x="545" y="628"/>
                </a:cxn>
                <a:cxn ang="0">
                  <a:pos x="726" y="315"/>
                </a:cxn>
                <a:cxn ang="0">
                  <a:pos x="545" y="0"/>
                </a:cxn>
                <a:cxn ang="0">
                  <a:pos x="545" y="0"/>
                </a:cxn>
              </a:cxnLst>
              <a:rect l="0" t="0" r="r" b="b"/>
              <a:pathLst>
                <a:path w="726" h="628">
                  <a:moveTo>
                    <a:pt x="545" y="0"/>
                  </a:moveTo>
                  <a:lnTo>
                    <a:pt x="181" y="0"/>
                  </a:lnTo>
                  <a:lnTo>
                    <a:pt x="0" y="315"/>
                  </a:lnTo>
                  <a:lnTo>
                    <a:pt x="181" y="628"/>
                  </a:lnTo>
                  <a:lnTo>
                    <a:pt x="545" y="628"/>
                  </a:lnTo>
                  <a:lnTo>
                    <a:pt x="726" y="315"/>
                  </a:lnTo>
                  <a:lnTo>
                    <a:pt x="545" y="0"/>
                  </a:lnTo>
                  <a:lnTo>
                    <a:pt x="545" y="0"/>
                  </a:lnTo>
                  <a:close/>
                </a:path>
              </a:pathLst>
            </a:custGeom>
            <a:solidFill>
              <a:srgbClr val="DC6900">
                <a:lumMod val="60000"/>
                <a:lumOff val="40000"/>
              </a:srgbClr>
            </a:solidFill>
            <a:ln w="9525">
              <a:noFill/>
              <a:round/>
              <a:headEnd/>
              <a:tailEnd/>
            </a:ln>
          </p:spPr>
          <p:txBody>
            <a:bodyPr vert="horz" wrap="square" lIns="108000" tIns="108000" rIns="108000" bIns="108000" numCol="1" anchor="ctr" anchorCtr="0" compatLnSpc="1">
              <a:prstTxWarp prst="textNoShape">
                <a:avLst/>
              </a:prstTxWarp>
            </a:bodyPr>
            <a:lstStyle/>
            <a:p>
              <a:pPr algn="ctr" defTabSz="527010">
                <a:spcBef>
                  <a:spcPct val="20000"/>
                </a:spcBef>
                <a:defRPr/>
              </a:pPr>
              <a:endParaRPr lang="en-US" sz="1125" b="1" kern="0" dirty="0">
                <a:solidFill>
                  <a:srgbClr val="FFFFFF"/>
                </a:solidFill>
                <a:latin typeface="Georgia"/>
                <a:ea typeface="宋体" panose="02010600030101010101" pitchFamily="2" charset="-122"/>
                <a:cs typeface="Arial" charset="0"/>
              </a:endParaRPr>
            </a:p>
            <a:p>
              <a:pPr algn="ctr" defTabSz="527010">
                <a:spcBef>
                  <a:spcPct val="20000"/>
                </a:spcBef>
                <a:defRPr/>
              </a:pPr>
              <a:endParaRPr lang="en-US" sz="1125" b="1" kern="0" dirty="0">
                <a:solidFill>
                  <a:srgbClr val="FFFFFF"/>
                </a:solidFill>
                <a:latin typeface="Georgia"/>
                <a:ea typeface="宋体" panose="02010600030101010101" pitchFamily="2" charset="-122"/>
                <a:cs typeface="Arial" charset="0"/>
              </a:endParaRPr>
            </a:p>
            <a:p>
              <a:pPr algn="ctr" defTabSz="527010">
                <a:spcBef>
                  <a:spcPct val="20000"/>
                </a:spcBef>
                <a:defRPr/>
              </a:pPr>
              <a:r>
                <a:rPr lang="en-US" sz="1125" b="1" kern="0" dirty="0">
                  <a:solidFill>
                    <a:srgbClr val="FFFFFF"/>
                  </a:solidFill>
                  <a:latin typeface="Georgia"/>
                  <a:ea typeface="宋体" panose="02010600030101010101" pitchFamily="2" charset="-122"/>
                  <a:cs typeface="Arial" charset="0"/>
                </a:rPr>
                <a:t>Expenses/Interest apportionment for supervision of substantial investment </a:t>
              </a:r>
            </a:p>
            <a:p>
              <a:pPr algn="ctr" defTabSz="527010">
                <a:spcBef>
                  <a:spcPct val="20000"/>
                </a:spcBef>
                <a:defRPr/>
              </a:pPr>
              <a:r>
                <a:rPr lang="en-US" sz="1125" b="1" kern="0" dirty="0">
                  <a:solidFill>
                    <a:srgbClr val="FFFFFF"/>
                  </a:solidFill>
                  <a:latin typeface="Georgia"/>
                  <a:ea typeface="宋体" panose="02010600030101010101" pitchFamily="2" charset="-122"/>
                  <a:cs typeface="Arial" charset="0"/>
                </a:rPr>
                <a:t>portfolio</a:t>
              </a:r>
              <a:endParaRPr lang="de-DE" altLang="zh-CN" sz="1125" b="1" kern="0" dirty="0">
                <a:solidFill>
                  <a:srgbClr val="FFFFFF"/>
                </a:solidFill>
                <a:latin typeface="Georgia"/>
                <a:ea typeface="宋体" panose="02010600030101010101" pitchFamily="2" charset="-122"/>
                <a:cs typeface="Arial" charset="0"/>
              </a:endParaRPr>
            </a:p>
          </p:txBody>
        </p:sp>
      </p:grpSp>
    </p:spTree>
    <p:extLst>
      <p:ext uri="{BB962C8B-B14F-4D97-AF65-F5344CB8AC3E}">
        <p14:creationId xmlns:p14="http://schemas.microsoft.com/office/powerpoint/2010/main" val="1362980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1763E7B1-FB94-235B-750D-458A1FC8FD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05</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grpSp>
        <p:nvGrpSpPr>
          <p:cNvPr id="2" name="Group 1">
            <a:extLst>
              <a:ext uri="{FF2B5EF4-FFF2-40B4-BE49-F238E27FC236}">
                <a16:creationId xmlns:a16="http://schemas.microsoft.com/office/drawing/2014/main" id="{2DB15C6C-F899-4E53-B12B-017388985D04}"/>
              </a:ext>
            </a:extLst>
          </p:cNvPr>
          <p:cNvGrpSpPr/>
          <p:nvPr/>
        </p:nvGrpSpPr>
        <p:grpSpPr>
          <a:xfrm>
            <a:off x="2415211" y="1958102"/>
            <a:ext cx="6201533" cy="3640883"/>
            <a:chOff x="1859561" y="1497358"/>
            <a:chExt cx="8772261" cy="5150141"/>
          </a:xfrm>
        </p:grpSpPr>
        <p:grpSp>
          <p:nvGrpSpPr>
            <p:cNvPr id="52" name="Group 51">
              <a:extLst>
                <a:ext uri="{FF2B5EF4-FFF2-40B4-BE49-F238E27FC236}">
                  <a16:creationId xmlns:a16="http://schemas.microsoft.com/office/drawing/2014/main" id="{2B9B0D90-9A16-4D0D-A446-C301D9C4A7F2}"/>
                </a:ext>
              </a:extLst>
            </p:cNvPr>
            <p:cNvGrpSpPr/>
            <p:nvPr/>
          </p:nvGrpSpPr>
          <p:grpSpPr>
            <a:xfrm>
              <a:off x="1859561" y="1497358"/>
              <a:ext cx="5232718" cy="5150141"/>
              <a:chOff x="1187624" y="1143000"/>
              <a:chExt cx="5592758" cy="5504499"/>
            </a:xfrm>
          </p:grpSpPr>
          <p:grpSp>
            <p:nvGrpSpPr>
              <p:cNvPr id="53" name="Group 52">
                <a:extLst>
                  <a:ext uri="{FF2B5EF4-FFF2-40B4-BE49-F238E27FC236}">
                    <a16:creationId xmlns:a16="http://schemas.microsoft.com/office/drawing/2014/main" id="{CD7AC561-35A7-475B-8566-28E0914023C5}"/>
                  </a:ext>
                </a:extLst>
              </p:cNvPr>
              <p:cNvGrpSpPr/>
              <p:nvPr/>
            </p:nvGrpSpPr>
            <p:grpSpPr>
              <a:xfrm>
                <a:off x="1187624" y="1143000"/>
                <a:ext cx="5592758" cy="5504499"/>
                <a:chOff x="1187624" y="1143000"/>
                <a:chExt cx="5592758" cy="5504499"/>
              </a:xfrm>
            </p:grpSpPr>
            <p:grpSp>
              <p:nvGrpSpPr>
                <p:cNvPr id="59" name="Group 58">
                  <a:extLst>
                    <a:ext uri="{FF2B5EF4-FFF2-40B4-BE49-F238E27FC236}">
                      <a16:creationId xmlns:a16="http://schemas.microsoft.com/office/drawing/2014/main" id="{33D731E5-7519-4701-9508-DCC74DBE1BB8}"/>
                    </a:ext>
                  </a:extLst>
                </p:cNvPr>
                <p:cNvGrpSpPr/>
                <p:nvPr/>
              </p:nvGrpSpPr>
              <p:grpSpPr>
                <a:xfrm>
                  <a:off x="1187624" y="1143000"/>
                  <a:ext cx="5592758" cy="5504499"/>
                  <a:chOff x="581259" y="1921951"/>
                  <a:chExt cx="4596080" cy="4811013"/>
                </a:xfrm>
              </p:grpSpPr>
              <p:grpSp>
                <p:nvGrpSpPr>
                  <p:cNvPr id="61" name="Group 52">
                    <a:extLst>
                      <a:ext uri="{FF2B5EF4-FFF2-40B4-BE49-F238E27FC236}">
                        <a16:creationId xmlns:a16="http://schemas.microsoft.com/office/drawing/2014/main" id="{6E508275-5BDC-4BB7-B5ED-3B39A45FFA45}"/>
                      </a:ext>
                    </a:extLst>
                  </p:cNvPr>
                  <p:cNvGrpSpPr>
                    <a:grpSpLocks noChangeAspect="1"/>
                  </p:cNvGrpSpPr>
                  <p:nvPr/>
                </p:nvGrpSpPr>
                <p:grpSpPr bwMode="auto">
                  <a:xfrm>
                    <a:off x="581259" y="2110467"/>
                    <a:ext cx="4596080" cy="4622497"/>
                    <a:chOff x="4230" y="2242"/>
                    <a:chExt cx="1044" cy="1050"/>
                  </a:xfrm>
                </p:grpSpPr>
                <p:sp>
                  <p:nvSpPr>
                    <p:cNvPr id="75" name="Freeform 55">
                      <a:extLst>
                        <a:ext uri="{FF2B5EF4-FFF2-40B4-BE49-F238E27FC236}">
                          <a16:creationId xmlns:a16="http://schemas.microsoft.com/office/drawing/2014/main" id="{E9A31FF4-0B4C-426B-BE3E-EA39825762E1}"/>
                        </a:ext>
                      </a:extLst>
                    </p:cNvPr>
                    <p:cNvSpPr>
                      <a:spLocks/>
                    </p:cNvSpPr>
                    <p:nvPr/>
                  </p:nvSpPr>
                  <p:spPr bwMode="auto">
                    <a:xfrm>
                      <a:off x="4752" y="2767"/>
                      <a:ext cx="522" cy="370"/>
                    </a:xfrm>
                    <a:custGeom>
                      <a:avLst/>
                      <a:gdLst/>
                      <a:ahLst/>
                      <a:cxnLst>
                        <a:cxn ang="0">
                          <a:pos x="988" y="988"/>
                        </a:cxn>
                        <a:cxn ang="0">
                          <a:pos x="1392" y="0"/>
                        </a:cxn>
                        <a:cxn ang="0">
                          <a:pos x="0" y="0"/>
                        </a:cxn>
                        <a:cxn ang="0">
                          <a:pos x="988" y="988"/>
                        </a:cxn>
                      </a:cxnLst>
                      <a:rect l="0" t="0" r="r" b="b"/>
                      <a:pathLst>
                        <a:path w="1392" h="988">
                          <a:moveTo>
                            <a:pt x="988" y="988"/>
                          </a:moveTo>
                          <a:cubicBezTo>
                            <a:pt x="1247" y="725"/>
                            <a:pt x="1392" y="370"/>
                            <a:pt x="1392" y="0"/>
                          </a:cubicBezTo>
                          <a:lnTo>
                            <a:pt x="0" y="0"/>
                          </a:lnTo>
                          <a:lnTo>
                            <a:pt x="988" y="988"/>
                          </a:lnTo>
                          <a:close/>
                        </a:path>
                      </a:pathLst>
                    </a:custGeom>
                    <a:solidFill>
                      <a:srgbClr val="602320"/>
                    </a:solidFill>
                    <a:ln w="76200">
                      <a:solidFill>
                        <a:srgbClr val="FFFFFF"/>
                      </a:solidFill>
                      <a:prstDash val="solid"/>
                      <a:round/>
                      <a:headEnd/>
                      <a:tailEnd/>
                    </a:ln>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sp>
                  <p:nvSpPr>
                    <p:cNvPr id="76" name="Freeform 56">
                      <a:extLst>
                        <a:ext uri="{FF2B5EF4-FFF2-40B4-BE49-F238E27FC236}">
                          <a16:creationId xmlns:a16="http://schemas.microsoft.com/office/drawing/2014/main" id="{8D04F35E-9A13-458B-980D-495198EEF1E5}"/>
                        </a:ext>
                      </a:extLst>
                    </p:cNvPr>
                    <p:cNvSpPr>
                      <a:spLocks/>
                    </p:cNvSpPr>
                    <p:nvPr/>
                  </p:nvSpPr>
                  <p:spPr bwMode="auto">
                    <a:xfrm>
                      <a:off x="4752" y="2767"/>
                      <a:ext cx="370" cy="525"/>
                    </a:xfrm>
                    <a:custGeom>
                      <a:avLst/>
                      <a:gdLst/>
                      <a:ahLst/>
                      <a:cxnLst>
                        <a:cxn ang="0">
                          <a:pos x="0" y="1400"/>
                        </a:cxn>
                        <a:cxn ang="0">
                          <a:pos x="988" y="988"/>
                        </a:cxn>
                        <a:cxn ang="0">
                          <a:pos x="0" y="0"/>
                        </a:cxn>
                        <a:cxn ang="0">
                          <a:pos x="0" y="1400"/>
                        </a:cxn>
                      </a:cxnLst>
                      <a:rect l="0" t="0" r="r" b="b"/>
                      <a:pathLst>
                        <a:path w="988" h="1400">
                          <a:moveTo>
                            <a:pt x="0" y="1400"/>
                          </a:moveTo>
                          <a:cubicBezTo>
                            <a:pt x="371" y="1400"/>
                            <a:pt x="726" y="1252"/>
                            <a:pt x="988" y="988"/>
                          </a:cubicBezTo>
                          <a:lnTo>
                            <a:pt x="0" y="0"/>
                          </a:lnTo>
                          <a:lnTo>
                            <a:pt x="0" y="1400"/>
                          </a:lnTo>
                          <a:close/>
                        </a:path>
                      </a:pathLst>
                    </a:custGeom>
                    <a:solidFill>
                      <a:srgbClr val="A32020"/>
                    </a:solidFill>
                    <a:ln w="76200">
                      <a:solidFill>
                        <a:srgbClr val="FFFFFF"/>
                      </a:solidFill>
                      <a:prstDash val="solid"/>
                      <a:round/>
                      <a:headEnd/>
                      <a:tailEnd/>
                    </a:ln>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sp>
                  <p:nvSpPr>
                    <p:cNvPr id="77" name="Freeform 57">
                      <a:extLst>
                        <a:ext uri="{FF2B5EF4-FFF2-40B4-BE49-F238E27FC236}">
                          <a16:creationId xmlns:a16="http://schemas.microsoft.com/office/drawing/2014/main" id="{D305052C-3009-4201-9885-9BFA0C344658}"/>
                        </a:ext>
                      </a:extLst>
                    </p:cNvPr>
                    <p:cNvSpPr>
                      <a:spLocks/>
                    </p:cNvSpPr>
                    <p:nvPr/>
                  </p:nvSpPr>
                  <p:spPr bwMode="auto">
                    <a:xfrm>
                      <a:off x="4382" y="2767"/>
                      <a:ext cx="370" cy="525"/>
                    </a:xfrm>
                    <a:custGeom>
                      <a:avLst/>
                      <a:gdLst/>
                      <a:ahLst/>
                      <a:cxnLst>
                        <a:cxn ang="0">
                          <a:pos x="0" y="988"/>
                        </a:cxn>
                        <a:cxn ang="0">
                          <a:pos x="987" y="1400"/>
                        </a:cxn>
                        <a:cxn ang="0">
                          <a:pos x="987" y="0"/>
                        </a:cxn>
                        <a:cxn ang="0">
                          <a:pos x="0" y="988"/>
                        </a:cxn>
                      </a:cxnLst>
                      <a:rect l="0" t="0" r="r" b="b"/>
                      <a:pathLst>
                        <a:path w="987" h="1400">
                          <a:moveTo>
                            <a:pt x="0" y="988"/>
                          </a:moveTo>
                          <a:cubicBezTo>
                            <a:pt x="262" y="1252"/>
                            <a:pt x="617" y="1400"/>
                            <a:pt x="987" y="1400"/>
                          </a:cubicBezTo>
                          <a:lnTo>
                            <a:pt x="987" y="0"/>
                          </a:lnTo>
                          <a:lnTo>
                            <a:pt x="0" y="988"/>
                          </a:lnTo>
                          <a:close/>
                        </a:path>
                      </a:pathLst>
                    </a:custGeom>
                    <a:solidFill>
                      <a:srgbClr val="602320">
                        <a:lumMod val="60000"/>
                        <a:lumOff val="40000"/>
                      </a:srgbClr>
                    </a:solidFill>
                    <a:ln w="76200">
                      <a:solidFill>
                        <a:srgbClr val="FFFFFF"/>
                      </a:solidFill>
                      <a:prstDash val="solid"/>
                      <a:round/>
                      <a:headEnd/>
                      <a:tailEnd/>
                    </a:ln>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sp>
                  <p:nvSpPr>
                    <p:cNvPr id="78" name="Freeform 58">
                      <a:extLst>
                        <a:ext uri="{FF2B5EF4-FFF2-40B4-BE49-F238E27FC236}">
                          <a16:creationId xmlns:a16="http://schemas.microsoft.com/office/drawing/2014/main" id="{78F8FE32-0FA0-4BE5-BD8C-7A70E1954896}"/>
                        </a:ext>
                      </a:extLst>
                    </p:cNvPr>
                    <p:cNvSpPr>
                      <a:spLocks/>
                    </p:cNvSpPr>
                    <p:nvPr/>
                  </p:nvSpPr>
                  <p:spPr bwMode="auto">
                    <a:xfrm>
                      <a:off x="4230" y="2767"/>
                      <a:ext cx="522" cy="370"/>
                    </a:xfrm>
                    <a:custGeom>
                      <a:avLst/>
                      <a:gdLst/>
                      <a:ahLst/>
                      <a:cxnLst>
                        <a:cxn ang="0">
                          <a:pos x="0" y="0"/>
                        </a:cxn>
                        <a:cxn ang="0">
                          <a:pos x="405" y="988"/>
                        </a:cxn>
                        <a:cxn ang="0">
                          <a:pos x="1392" y="0"/>
                        </a:cxn>
                        <a:cxn ang="0">
                          <a:pos x="0" y="0"/>
                        </a:cxn>
                      </a:cxnLst>
                      <a:rect l="0" t="0" r="r" b="b"/>
                      <a:pathLst>
                        <a:path w="1392" h="988">
                          <a:moveTo>
                            <a:pt x="0" y="0"/>
                          </a:moveTo>
                          <a:cubicBezTo>
                            <a:pt x="0" y="370"/>
                            <a:pt x="146" y="725"/>
                            <a:pt x="405" y="988"/>
                          </a:cubicBezTo>
                          <a:lnTo>
                            <a:pt x="1392" y="0"/>
                          </a:lnTo>
                          <a:lnTo>
                            <a:pt x="0" y="0"/>
                          </a:lnTo>
                          <a:close/>
                        </a:path>
                      </a:pathLst>
                    </a:custGeom>
                    <a:solidFill>
                      <a:srgbClr val="DC6900"/>
                    </a:solidFill>
                    <a:ln w="76200">
                      <a:solidFill>
                        <a:srgbClr val="FFFFFF"/>
                      </a:solidFill>
                      <a:prstDash val="solid"/>
                      <a:round/>
                      <a:headEnd/>
                      <a:tailEnd/>
                    </a:ln>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sp>
                  <p:nvSpPr>
                    <p:cNvPr id="79" name="Freeform 59">
                      <a:extLst>
                        <a:ext uri="{FF2B5EF4-FFF2-40B4-BE49-F238E27FC236}">
                          <a16:creationId xmlns:a16="http://schemas.microsoft.com/office/drawing/2014/main" id="{0AB866F5-B0D3-4F58-A1CC-314792E095CA}"/>
                        </a:ext>
                      </a:extLst>
                    </p:cNvPr>
                    <p:cNvSpPr>
                      <a:spLocks/>
                    </p:cNvSpPr>
                    <p:nvPr/>
                  </p:nvSpPr>
                  <p:spPr bwMode="auto">
                    <a:xfrm>
                      <a:off x="4230" y="2397"/>
                      <a:ext cx="522" cy="370"/>
                    </a:xfrm>
                    <a:custGeom>
                      <a:avLst/>
                      <a:gdLst/>
                      <a:ahLst/>
                      <a:cxnLst>
                        <a:cxn ang="0">
                          <a:pos x="405" y="0"/>
                        </a:cxn>
                        <a:cxn ang="0">
                          <a:pos x="0" y="987"/>
                        </a:cxn>
                        <a:cxn ang="0">
                          <a:pos x="1392" y="987"/>
                        </a:cxn>
                        <a:cxn ang="0">
                          <a:pos x="405" y="0"/>
                        </a:cxn>
                      </a:cxnLst>
                      <a:rect l="0" t="0" r="r" b="b"/>
                      <a:pathLst>
                        <a:path w="1392" h="987">
                          <a:moveTo>
                            <a:pt x="405" y="0"/>
                          </a:moveTo>
                          <a:cubicBezTo>
                            <a:pt x="146" y="263"/>
                            <a:pt x="0" y="618"/>
                            <a:pt x="0" y="987"/>
                          </a:cubicBezTo>
                          <a:lnTo>
                            <a:pt x="1392" y="987"/>
                          </a:lnTo>
                          <a:lnTo>
                            <a:pt x="405" y="0"/>
                          </a:lnTo>
                          <a:close/>
                        </a:path>
                      </a:pathLst>
                    </a:custGeom>
                    <a:solidFill>
                      <a:srgbClr val="EB8C00"/>
                    </a:solidFill>
                    <a:ln w="76200">
                      <a:solidFill>
                        <a:srgbClr val="FFFFFF"/>
                      </a:solidFill>
                      <a:prstDash val="solid"/>
                      <a:round/>
                      <a:headEnd/>
                      <a:tailEnd/>
                    </a:ln>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sp>
                  <p:nvSpPr>
                    <p:cNvPr id="80" name="Freeform 60">
                      <a:extLst>
                        <a:ext uri="{FF2B5EF4-FFF2-40B4-BE49-F238E27FC236}">
                          <a16:creationId xmlns:a16="http://schemas.microsoft.com/office/drawing/2014/main" id="{19F6FD27-CA92-4285-9331-6705F54365FB}"/>
                        </a:ext>
                      </a:extLst>
                    </p:cNvPr>
                    <p:cNvSpPr>
                      <a:spLocks/>
                    </p:cNvSpPr>
                    <p:nvPr/>
                  </p:nvSpPr>
                  <p:spPr bwMode="auto">
                    <a:xfrm>
                      <a:off x="4382" y="2242"/>
                      <a:ext cx="401" cy="525"/>
                    </a:xfrm>
                    <a:custGeom>
                      <a:avLst/>
                      <a:gdLst/>
                      <a:ahLst/>
                      <a:cxnLst>
                        <a:cxn ang="0">
                          <a:pos x="987" y="0"/>
                        </a:cxn>
                        <a:cxn ang="0">
                          <a:pos x="0" y="413"/>
                        </a:cxn>
                        <a:cxn ang="0">
                          <a:pos x="987" y="1400"/>
                        </a:cxn>
                        <a:cxn ang="0">
                          <a:pos x="987" y="0"/>
                        </a:cxn>
                      </a:cxnLst>
                      <a:rect l="0" t="0" r="r" b="b"/>
                      <a:pathLst>
                        <a:path w="987" h="1400">
                          <a:moveTo>
                            <a:pt x="987" y="0"/>
                          </a:moveTo>
                          <a:cubicBezTo>
                            <a:pt x="617" y="0"/>
                            <a:pt x="262" y="149"/>
                            <a:pt x="0" y="413"/>
                          </a:cubicBezTo>
                          <a:lnTo>
                            <a:pt x="987" y="1400"/>
                          </a:lnTo>
                          <a:lnTo>
                            <a:pt x="987" y="0"/>
                          </a:lnTo>
                          <a:close/>
                        </a:path>
                      </a:pathLst>
                    </a:custGeom>
                    <a:solidFill>
                      <a:srgbClr val="DC6900">
                        <a:lumMod val="60000"/>
                        <a:lumOff val="40000"/>
                      </a:srgbClr>
                    </a:solidFill>
                    <a:ln w="76200">
                      <a:solidFill>
                        <a:srgbClr val="FFFFFF"/>
                      </a:solidFill>
                      <a:prstDash val="solid"/>
                      <a:round/>
                      <a:headEnd/>
                      <a:tailEnd/>
                    </a:ln>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grpSp>
              <p:sp>
                <p:nvSpPr>
                  <p:cNvPr id="62" name="Oval 61">
                    <a:extLst>
                      <a:ext uri="{FF2B5EF4-FFF2-40B4-BE49-F238E27FC236}">
                        <a16:creationId xmlns:a16="http://schemas.microsoft.com/office/drawing/2014/main" id="{9D7E28FB-659C-4397-B0C1-3EE859795654}"/>
                      </a:ext>
                    </a:extLst>
                  </p:cNvPr>
                  <p:cNvSpPr/>
                  <p:nvPr/>
                </p:nvSpPr>
                <p:spPr bwMode="ltGray">
                  <a:xfrm>
                    <a:off x="2447255" y="3989662"/>
                    <a:ext cx="864096" cy="864095"/>
                  </a:xfrm>
                  <a:prstGeom prst="ellipse">
                    <a:avLst/>
                  </a:prstGeom>
                  <a:solidFill>
                    <a:srgbClr val="FFFFFF"/>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3" name="Isosceles Triangle 62">
                    <a:extLst>
                      <a:ext uri="{FF2B5EF4-FFF2-40B4-BE49-F238E27FC236}">
                        <a16:creationId xmlns:a16="http://schemas.microsoft.com/office/drawing/2014/main" id="{E8551299-4C23-4788-964B-1BD6C9271EF0}"/>
                      </a:ext>
                    </a:extLst>
                  </p:cNvPr>
                  <p:cNvSpPr/>
                  <p:nvPr/>
                </p:nvSpPr>
                <p:spPr bwMode="ltGray">
                  <a:xfrm rot="5400000">
                    <a:off x="2201150" y="2689296"/>
                    <a:ext cx="2304256" cy="769566"/>
                  </a:xfrm>
                  <a:prstGeom prst="triangle">
                    <a:avLst/>
                  </a:prstGeom>
                  <a:solidFill>
                    <a:srgbClr val="DC6900">
                      <a:lumMod val="60000"/>
                      <a:lumOff val="40000"/>
                    </a:srgbClr>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4" name="Isosceles Triangle 63">
                    <a:extLst>
                      <a:ext uri="{FF2B5EF4-FFF2-40B4-BE49-F238E27FC236}">
                        <a16:creationId xmlns:a16="http://schemas.microsoft.com/office/drawing/2014/main" id="{1BBD886D-9F4A-4318-8644-E5ED3DD36DF6}"/>
                      </a:ext>
                    </a:extLst>
                  </p:cNvPr>
                  <p:cNvSpPr/>
                  <p:nvPr/>
                </p:nvSpPr>
                <p:spPr bwMode="ltGray">
                  <a:xfrm rot="13548873">
                    <a:off x="3710460" y="5331959"/>
                    <a:ext cx="288032" cy="204902"/>
                  </a:xfrm>
                  <a:prstGeom prst="triangle">
                    <a:avLst/>
                  </a:prstGeom>
                  <a:solidFill>
                    <a:srgbClr val="602320"/>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5" name="Isosceles Triangle 64">
                    <a:extLst>
                      <a:ext uri="{FF2B5EF4-FFF2-40B4-BE49-F238E27FC236}">
                        <a16:creationId xmlns:a16="http://schemas.microsoft.com/office/drawing/2014/main" id="{6AFC16A8-EABD-4A07-ADC4-A1F45F4C0D48}"/>
                      </a:ext>
                    </a:extLst>
                  </p:cNvPr>
                  <p:cNvSpPr/>
                  <p:nvPr/>
                </p:nvSpPr>
                <p:spPr bwMode="ltGray">
                  <a:xfrm rot="16200000">
                    <a:off x="2680763" y="5649570"/>
                    <a:ext cx="288032" cy="204902"/>
                  </a:xfrm>
                  <a:prstGeom prst="triangle">
                    <a:avLst/>
                  </a:prstGeom>
                  <a:solidFill>
                    <a:srgbClr val="A32020"/>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6" name="Isosceles Triangle 65">
                    <a:extLst>
                      <a:ext uri="{FF2B5EF4-FFF2-40B4-BE49-F238E27FC236}">
                        <a16:creationId xmlns:a16="http://schemas.microsoft.com/office/drawing/2014/main" id="{F965FDDC-77AB-4AF1-8406-42D855DCE36B}"/>
                      </a:ext>
                    </a:extLst>
                  </p:cNvPr>
                  <p:cNvSpPr/>
                  <p:nvPr/>
                </p:nvSpPr>
                <p:spPr bwMode="ltGray">
                  <a:xfrm rot="18676364">
                    <a:off x="1779038" y="5230519"/>
                    <a:ext cx="288032" cy="204902"/>
                  </a:xfrm>
                  <a:prstGeom prst="triangle">
                    <a:avLst/>
                  </a:prstGeom>
                  <a:solidFill>
                    <a:srgbClr val="602320">
                      <a:lumMod val="60000"/>
                      <a:lumOff val="40000"/>
                    </a:srgbClr>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7" name="Isosceles Triangle 66">
                    <a:extLst>
                      <a:ext uri="{FF2B5EF4-FFF2-40B4-BE49-F238E27FC236}">
                        <a16:creationId xmlns:a16="http://schemas.microsoft.com/office/drawing/2014/main" id="{CD858DD6-5883-408D-99FF-70DF7CD405E8}"/>
                      </a:ext>
                    </a:extLst>
                  </p:cNvPr>
                  <p:cNvSpPr/>
                  <p:nvPr/>
                </p:nvSpPr>
                <p:spPr bwMode="ltGray">
                  <a:xfrm>
                    <a:off x="1438195" y="4266482"/>
                    <a:ext cx="288032" cy="204902"/>
                  </a:xfrm>
                  <a:prstGeom prst="triangle">
                    <a:avLst/>
                  </a:prstGeom>
                  <a:solidFill>
                    <a:srgbClr val="DC6900"/>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8" name="Isosceles Triangle 67">
                    <a:extLst>
                      <a:ext uri="{FF2B5EF4-FFF2-40B4-BE49-F238E27FC236}">
                        <a16:creationId xmlns:a16="http://schemas.microsoft.com/office/drawing/2014/main" id="{6ED43BF5-C3E6-4F87-A79B-A24D476D2D73}"/>
                      </a:ext>
                    </a:extLst>
                  </p:cNvPr>
                  <p:cNvSpPr/>
                  <p:nvPr/>
                </p:nvSpPr>
                <p:spPr bwMode="ltGray">
                  <a:xfrm rot="2822992">
                    <a:off x="1782195" y="3288367"/>
                    <a:ext cx="288032" cy="204902"/>
                  </a:xfrm>
                  <a:prstGeom prst="triangle">
                    <a:avLst/>
                  </a:prstGeom>
                  <a:solidFill>
                    <a:srgbClr val="EB8C00"/>
                  </a:solidFill>
                  <a:ln w="3175" cap="flat" cmpd="sng" algn="ctr">
                    <a:noFill/>
                    <a:prstDash val="solid"/>
                  </a:ln>
                  <a:effectLst/>
                </p:spPr>
                <p:txBody>
                  <a:bodyPr rtlCol="0" anchor="ctr"/>
                  <a:lstStyle/>
                  <a:p>
                    <a:pPr algn="ctr" defTabSz="691603">
                      <a:defRPr/>
                    </a:pPr>
                    <a:endParaRPr lang="en-GB" sz="1350" kern="0" dirty="0">
                      <a:solidFill>
                        <a:srgbClr val="FFFFFF"/>
                      </a:solidFill>
                      <a:latin typeface="Georgia"/>
                      <a:ea typeface="黑体" panose="02010609060101010101" pitchFamily="49" charset="-122"/>
                    </a:endParaRPr>
                  </a:p>
                </p:txBody>
              </p:sp>
              <p:sp>
                <p:nvSpPr>
                  <p:cNvPr id="69" name="Rectangle 10">
                    <a:extLst>
                      <a:ext uri="{FF2B5EF4-FFF2-40B4-BE49-F238E27FC236}">
                        <a16:creationId xmlns:a16="http://schemas.microsoft.com/office/drawing/2014/main" id="{E6253034-C914-4CD4-AAFC-61486B025DAF}"/>
                      </a:ext>
                    </a:extLst>
                  </p:cNvPr>
                  <p:cNvSpPr>
                    <a:spLocks noChangeArrowheads="1"/>
                  </p:cNvSpPr>
                  <p:nvPr/>
                </p:nvSpPr>
                <p:spPr bwMode="auto">
                  <a:xfrm>
                    <a:off x="3830714" y="4523891"/>
                    <a:ext cx="1252251" cy="85405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US" sz="1050" kern="0" dirty="0">
                        <a:solidFill>
                          <a:srgbClr val="FFFFFF"/>
                        </a:solidFill>
                        <a:latin typeface="Georgia"/>
                        <a:ea typeface="黑体" panose="02010609060101010101" pitchFamily="49" charset="-122"/>
                        <a:cs typeface="Arial" charset="0"/>
                      </a:rPr>
                      <a:t>Interest incurred for production of assessable profits?</a:t>
                    </a:r>
                    <a:endParaRPr lang="en-GB" sz="1050" kern="0" dirty="0">
                      <a:solidFill>
                        <a:srgbClr val="FFFFFF"/>
                      </a:solidFill>
                      <a:latin typeface="Georgia"/>
                      <a:ea typeface="黑体" panose="02010609060101010101" pitchFamily="49" charset="-122"/>
                      <a:cs typeface="Arial" charset="0"/>
                    </a:endParaRPr>
                  </a:p>
                </p:txBody>
              </p:sp>
              <p:sp>
                <p:nvSpPr>
                  <p:cNvPr id="70" name="Rectangle 10">
                    <a:extLst>
                      <a:ext uri="{FF2B5EF4-FFF2-40B4-BE49-F238E27FC236}">
                        <a16:creationId xmlns:a16="http://schemas.microsoft.com/office/drawing/2014/main" id="{B4F59886-374C-46CB-AF67-4CD24D1BA2BE}"/>
                      </a:ext>
                    </a:extLst>
                  </p:cNvPr>
                  <p:cNvSpPr>
                    <a:spLocks noChangeArrowheads="1"/>
                  </p:cNvSpPr>
                  <p:nvPr/>
                </p:nvSpPr>
                <p:spPr bwMode="auto">
                  <a:xfrm>
                    <a:off x="3029003" y="5548847"/>
                    <a:ext cx="1059856" cy="85405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GB" sz="1050" kern="0" dirty="0">
                        <a:solidFill>
                          <a:srgbClr val="FFFFFF"/>
                        </a:solidFill>
                        <a:latin typeface="Georgia"/>
                        <a:ea typeface="黑体" panose="02010609060101010101" pitchFamily="49" charset="-122"/>
                        <a:cs typeface="Arial" charset="0"/>
                      </a:rPr>
                      <a:t>Whether the interest is capital in nature?</a:t>
                    </a:r>
                  </a:p>
                </p:txBody>
              </p:sp>
              <p:sp>
                <p:nvSpPr>
                  <p:cNvPr id="71" name="Rectangle 10">
                    <a:extLst>
                      <a:ext uri="{FF2B5EF4-FFF2-40B4-BE49-F238E27FC236}">
                        <a16:creationId xmlns:a16="http://schemas.microsoft.com/office/drawing/2014/main" id="{969A0850-AFD2-4944-9773-93C1520DD55A}"/>
                      </a:ext>
                    </a:extLst>
                  </p:cNvPr>
                  <p:cNvSpPr>
                    <a:spLocks noChangeArrowheads="1"/>
                  </p:cNvSpPr>
                  <p:nvPr/>
                </p:nvSpPr>
                <p:spPr bwMode="auto">
                  <a:xfrm>
                    <a:off x="920769" y="4613164"/>
                    <a:ext cx="1050007" cy="106756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GB" sz="1050" kern="0" dirty="0">
                        <a:solidFill>
                          <a:srgbClr val="FFFFFF"/>
                        </a:solidFill>
                        <a:latin typeface="Georgia"/>
                        <a:ea typeface="黑体" panose="02010609060101010101" pitchFamily="49" charset="-122"/>
                        <a:cs typeface="Arial" charset="0"/>
                      </a:rPr>
                      <a:t>Whether the money is borrowed from FI or non-FI?</a:t>
                    </a:r>
                  </a:p>
                </p:txBody>
              </p:sp>
              <p:sp>
                <p:nvSpPr>
                  <p:cNvPr id="72" name="Rectangle 10">
                    <a:extLst>
                      <a:ext uri="{FF2B5EF4-FFF2-40B4-BE49-F238E27FC236}">
                        <a16:creationId xmlns:a16="http://schemas.microsoft.com/office/drawing/2014/main" id="{A46E1179-9227-4FC9-8733-B9151885C135}"/>
                      </a:ext>
                    </a:extLst>
                  </p:cNvPr>
                  <p:cNvSpPr>
                    <a:spLocks noChangeArrowheads="1"/>
                  </p:cNvSpPr>
                  <p:nvPr/>
                </p:nvSpPr>
                <p:spPr bwMode="auto">
                  <a:xfrm>
                    <a:off x="868896" y="3500154"/>
                    <a:ext cx="1087936" cy="85405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GB" sz="1050" kern="0" dirty="0">
                        <a:solidFill>
                          <a:srgbClr val="FFFFFF"/>
                        </a:solidFill>
                        <a:latin typeface="Georgia"/>
                        <a:ea typeface="黑体" panose="02010609060101010101" pitchFamily="49" charset="-122"/>
                        <a:cs typeface="Arial" charset="0"/>
                      </a:rPr>
                      <a:t>Whether the lender is subject to HK profits tax?</a:t>
                    </a:r>
                  </a:p>
                </p:txBody>
              </p:sp>
              <p:sp>
                <p:nvSpPr>
                  <p:cNvPr id="73" name="Rectangle 10">
                    <a:extLst>
                      <a:ext uri="{FF2B5EF4-FFF2-40B4-BE49-F238E27FC236}">
                        <a16:creationId xmlns:a16="http://schemas.microsoft.com/office/drawing/2014/main" id="{6406FBFA-4F15-4E8E-B7FB-4E2E093A534F}"/>
                      </a:ext>
                    </a:extLst>
                  </p:cNvPr>
                  <p:cNvSpPr>
                    <a:spLocks noChangeArrowheads="1"/>
                  </p:cNvSpPr>
                  <p:nvPr/>
                </p:nvSpPr>
                <p:spPr bwMode="auto">
                  <a:xfrm>
                    <a:off x="1949762" y="2852173"/>
                    <a:ext cx="1532781" cy="22876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GB" sz="1125" kern="0" dirty="0">
                        <a:solidFill>
                          <a:srgbClr val="FFFFFF"/>
                        </a:solidFill>
                        <a:latin typeface="Georgia"/>
                        <a:ea typeface="黑体" panose="02010609060101010101" pitchFamily="49" charset="-122"/>
                        <a:cs typeface="Arial" charset="0"/>
                      </a:rPr>
                      <a:t>Loan arrangement</a:t>
                    </a:r>
                  </a:p>
                </p:txBody>
              </p:sp>
              <p:sp>
                <p:nvSpPr>
                  <p:cNvPr id="74" name="Freeform 4851">
                    <a:extLst>
                      <a:ext uri="{FF2B5EF4-FFF2-40B4-BE49-F238E27FC236}">
                        <a16:creationId xmlns:a16="http://schemas.microsoft.com/office/drawing/2014/main" id="{7315596E-48DF-4AD8-BDB9-A54D4A227939}"/>
                      </a:ext>
                    </a:extLst>
                  </p:cNvPr>
                  <p:cNvSpPr>
                    <a:spLocks noEditPoints="1"/>
                  </p:cNvSpPr>
                  <p:nvPr/>
                </p:nvSpPr>
                <p:spPr bwMode="auto">
                  <a:xfrm>
                    <a:off x="1945196" y="4639415"/>
                    <a:ext cx="285723" cy="297298"/>
                  </a:xfrm>
                  <a:custGeom>
                    <a:avLst/>
                    <a:gdLst>
                      <a:gd name="T0" fmla="*/ 248 w 360"/>
                      <a:gd name="T1" fmla="*/ 8 h 380"/>
                      <a:gd name="T2" fmla="*/ 274 w 360"/>
                      <a:gd name="T3" fmla="*/ 0 h 380"/>
                      <a:gd name="T4" fmla="*/ 298 w 360"/>
                      <a:gd name="T5" fmla="*/ 28 h 380"/>
                      <a:gd name="T6" fmla="*/ 280 w 360"/>
                      <a:gd name="T7" fmla="*/ 56 h 380"/>
                      <a:gd name="T8" fmla="*/ 258 w 360"/>
                      <a:gd name="T9" fmla="*/ 56 h 380"/>
                      <a:gd name="T10" fmla="*/ 240 w 360"/>
                      <a:gd name="T11" fmla="*/ 28 h 380"/>
                      <a:gd name="T12" fmla="*/ 344 w 360"/>
                      <a:gd name="T13" fmla="*/ 88 h 380"/>
                      <a:gd name="T14" fmla="*/ 288 w 360"/>
                      <a:gd name="T15" fmla="*/ 68 h 380"/>
                      <a:gd name="T16" fmla="*/ 214 w 360"/>
                      <a:gd name="T17" fmla="*/ 70 h 380"/>
                      <a:gd name="T18" fmla="*/ 194 w 360"/>
                      <a:gd name="T19" fmla="*/ 90 h 380"/>
                      <a:gd name="T20" fmla="*/ 224 w 360"/>
                      <a:gd name="T21" fmla="*/ 114 h 380"/>
                      <a:gd name="T22" fmla="*/ 248 w 360"/>
                      <a:gd name="T23" fmla="*/ 166 h 380"/>
                      <a:gd name="T24" fmla="*/ 234 w 360"/>
                      <a:gd name="T25" fmla="*/ 208 h 380"/>
                      <a:gd name="T26" fmla="*/ 278 w 360"/>
                      <a:gd name="T27" fmla="*/ 214 h 380"/>
                      <a:gd name="T28" fmla="*/ 310 w 360"/>
                      <a:gd name="T29" fmla="*/ 244 h 380"/>
                      <a:gd name="T30" fmla="*/ 332 w 360"/>
                      <a:gd name="T31" fmla="*/ 200 h 380"/>
                      <a:gd name="T32" fmla="*/ 348 w 360"/>
                      <a:gd name="T33" fmla="*/ 208 h 380"/>
                      <a:gd name="T34" fmla="*/ 360 w 360"/>
                      <a:gd name="T35" fmla="*/ 190 h 380"/>
                      <a:gd name="T36" fmla="*/ 102 w 360"/>
                      <a:gd name="T37" fmla="*/ 56 h 380"/>
                      <a:gd name="T38" fmla="*/ 120 w 360"/>
                      <a:gd name="T39" fmla="*/ 28 h 380"/>
                      <a:gd name="T40" fmla="*/ 98 w 360"/>
                      <a:gd name="T41" fmla="*/ 0 h 380"/>
                      <a:gd name="T42" fmla="*/ 70 w 360"/>
                      <a:gd name="T43" fmla="*/ 8 h 380"/>
                      <a:gd name="T44" fmla="*/ 62 w 360"/>
                      <a:gd name="T45" fmla="*/ 34 h 380"/>
                      <a:gd name="T46" fmla="*/ 92 w 360"/>
                      <a:gd name="T47" fmla="*/ 58 h 380"/>
                      <a:gd name="T48" fmla="*/ 50 w 360"/>
                      <a:gd name="T49" fmla="*/ 244 h 380"/>
                      <a:gd name="T50" fmla="*/ 74 w 360"/>
                      <a:gd name="T51" fmla="*/ 218 h 380"/>
                      <a:gd name="T52" fmla="*/ 126 w 360"/>
                      <a:gd name="T53" fmla="*/ 208 h 380"/>
                      <a:gd name="T54" fmla="*/ 112 w 360"/>
                      <a:gd name="T55" fmla="*/ 166 h 380"/>
                      <a:gd name="T56" fmla="*/ 128 w 360"/>
                      <a:gd name="T57" fmla="*/ 122 h 380"/>
                      <a:gd name="T58" fmla="*/ 166 w 360"/>
                      <a:gd name="T59" fmla="*/ 90 h 380"/>
                      <a:gd name="T60" fmla="*/ 154 w 360"/>
                      <a:gd name="T61" fmla="*/ 74 h 380"/>
                      <a:gd name="T62" fmla="*/ 72 w 360"/>
                      <a:gd name="T63" fmla="*/ 68 h 380"/>
                      <a:gd name="T64" fmla="*/ 20 w 360"/>
                      <a:gd name="T65" fmla="*/ 80 h 380"/>
                      <a:gd name="T66" fmla="*/ 0 w 360"/>
                      <a:gd name="T67" fmla="*/ 190 h 380"/>
                      <a:gd name="T68" fmla="*/ 12 w 360"/>
                      <a:gd name="T69" fmla="*/ 208 h 380"/>
                      <a:gd name="T70" fmla="*/ 28 w 360"/>
                      <a:gd name="T71" fmla="*/ 200 h 380"/>
                      <a:gd name="T72" fmla="*/ 170 w 360"/>
                      <a:gd name="T73" fmla="*/ 118 h 380"/>
                      <a:gd name="T74" fmla="*/ 136 w 360"/>
                      <a:gd name="T75" fmla="*/ 146 h 380"/>
                      <a:gd name="T76" fmla="*/ 136 w 360"/>
                      <a:gd name="T77" fmla="*/ 184 h 380"/>
                      <a:gd name="T78" fmla="*/ 170 w 360"/>
                      <a:gd name="T79" fmla="*/ 214 h 380"/>
                      <a:gd name="T80" fmla="*/ 208 w 360"/>
                      <a:gd name="T81" fmla="*/ 206 h 380"/>
                      <a:gd name="T82" fmla="*/ 228 w 360"/>
                      <a:gd name="T83" fmla="*/ 166 h 380"/>
                      <a:gd name="T84" fmla="*/ 214 w 360"/>
                      <a:gd name="T85" fmla="*/ 132 h 380"/>
                      <a:gd name="T86" fmla="*/ 296 w 360"/>
                      <a:gd name="T87" fmla="*/ 260 h 380"/>
                      <a:gd name="T88" fmla="*/ 288 w 360"/>
                      <a:gd name="T89" fmla="*/ 246 h 380"/>
                      <a:gd name="T90" fmla="*/ 180 w 360"/>
                      <a:gd name="T91" fmla="*/ 278 h 380"/>
                      <a:gd name="T92" fmla="*/ 82 w 360"/>
                      <a:gd name="T93" fmla="*/ 236 h 380"/>
                      <a:gd name="T94" fmla="*/ 64 w 360"/>
                      <a:gd name="T95" fmla="*/ 260 h 380"/>
                      <a:gd name="T96" fmla="*/ 106 w 360"/>
                      <a:gd name="T97" fmla="*/ 304 h 380"/>
                      <a:gd name="T98" fmla="*/ 146 w 360"/>
                      <a:gd name="T99" fmla="*/ 378 h 380"/>
                      <a:gd name="T100" fmla="*/ 214 w 360"/>
                      <a:gd name="T101" fmla="*/ 378 h 380"/>
                      <a:gd name="T102" fmla="*/ 264 w 360"/>
                      <a:gd name="T103" fmla="*/ 362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0" h="380">
                        <a:moveTo>
                          <a:pt x="240" y="28"/>
                        </a:moveTo>
                        <a:lnTo>
                          <a:pt x="240" y="28"/>
                        </a:lnTo>
                        <a:lnTo>
                          <a:pt x="240" y="22"/>
                        </a:lnTo>
                        <a:lnTo>
                          <a:pt x="242" y="18"/>
                        </a:lnTo>
                        <a:lnTo>
                          <a:pt x="248" y="8"/>
                        </a:lnTo>
                        <a:lnTo>
                          <a:pt x="258" y="2"/>
                        </a:lnTo>
                        <a:lnTo>
                          <a:pt x="262" y="0"/>
                        </a:lnTo>
                        <a:lnTo>
                          <a:pt x="268" y="0"/>
                        </a:lnTo>
                        <a:lnTo>
                          <a:pt x="268" y="0"/>
                        </a:lnTo>
                        <a:lnTo>
                          <a:pt x="274" y="0"/>
                        </a:lnTo>
                        <a:lnTo>
                          <a:pt x="280" y="2"/>
                        </a:lnTo>
                        <a:lnTo>
                          <a:pt x="290" y="8"/>
                        </a:lnTo>
                        <a:lnTo>
                          <a:pt x="296" y="18"/>
                        </a:lnTo>
                        <a:lnTo>
                          <a:pt x="298" y="22"/>
                        </a:lnTo>
                        <a:lnTo>
                          <a:pt x="298" y="28"/>
                        </a:lnTo>
                        <a:lnTo>
                          <a:pt x="298" y="28"/>
                        </a:lnTo>
                        <a:lnTo>
                          <a:pt x="298" y="34"/>
                        </a:lnTo>
                        <a:lnTo>
                          <a:pt x="296" y="40"/>
                        </a:lnTo>
                        <a:lnTo>
                          <a:pt x="290" y="50"/>
                        </a:lnTo>
                        <a:lnTo>
                          <a:pt x="280" y="56"/>
                        </a:lnTo>
                        <a:lnTo>
                          <a:pt x="274" y="58"/>
                        </a:lnTo>
                        <a:lnTo>
                          <a:pt x="268" y="58"/>
                        </a:lnTo>
                        <a:lnTo>
                          <a:pt x="268" y="58"/>
                        </a:lnTo>
                        <a:lnTo>
                          <a:pt x="262" y="58"/>
                        </a:lnTo>
                        <a:lnTo>
                          <a:pt x="258" y="56"/>
                        </a:lnTo>
                        <a:lnTo>
                          <a:pt x="248" y="50"/>
                        </a:lnTo>
                        <a:lnTo>
                          <a:pt x="242" y="40"/>
                        </a:lnTo>
                        <a:lnTo>
                          <a:pt x="240" y="34"/>
                        </a:lnTo>
                        <a:lnTo>
                          <a:pt x="240" y="28"/>
                        </a:lnTo>
                        <a:lnTo>
                          <a:pt x="240" y="28"/>
                        </a:lnTo>
                        <a:close/>
                        <a:moveTo>
                          <a:pt x="360" y="190"/>
                        </a:moveTo>
                        <a:lnTo>
                          <a:pt x="344" y="90"/>
                        </a:lnTo>
                        <a:lnTo>
                          <a:pt x="344" y="90"/>
                        </a:lnTo>
                        <a:lnTo>
                          <a:pt x="344" y="88"/>
                        </a:lnTo>
                        <a:lnTo>
                          <a:pt x="344" y="88"/>
                        </a:lnTo>
                        <a:lnTo>
                          <a:pt x="340" y="80"/>
                        </a:lnTo>
                        <a:lnTo>
                          <a:pt x="332" y="74"/>
                        </a:lnTo>
                        <a:lnTo>
                          <a:pt x="324" y="70"/>
                        </a:lnTo>
                        <a:lnTo>
                          <a:pt x="314" y="68"/>
                        </a:lnTo>
                        <a:lnTo>
                          <a:pt x="288" y="68"/>
                        </a:lnTo>
                        <a:lnTo>
                          <a:pt x="270" y="102"/>
                        </a:lnTo>
                        <a:lnTo>
                          <a:pt x="250" y="68"/>
                        </a:lnTo>
                        <a:lnTo>
                          <a:pt x="222" y="68"/>
                        </a:lnTo>
                        <a:lnTo>
                          <a:pt x="222" y="68"/>
                        </a:lnTo>
                        <a:lnTo>
                          <a:pt x="214" y="70"/>
                        </a:lnTo>
                        <a:lnTo>
                          <a:pt x="206" y="74"/>
                        </a:lnTo>
                        <a:lnTo>
                          <a:pt x="198" y="80"/>
                        </a:lnTo>
                        <a:lnTo>
                          <a:pt x="194" y="88"/>
                        </a:lnTo>
                        <a:lnTo>
                          <a:pt x="194" y="88"/>
                        </a:lnTo>
                        <a:lnTo>
                          <a:pt x="194" y="90"/>
                        </a:lnTo>
                        <a:lnTo>
                          <a:pt x="192" y="98"/>
                        </a:lnTo>
                        <a:lnTo>
                          <a:pt x="192" y="98"/>
                        </a:lnTo>
                        <a:lnTo>
                          <a:pt x="204" y="102"/>
                        </a:lnTo>
                        <a:lnTo>
                          <a:pt x="214" y="106"/>
                        </a:lnTo>
                        <a:lnTo>
                          <a:pt x="224" y="114"/>
                        </a:lnTo>
                        <a:lnTo>
                          <a:pt x="232" y="122"/>
                        </a:lnTo>
                        <a:lnTo>
                          <a:pt x="240" y="132"/>
                        </a:lnTo>
                        <a:lnTo>
                          <a:pt x="244" y="142"/>
                        </a:lnTo>
                        <a:lnTo>
                          <a:pt x="248" y="154"/>
                        </a:lnTo>
                        <a:lnTo>
                          <a:pt x="248" y="166"/>
                        </a:lnTo>
                        <a:lnTo>
                          <a:pt x="248" y="166"/>
                        </a:lnTo>
                        <a:lnTo>
                          <a:pt x="248" y="178"/>
                        </a:lnTo>
                        <a:lnTo>
                          <a:pt x="246" y="188"/>
                        </a:lnTo>
                        <a:lnTo>
                          <a:pt x="240" y="198"/>
                        </a:lnTo>
                        <a:lnTo>
                          <a:pt x="234" y="208"/>
                        </a:lnTo>
                        <a:lnTo>
                          <a:pt x="250" y="208"/>
                        </a:lnTo>
                        <a:lnTo>
                          <a:pt x="250" y="208"/>
                        </a:lnTo>
                        <a:lnTo>
                          <a:pt x="260" y="208"/>
                        </a:lnTo>
                        <a:lnTo>
                          <a:pt x="270" y="210"/>
                        </a:lnTo>
                        <a:lnTo>
                          <a:pt x="278" y="214"/>
                        </a:lnTo>
                        <a:lnTo>
                          <a:pt x="286" y="218"/>
                        </a:lnTo>
                        <a:lnTo>
                          <a:pt x="294" y="222"/>
                        </a:lnTo>
                        <a:lnTo>
                          <a:pt x="300" y="228"/>
                        </a:lnTo>
                        <a:lnTo>
                          <a:pt x="306" y="236"/>
                        </a:lnTo>
                        <a:lnTo>
                          <a:pt x="310" y="244"/>
                        </a:lnTo>
                        <a:lnTo>
                          <a:pt x="308" y="118"/>
                        </a:lnTo>
                        <a:lnTo>
                          <a:pt x="318" y="118"/>
                        </a:lnTo>
                        <a:lnTo>
                          <a:pt x="330" y="196"/>
                        </a:lnTo>
                        <a:lnTo>
                          <a:pt x="330" y="196"/>
                        </a:lnTo>
                        <a:lnTo>
                          <a:pt x="332" y="200"/>
                        </a:lnTo>
                        <a:lnTo>
                          <a:pt x="336" y="204"/>
                        </a:lnTo>
                        <a:lnTo>
                          <a:pt x="340" y="208"/>
                        </a:lnTo>
                        <a:lnTo>
                          <a:pt x="346" y="208"/>
                        </a:lnTo>
                        <a:lnTo>
                          <a:pt x="346" y="208"/>
                        </a:lnTo>
                        <a:lnTo>
                          <a:pt x="348" y="208"/>
                        </a:lnTo>
                        <a:lnTo>
                          <a:pt x="348" y="208"/>
                        </a:lnTo>
                        <a:lnTo>
                          <a:pt x="354" y="206"/>
                        </a:lnTo>
                        <a:lnTo>
                          <a:pt x="358" y="202"/>
                        </a:lnTo>
                        <a:lnTo>
                          <a:pt x="360" y="196"/>
                        </a:lnTo>
                        <a:lnTo>
                          <a:pt x="360" y="190"/>
                        </a:lnTo>
                        <a:lnTo>
                          <a:pt x="360" y="190"/>
                        </a:lnTo>
                        <a:close/>
                        <a:moveTo>
                          <a:pt x="92" y="58"/>
                        </a:moveTo>
                        <a:lnTo>
                          <a:pt x="92" y="58"/>
                        </a:lnTo>
                        <a:lnTo>
                          <a:pt x="98" y="58"/>
                        </a:lnTo>
                        <a:lnTo>
                          <a:pt x="102" y="56"/>
                        </a:lnTo>
                        <a:lnTo>
                          <a:pt x="112" y="50"/>
                        </a:lnTo>
                        <a:lnTo>
                          <a:pt x="118" y="40"/>
                        </a:lnTo>
                        <a:lnTo>
                          <a:pt x="120" y="34"/>
                        </a:lnTo>
                        <a:lnTo>
                          <a:pt x="120" y="28"/>
                        </a:lnTo>
                        <a:lnTo>
                          <a:pt x="120" y="28"/>
                        </a:lnTo>
                        <a:lnTo>
                          <a:pt x="120" y="22"/>
                        </a:lnTo>
                        <a:lnTo>
                          <a:pt x="118" y="18"/>
                        </a:lnTo>
                        <a:lnTo>
                          <a:pt x="112" y="8"/>
                        </a:lnTo>
                        <a:lnTo>
                          <a:pt x="102" y="2"/>
                        </a:lnTo>
                        <a:lnTo>
                          <a:pt x="98" y="0"/>
                        </a:lnTo>
                        <a:lnTo>
                          <a:pt x="92" y="0"/>
                        </a:lnTo>
                        <a:lnTo>
                          <a:pt x="92" y="0"/>
                        </a:lnTo>
                        <a:lnTo>
                          <a:pt x="86" y="0"/>
                        </a:lnTo>
                        <a:lnTo>
                          <a:pt x="80" y="2"/>
                        </a:lnTo>
                        <a:lnTo>
                          <a:pt x="70" y="8"/>
                        </a:lnTo>
                        <a:lnTo>
                          <a:pt x="64" y="18"/>
                        </a:lnTo>
                        <a:lnTo>
                          <a:pt x="62" y="22"/>
                        </a:lnTo>
                        <a:lnTo>
                          <a:pt x="62" y="28"/>
                        </a:lnTo>
                        <a:lnTo>
                          <a:pt x="62" y="28"/>
                        </a:lnTo>
                        <a:lnTo>
                          <a:pt x="62" y="34"/>
                        </a:lnTo>
                        <a:lnTo>
                          <a:pt x="64" y="40"/>
                        </a:lnTo>
                        <a:lnTo>
                          <a:pt x="70" y="50"/>
                        </a:lnTo>
                        <a:lnTo>
                          <a:pt x="80" y="56"/>
                        </a:lnTo>
                        <a:lnTo>
                          <a:pt x="86" y="58"/>
                        </a:lnTo>
                        <a:lnTo>
                          <a:pt x="92" y="58"/>
                        </a:lnTo>
                        <a:lnTo>
                          <a:pt x="92" y="58"/>
                        </a:lnTo>
                        <a:close/>
                        <a:moveTo>
                          <a:pt x="30" y="196"/>
                        </a:moveTo>
                        <a:lnTo>
                          <a:pt x="42" y="118"/>
                        </a:lnTo>
                        <a:lnTo>
                          <a:pt x="52" y="118"/>
                        </a:lnTo>
                        <a:lnTo>
                          <a:pt x="50" y="244"/>
                        </a:lnTo>
                        <a:lnTo>
                          <a:pt x="50" y="244"/>
                        </a:lnTo>
                        <a:lnTo>
                          <a:pt x="54" y="236"/>
                        </a:lnTo>
                        <a:lnTo>
                          <a:pt x="60" y="228"/>
                        </a:lnTo>
                        <a:lnTo>
                          <a:pt x="66" y="222"/>
                        </a:lnTo>
                        <a:lnTo>
                          <a:pt x="74" y="218"/>
                        </a:lnTo>
                        <a:lnTo>
                          <a:pt x="82" y="214"/>
                        </a:lnTo>
                        <a:lnTo>
                          <a:pt x="90" y="210"/>
                        </a:lnTo>
                        <a:lnTo>
                          <a:pt x="100" y="208"/>
                        </a:lnTo>
                        <a:lnTo>
                          <a:pt x="110" y="208"/>
                        </a:lnTo>
                        <a:lnTo>
                          <a:pt x="126" y="208"/>
                        </a:lnTo>
                        <a:lnTo>
                          <a:pt x="126" y="208"/>
                        </a:lnTo>
                        <a:lnTo>
                          <a:pt x="120" y="198"/>
                        </a:lnTo>
                        <a:lnTo>
                          <a:pt x="114" y="188"/>
                        </a:lnTo>
                        <a:lnTo>
                          <a:pt x="112" y="178"/>
                        </a:lnTo>
                        <a:lnTo>
                          <a:pt x="112" y="166"/>
                        </a:lnTo>
                        <a:lnTo>
                          <a:pt x="112" y="166"/>
                        </a:lnTo>
                        <a:lnTo>
                          <a:pt x="112" y="154"/>
                        </a:lnTo>
                        <a:lnTo>
                          <a:pt x="116" y="142"/>
                        </a:lnTo>
                        <a:lnTo>
                          <a:pt x="120" y="132"/>
                        </a:lnTo>
                        <a:lnTo>
                          <a:pt x="128" y="122"/>
                        </a:lnTo>
                        <a:lnTo>
                          <a:pt x="136" y="114"/>
                        </a:lnTo>
                        <a:lnTo>
                          <a:pt x="146" y="106"/>
                        </a:lnTo>
                        <a:lnTo>
                          <a:pt x="156" y="102"/>
                        </a:lnTo>
                        <a:lnTo>
                          <a:pt x="168" y="98"/>
                        </a:lnTo>
                        <a:lnTo>
                          <a:pt x="166" y="90"/>
                        </a:lnTo>
                        <a:lnTo>
                          <a:pt x="166" y="90"/>
                        </a:lnTo>
                        <a:lnTo>
                          <a:pt x="166" y="88"/>
                        </a:lnTo>
                        <a:lnTo>
                          <a:pt x="166" y="88"/>
                        </a:lnTo>
                        <a:lnTo>
                          <a:pt x="162" y="80"/>
                        </a:lnTo>
                        <a:lnTo>
                          <a:pt x="154" y="74"/>
                        </a:lnTo>
                        <a:lnTo>
                          <a:pt x="146" y="70"/>
                        </a:lnTo>
                        <a:lnTo>
                          <a:pt x="138" y="68"/>
                        </a:lnTo>
                        <a:lnTo>
                          <a:pt x="110" y="68"/>
                        </a:lnTo>
                        <a:lnTo>
                          <a:pt x="90" y="102"/>
                        </a:lnTo>
                        <a:lnTo>
                          <a:pt x="72" y="68"/>
                        </a:lnTo>
                        <a:lnTo>
                          <a:pt x="46" y="68"/>
                        </a:lnTo>
                        <a:lnTo>
                          <a:pt x="46" y="68"/>
                        </a:lnTo>
                        <a:lnTo>
                          <a:pt x="36" y="70"/>
                        </a:lnTo>
                        <a:lnTo>
                          <a:pt x="28" y="74"/>
                        </a:lnTo>
                        <a:lnTo>
                          <a:pt x="20" y="80"/>
                        </a:lnTo>
                        <a:lnTo>
                          <a:pt x="16" y="88"/>
                        </a:lnTo>
                        <a:lnTo>
                          <a:pt x="16" y="88"/>
                        </a:lnTo>
                        <a:lnTo>
                          <a:pt x="16" y="90"/>
                        </a:lnTo>
                        <a:lnTo>
                          <a:pt x="0" y="190"/>
                        </a:lnTo>
                        <a:lnTo>
                          <a:pt x="0" y="190"/>
                        </a:lnTo>
                        <a:lnTo>
                          <a:pt x="0" y="196"/>
                        </a:lnTo>
                        <a:lnTo>
                          <a:pt x="2" y="202"/>
                        </a:lnTo>
                        <a:lnTo>
                          <a:pt x="6" y="206"/>
                        </a:lnTo>
                        <a:lnTo>
                          <a:pt x="12" y="208"/>
                        </a:lnTo>
                        <a:lnTo>
                          <a:pt x="12" y="208"/>
                        </a:lnTo>
                        <a:lnTo>
                          <a:pt x="14" y="208"/>
                        </a:lnTo>
                        <a:lnTo>
                          <a:pt x="14" y="208"/>
                        </a:lnTo>
                        <a:lnTo>
                          <a:pt x="20" y="208"/>
                        </a:lnTo>
                        <a:lnTo>
                          <a:pt x="24" y="204"/>
                        </a:lnTo>
                        <a:lnTo>
                          <a:pt x="28" y="200"/>
                        </a:lnTo>
                        <a:lnTo>
                          <a:pt x="30" y="196"/>
                        </a:lnTo>
                        <a:lnTo>
                          <a:pt x="30" y="196"/>
                        </a:lnTo>
                        <a:close/>
                        <a:moveTo>
                          <a:pt x="180" y="118"/>
                        </a:moveTo>
                        <a:lnTo>
                          <a:pt x="180" y="118"/>
                        </a:lnTo>
                        <a:lnTo>
                          <a:pt x="170" y="118"/>
                        </a:lnTo>
                        <a:lnTo>
                          <a:pt x="162" y="120"/>
                        </a:lnTo>
                        <a:lnTo>
                          <a:pt x="152" y="126"/>
                        </a:lnTo>
                        <a:lnTo>
                          <a:pt x="146" y="132"/>
                        </a:lnTo>
                        <a:lnTo>
                          <a:pt x="140" y="138"/>
                        </a:lnTo>
                        <a:lnTo>
                          <a:pt x="136" y="146"/>
                        </a:lnTo>
                        <a:lnTo>
                          <a:pt x="132" y="156"/>
                        </a:lnTo>
                        <a:lnTo>
                          <a:pt x="132" y="166"/>
                        </a:lnTo>
                        <a:lnTo>
                          <a:pt x="132" y="166"/>
                        </a:lnTo>
                        <a:lnTo>
                          <a:pt x="132" y="176"/>
                        </a:lnTo>
                        <a:lnTo>
                          <a:pt x="136" y="184"/>
                        </a:lnTo>
                        <a:lnTo>
                          <a:pt x="140" y="194"/>
                        </a:lnTo>
                        <a:lnTo>
                          <a:pt x="146" y="200"/>
                        </a:lnTo>
                        <a:lnTo>
                          <a:pt x="152" y="206"/>
                        </a:lnTo>
                        <a:lnTo>
                          <a:pt x="162" y="210"/>
                        </a:lnTo>
                        <a:lnTo>
                          <a:pt x="170" y="214"/>
                        </a:lnTo>
                        <a:lnTo>
                          <a:pt x="180" y="214"/>
                        </a:lnTo>
                        <a:lnTo>
                          <a:pt x="180" y="214"/>
                        </a:lnTo>
                        <a:lnTo>
                          <a:pt x="190" y="214"/>
                        </a:lnTo>
                        <a:lnTo>
                          <a:pt x="200" y="210"/>
                        </a:lnTo>
                        <a:lnTo>
                          <a:pt x="208" y="206"/>
                        </a:lnTo>
                        <a:lnTo>
                          <a:pt x="214" y="200"/>
                        </a:lnTo>
                        <a:lnTo>
                          <a:pt x="220" y="194"/>
                        </a:lnTo>
                        <a:lnTo>
                          <a:pt x="224" y="184"/>
                        </a:lnTo>
                        <a:lnTo>
                          <a:pt x="228" y="176"/>
                        </a:lnTo>
                        <a:lnTo>
                          <a:pt x="228" y="166"/>
                        </a:lnTo>
                        <a:lnTo>
                          <a:pt x="228" y="166"/>
                        </a:lnTo>
                        <a:lnTo>
                          <a:pt x="228" y="156"/>
                        </a:lnTo>
                        <a:lnTo>
                          <a:pt x="224" y="146"/>
                        </a:lnTo>
                        <a:lnTo>
                          <a:pt x="220" y="138"/>
                        </a:lnTo>
                        <a:lnTo>
                          <a:pt x="214" y="132"/>
                        </a:lnTo>
                        <a:lnTo>
                          <a:pt x="208" y="126"/>
                        </a:lnTo>
                        <a:lnTo>
                          <a:pt x="200" y="120"/>
                        </a:lnTo>
                        <a:lnTo>
                          <a:pt x="190" y="118"/>
                        </a:lnTo>
                        <a:lnTo>
                          <a:pt x="180" y="118"/>
                        </a:lnTo>
                        <a:close/>
                        <a:moveTo>
                          <a:pt x="296" y="260"/>
                        </a:moveTo>
                        <a:lnTo>
                          <a:pt x="296" y="260"/>
                        </a:lnTo>
                        <a:lnTo>
                          <a:pt x="294" y="258"/>
                        </a:lnTo>
                        <a:lnTo>
                          <a:pt x="294" y="258"/>
                        </a:lnTo>
                        <a:lnTo>
                          <a:pt x="292" y="252"/>
                        </a:lnTo>
                        <a:lnTo>
                          <a:pt x="288" y="246"/>
                        </a:lnTo>
                        <a:lnTo>
                          <a:pt x="278" y="236"/>
                        </a:lnTo>
                        <a:lnTo>
                          <a:pt x="266" y="230"/>
                        </a:lnTo>
                        <a:lnTo>
                          <a:pt x="250" y="228"/>
                        </a:lnTo>
                        <a:lnTo>
                          <a:pt x="210" y="228"/>
                        </a:lnTo>
                        <a:lnTo>
                          <a:pt x="180" y="278"/>
                        </a:lnTo>
                        <a:lnTo>
                          <a:pt x="150" y="228"/>
                        </a:lnTo>
                        <a:lnTo>
                          <a:pt x="110" y="228"/>
                        </a:lnTo>
                        <a:lnTo>
                          <a:pt x="110" y="228"/>
                        </a:lnTo>
                        <a:lnTo>
                          <a:pt x="94" y="230"/>
                        </a:lnTo>
                        <a:lnTo>
                          <a:pt x="82" y="236"/>
                        </a:lnTo>
                        <a:lnTo>
                          <a:pt x="72" y="246"/>
                        </a:lnTo>
                        <a:lnTo>
                          <a:pt x="68" y="252"/>
                        </a:lnTo>
                        <a:lnTo>
                          <a:pt x="66" y="258"/>
                        </a:lnTo>
                        <a:lnTo>
                          <a:pt x="66" y="258"/>
                        </a:lnTo>
                        <a:lnTo>
                          <a:pt x="64" y="260"/>
                        </a:lnTo>
                        <a:lnTo>
                          <a:pt x="52" y="336"/>
                        </a:lnTo>
                        <a:lnTo>
                          <a:pt x="52" y="336"/>
                        </a:lnTo>
                        <a:lnTo>
                          <a:pt x="72" y="352"/>
                        </a:lnTo>
                        <a:lnTo>
                          <a:pt x="96" y="362"/>
                        </a:lnTo>
                        <a:lnTo>
                          <a:pt x="106" y="304"/>
                        </a:lnTo>
                        <a:lnTo>
                          <a:pt x="118" y="304"/>
                        </a:lnTo>
                        <a:lnTo>
                          <a:pt x="114" y="370"/>
                        </a:lnTo>
                        <a:lnTo>
                          <a:pt x="114" y="370"/>
                        </a:lnTo>
                        <a:lnTo>
                          <a:pt x="130" y="374"/>
                        </a:lnTo>
                        <a:lnTo>
                          <a:pt x="146" y="378"/>
                        </a:lnTo>
                        <a:lnTo>
                          <a:pt x="162" y="380"/>
                        </a:lnTo>
                        <a:lnTo>
                          <a:pt x="180" y="380"/>
                        </a:lnTo>
                        <a:lnTo>
                          <a:pt x="180" y="380"/>
                        </a:lnTo>
                        <a:lnTo>
                          <a:pt x="196" y="380"/>
                        </a:lnTo>
                        <a:lnTo>
                          <a:pt x="214" y="378"/>
                        </a:lnTo>
                        <a:lnTo>
                          <a:pt x="230" y="374"/>
                        </a:lnTo>
                        <a:lnTo>
                          <a:pt x="246" y="370"/>
                        </a:lnTo>
                        <a:lnTo>
                          <a:pt x="242" y="304"/>
                        </a:lnTo>
                        <a:lnTo>
                          <a:pt x="254" y="304"/>
                        </a:lnTo>
                        <a:lnTo>
                          <a:pt x="264" y="362"/>
                        </a:lnTo>
                        <a:lnTo>
                          <a:pt x="264" y="362"/>
                        </a:lnTo>
                        <a:lnTo>
                          <a:pt x="288" y="350"/>
                        </a:lnTo>
                        <a:lnTo>
                          <a:pt x="308" y="336"/>
                        </a:lnTo>
                        <a:lnTo>
                          <a:pt x="296" y="2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6563" tIns="33281" rIns="66563" bIns="33281" numCol="1" anchor="t" anchorCtr="0" compatLnSpc="1">
                    <a:prstTxWarp prst="textNoShape">
                      <a:avLst/>
                    </a:prstTxWarp>
                  </a:bodyPr>
                  <a:lstStyle/>
                  <a:p>
                    <a:pPr defTabSz="691603">
                      <a:defRPr/>
                    </a:pPr>
                    <a:endParaRPr lang="en-GB" sz="1350" kern="0" dirty="0">
                      <a:solidFill>
                        <a:srgbClr val="000000"/>
                      </a:solidFill>
                      <a:latin typeface="Georgia"/>
                      <a:ea typeface="黑体" panose="02010609060101010101" pitchFamily="49" charset="-122"/>
                    </a:endParaRPr>
                  </a:p>
                </p:txBody>
              </p:sp>
            </p:grpSp>
            <p:sp>
              <p:nvSpPr>
                <p:cNvPr id="60" name="Rectangle 10">
                  <a:extLst>
                    <a:ext uri="{FF2B5EF4-FFF2-40B4-BE49-F238E27FC236}">
                      <a16:creationId xmlns:a16="http://schemas.microsoft.com/office/drawing/2014/main" id="{7E19CA0A-B458-40B4-877A-B0DE42A88573}"/>
                    </a:ext>
                  </a:extLst>
                </p:cNvPr>
                <p:cNvSpPr>
                  <a:spLocks noChangeArrowheads="1"/>
                </p:cNvSpPr>
                <p:nvPr/>
              </p:nvSpPr>
              <p:spPr bwMode="auto">
                <a:xfrm>
                  <a:off x="2686261" y="5429390"/>
                  <a:ext cx="1173901" cy="7328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GB" sz="1050" kern="0" dirty="0">
                      <a:solidFill>
                        <a:srgbClr val="FFFFFF"/>
                      </a:solidFill>
                      <a:latin typeface="Georgia"/>
                      <a:ea typeface="黑体" panose="02010609060101010101" pitchFamily="49" charset="-122"/>
                      <a:cs typeface="Arial" charset="0"/>
                    </a:rPr>
                    <a:t>Principal business of the taxpayer</a:t>
                  </a:r>
                </a:p>
              </p:txBody>
            </p:sp>
          </p:grpSp>
          <p:sp>
            <p:nvSpPr>
              <p:cNvPr id="54" name="Freeform 4807">
                <a:extLst>
                  <a:ext uri="{FF2B5EF4-FFF2-40B4-BE49-F238E27FC236}">
                    <a16:creationId xmlns:a16="http://schemas.microsoft.com/office/drawing/2014/main" id="{91F7A857-0593-479A-98DA-74DBCB40A40E}"/>
                  </a:ext>
                </a:extLst>
              </p:cNvPr>
              <p:cNvSpPr>
                <a:spLocks noEditPoints="1"/>
              </p:cNvSpPr>
              <p:nvPr/>
            </p:nvSpPr>
            <p:spPr bwMode="auto">
              <a:xfrm>
                <a:off x="3403877" y="4676173"/>
                <a:ext cx="369791" cy="330501"/>
              </a:xfrm>
              <a:custGeom>
                <a:avLst/>
                <a:gdLst>
                  <a:gd name="T0" fmla="*/ 84 w 320"/>
                  <a:gd name="T1" fmla="*/ 24 h 286"/>
                  <a:gd name="T2" fmla="*/ 86 w 320"/>
                  <a:gd name="T3" fmla="*/ 18 h 286"/>
                  <a:gd name="T4" fmla="*/ 92 w 320"/>
                  <a:gd name="T5" fmla="*/ 14 h 286"/>
                  <a:gd name="T6" fmla="*/ 134 w 320"/>
                  <a:gd name="T7" fmla="*/ 2 h 286"/>
                  <a:gd name="T8" fmla="*/ 160 w 320"/>
                  <a:gd name="T9" fmla="*/ 0 h 286"/>
                  <a:gd name="T10" fmla="*/ 208 w 320"/>
                  <a:gd name="T11" fmla="*/ 8 h 286"/>
                  <a:gd name="T12" fmla="*/ 228 w 320"/>
                  <a:gd name="T13" fmla="*/ 14 h 286"/>
                  <a:gd name="T14" fmla="*/ 236 w 320"/>
                  <a:gd name="T15" fmla="*/ 24 h 286"/>
                  <a:gd name="T16" fmla="*/ 216 w 320"/>
                  <a:gd name="T17" fmla="*/ 42 h 286"/>
                  <a:gd name="T18" fmla="*/ 216 w 320"/>
                  <a:gd name="T19" fmla="*/ 30 h 286"/>
                  <a:gd name="T20" fmla="*/ 178 w 320"/>
                  <a:gd name="T21" fmla="*/ 22 h 286"/>
                  <a:gd name="T22" fmla="*/ 160 w 320"/>
                  <a:gd name="T23" fmla="*/ 20 h 286"/>
                  <a:gd name="T24" fmla="*/ 128 w 320"/>
                  <a:gd name="T25" fmla="*/ 24 h 286"/>
                  <a:gd name="T26" fmla="*/ 104 w 320"/>
                  <a:gd name="T27" fmla="*/ 42 h 286"/>
                  <a:gd name="T28" fmla="*/ 132 w 320"/>
                  <a:gd name="T29" fmla="*/ 160 h 286"/>
                  <a:gd name="T30" fmla="*/ 188 w 320"/>
                  <a:gd name="T31" fmla="*/ 146 h 286"/>
                  <a:gd name="T32" fmla="*/ 188 w 320"/>
                  <a:gd name="T33" fmla="*/ 160 h 286"/>
                  <a:gd name="T34" fmla="*/ 274 w 320"/>
                  <a:gd name="T35" fmla="*/ 148 h 286"/>
                  <a:gd name="T36" fmla="*/ 320 w 320"/>
                  <a:gd name="T37" fmla="*/ 138 h 286"/>
                  <a:gd name="T38" fmla="*/ 320 w 320"/>
                  <a:gd name="T39" fmla="*/ 72 h 286"/>
                  <a:gd name="T40" fmla="*/ 314 w 320"/>
                  <a:gd name="T41" fmla="*/ 58 h 286"/>
                  <a:gd name="T42" fmla="*/ 300 w 320"/>
                  <a:gd name="T43" fmla="*/ 52 h 286"/>
                  <a:gd name="T44" fmla="*/ 20 w 320"/>
                  <a:gd name="T45" fmla="*/ 52 h 286"/>
                  <a:gd name="T46" fmla="*/ 6 w 320"/>
                  <a:gd name="T47" fmla="*/ 58 h 286"/>
                  <a:gd name="T48" fmla="*/ 0 w 320"/>
                  <a:gd name="T49" fmla="*/ 72 h 286"/>
                  <a:gd name="T50" fmla="*/ 0 w 320"/>
                  <a:gd name="T51" fmla="*/ 138 h 286"/>
                  <a:gd name="T52" fmla="*/ 46 w 320"/>
                  <a:gd name="T53" fmla="*/ 148 h 286"/>
                  <a:gd name="T54" fmla="*/ 132 w 320"/>
                  <a:gd name="T55" fmla="*/ 160 h 286"/>
                  <a:gd name="T56" fmla="*/ 174 w 320"/>
                  <a:gd name="T57" fmla="*/ 176 h 286"/>
                  <a:gd name="T58" fmla="*/ 146 w 320"/>
                  <a:gd name="T59" fmla="*/ 160 h 286"/>
                  <a:gd name="T60" fmla="*/ 174 w 320"/>
                  <a:gd name="T61" fmla="*/ 176 h 286"/>
                  <a:gd name="T62" fmla="*/ 320 w 320"/>
                  <a:gd name="T63" fmla="*/ 266 h 286"/>
                  <a:gd name="T64" fmla="*/ 318 w 320"/>
                  <a:gd name="T65" fmla="*/ 274 h 286"/>
                  <a:gd name="T66" fmla="*/ 308 w 320"/>
                  <a:gd name="T67" fmla="*/ 284 h 286"/>
                  <a:gd name="T68" fmla="*/ 20 w 320"/>
                  <a:gd name="T69" fmla="*/ 286 h 286"/>
                  <a:gd name="T70" fmla="*/ 12 w 320"/>
                  <a:gd name="T71" fmla="*/ 284 h 286"/>
                  <a:gd name="T72" fmla="*/ 2 w 320"/>
                  <a:gd name="T73" fmla="*/ 274 h 286"/>
                  <a:gd name="T74" fmla="*/ 0 w 320"/>
                  <a:gd name="T75" fmla="*/ 154 h 286"/>
                  <a:gd name="T76" fmla="*/ 20 w 320"/>
                  <a:gd name="T77" fmla="*/ 160 h 286"/>
                  <a:gd name="T78" fmla="*/ 88 w 320"/>
                  <a:gd name="T79" fmla="*/ 172 h 286"/>
                  <a:gd name="T80" fmla="*/ 132 w 320"/>
                  <a:gd name="T81" fmla="*/ 190 h 286"/>
                  <a:gd name="T82" fmla="*/ 188 w 320"/>
                  <a:gd name="T83" fmla="*/ 176 h 286"/>
                  <a:gd name="T84" fmla="*/ 232 w 320"/>
                  <a:gd name="T85" fmla="*/ 172 h 286"/>
                  <a:gd name="T86" fmla="*/ 300 w 320"/>
                  <a:gd name="T87" fmla="*/ 160 h 286"/>
                  <a:gd name="T88" fmla="*/ 320 w 320"/>
                  <a:gd name="T89" fmla="*/ 154 h 286"/>
                  <a:gd name="T90" fmla="*/ 56 w 320"/>
                  <a:gd name="T91" fmla="*/ 266 h 286"/>
                  <a:gd name="T92" fmla="*/ 52 w 320"/>
                  <a:gd name="T93" fmla="*/ 252 h 286"/>
                  <a:gd name="T94" fmla="*/ 46 w 320"/>
                  <a:gd name="T95" fmla="*/ 240 h 286"/>
                  <a:gd name="T96" fmla="*/ 34 w 320"/>
                  <a:gd name="T97" fmla="*/ 232 h 286"/>
                  <a:gd name="T98" fmla="*/ 20 w 320"/>
                  <a:gd name="T99" fmla="*/ 230 h 286"/>
                  <a:gd name="T100" fmla="*/ 56 w 320"/>
                  <a:gd name="T101" fmla="*/ 266 h 286"/>
                  <a:gd name="T102" fmla="*/ 300 w 320"/>
                  <a:gd name="T103" fmla="*/ 230 h 286"/>
                  <a:gd name="T104" fmla="*/ 286 w 320"/>
                  <a:gd name="T105" fmla="*/ 232 h 286"/>
                  <a:gd name="T106" fmla="*/ 274 w 320"/>
                  <a:gd name="T107" fmla="*/ 240 h 286"/>
                  <a:gd name="T108" fmla="*/ 268 w 320"/>
                  <a:gd name="T109" fmla="*/ 252 h 286"/>
                  <a:gd name="T110" fmla="*/ 264 w 320"/>
                  <a:gd name="T111" fmla="*/ 266 h 286"/>
                  <a:gd name="T112" fmla="*/ 300 w 320"/>
                  <a:gd name="T113" fmla="*/ 23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0" h="286">
                    <a:moveTo>
                      <a:pt x="84" y="42"/>
                    </a:moveTo>
                    <a:lnTo>
                      <a:pt x="84" y="24"/>
                    </a:lnTo>
                    <a:lnTo>
                      <a:pt x="84" y="24"/>
                    </a:lnTo>
                    <a:lnTo>
                      <a:pt x="86" y="18"/>
                    </a:lnTo>
                    <a:lnTo>
                      <a:pt x="92" y="14"/>
                    </a:lnTo>
                    <a:lnTo>
                      <a:pt x="92" y="14"/>
                    </a:lnTo>
                    <a:lnTo>
                      <a:pt x="112" y="8"/>
                    </a:lnTo>
                    <a:lnTo>
                      <a:pt x="134" y="2"/>
                    </a:lnTo>
                    <a:lnTo>
                      <a:pt x="160" y="0"/>
                    </a:lnTo>
                    <a:lnTo>
                      <a:pt x="160" y="0"/>
                    </a:lnTo>
                    <a:lnTo>
                      <a:pt x="186" y="2"/>
                    </a:lnTo>
                    <a:lnTo>
                      <a:pt x="208" y="8"/>
                    </a:lnTo>
                    <a:lnTo>
                      <a:pt x="228" y="14"/>
                    </a:lnTo>
                    <a:lnTo>
                      <a:pt x="228" y="14"/>
                    </a:lnTo>
                    <a:lnTo>
                      <a:pt x="234" y="18"/>
                    </a:lnTo>
                    <a:lnTo>
                      <a:pt x="236" y="24"/>
                    </a:lnTo>
                    <a:lnTo>
                      <a:pt x="236" y="42"/>
                    </a:lnTo>
                    <a:lnTo>
                      <a:pt x="216" y="42"/>
                    </a:lnTo>
                    <a:lnTo>
                      <a:pt x="216" y="30"/>
                    </a:lnTo>
                    <a:lnTo>
                      <a:pt x="216" y="30"/>
                    </a:lnTo>
                    <a:lnTo>
                      <a:pt x="192" y="24"/>
                    </a:lnTo>
                    <a:lnTo>
                      <a:pt x="178" y="22"/>
                    </a:lnTo>
                    <a:lnTo>
                      <a:pt x="160" y="20"/>
                    </a:lnTo>
                    <a:lnTo>
                      <a:pt x="160" y="20"/>
                    </a:lnTo>
                    <a:lnTo>
                      <a:pt x="142" y="22"/>
                    </a:lnTo>
                    <a:lnTo>
                      <a:pt x="128" y="24"/>
                    </a:lnTo>
                    <a:lnTo>
                      <a:pt x="104" y="30"/>
                    </a:lnTo>
                    <a:lnTo>
                      <a:pt x="104" y="42"/>
                    </a:lnTo>
                    <a:lnTo>
                      <a:pt x="84" y="42"/>
                    </a:lnTo>
                    <a:close/>
                    <a:moveTo>
                      <a:pt x="132" y="160"/>
                    </a:moveTo>
                    <a:lnTo>
                      <a:pt x="132" y="146"/>
                    </a:lnTo>
                    <a:lnTo>
                      <a:pt x="188" y="146"/>
                    </a:lnTo>
                    <a:lnTo>
                      <a:pt x="188" y="160"/>
                    </a:lnTo>
                    <a:lnTo>
                      <a:pt x="188" y="160"/>
                    </a:lnTo>
                    <a:lnTo>
                      <a:pt x="234" y="156"/>
                    </a:lnTo>
                    <a:lnTo>
                      <a:pt x="274" y="148"/>
                    </a:lnTo>
                    <a:lnTo>
                      <a:pt x="302" y="142"/>
                    </a:lnTo>
                    <a:lnTo>
                      <a:pt x="320" y="138"/>
                    </a:lnTo>
                    <a:lnTo>
                      <a:pt x="320" y="72"/>
                    </a:lnTo>
                    <a:lnTo>
                      <a:pt x="320" y="72"/>
                    </a:lnTo>
                    <a:lnTo>
                      <a:pt x="318" y="64"/>
                    </a:lnTo>
                    <a:lnTo>
                      <a:pt x="314" y="58"/>
                    </a:lnTo>
                    <a:lnTo>
                      <a:pt x="308" y="54"/>
                    </a:lnTo>
                    <a:lnTo>
                      <a:pt x="300" y="52"/>
                    </a:lnTo>
                    <a:lnTo>
                      <a:pt x="20" y="52"/>
                    </a:lnTo>
                    <a:lnTo>
                      <a:pt x="20" y="52"/>
                    </a:lnTo>
                    <a:lnTo>
                      <a:pt x="12" y="54"/>
                    </a:lnTo>
                    <a:lnTo>
                      <a:pt x="6" y="58"/>
                    </a:lnTo>
                    <a:lnTo>
                      <a:pt x="2" y="64"/>
                    </a:lnTo>
                    <a:lnTo>
                      <a:pt x="0" y="72"/>
                    </a:lnTo>
                    <a:lnTo>
                      <a:pt x="0" y="138"/>
                    </a:lnTo>
                    <a:lnTo>
                      <a:pt x="0" y="138"/>
                    </a:lnTo>
                    <a:lnTo>
                      <a:pt x="18" y="142"/>
                    </a:lnTo>
                    <a:lnTo>
                      <a:pt x="46" y="148"/>
                    </a:lnTo>
                    <a:lnTo>
                      <a:pt x="86" y="156"/>
                    </a:lnTo>
                    <a:lnTo>
                      <a:pt x="132" y="160"/>
                    </a:lnTo>
                    <a:lnTo>
                      <a:pt x="132" y="160"/>
                    </a:lnTo>
                    <a:close/>
                    <a:moveTo>
                      <a:pt x="174" y="176"/>
                    </a:moveTo>
                    <a:lnTo>
                      <a:pt x="174" y="160"/>
                    </a:lnTo>
                    <a:lnTo>
                      <a:pt x="146" y="160"/>
                    </a:lnTo>
                    <a:lnTo>
                      <a:pt x="146" y="176"/>
                    </a:lnTo>
                    <a:lnTo>
                      <a:pt x="174" y="176"/>
                    </a:lnTo>
                    <a:close/>
                    <a:moveTo>
                      <a:pt x="320" y="154"/>
                    </a:moveTo>
                    <a:lnTo>
                      <a:pt x="320" y="266"/>
                    </a:lnTo>
                    <a:lnTo>
                      <a:pt x="320" y="266"/>
                    </a:lnTo>
                    <a:lnTo>
                      <a:pt x="318" y="274"/>
                    </a:lnTo>
                    <a:lnTo>
                      <a:pt x="314" y="280"/>
                    </a:lnTo>
                    <a:lnTo>
                      <a:pt x="308" y="284"/>
                    </a:lnTo>
                    <a:lnTo>
                      <a:pt x="300" y="286"/>
                    </a:lnTo>
                    <a:lnTo>
                      <a:pt x="20" y="286"/>
                    </a:lnTo>
                    <a:lnTo>
                      <a:pt x="20" y="286"/>
                    </a:lnTo>
                    <a:lnTo>
                      <a:pt x="12" y="284"/>
                    </a:lnTo>
                    <a:lnTo>
                      <a:pt x="6" y="280"/>
                    </a:lnTo>
                    <a:lnTo>
                      <a:pt x="2" y="274"/>
                    </a:lnTo>
                    <a:lnTo>
                      <a:pt x="0" y="266"/>
                    </a:lnTo>
                    <a:lnTo>
                      <a:pt x="0" y="154"/>
                    </a:lnTo>
                    <a:lnTo>
                      <a:pt x="0" y="154"/>
                    </a:lnTo>
                    <a:lnTo>
                      <a:pt x="20" y="160"/>
                    </a:lnTo>
                    <a:lnTo>
                      <a:pt x="50" y="166"/>
                    </a:lnTo>
                    <a:lnTo>
                      <a:pt x="88" y="172"/>
                    </a:lnTo>
                    <a:lnTo>
                      <a:pt x="132" y="176"/>
                    </a:lnTo>
                    <a:lnTo>
                      <a:pt x="132" y="190"/>
                    </a:lnTo>
                    <a:lnTo>
                      <a:pt x="188" y="190"/>
                    </a:lnTo>
                    <a:lnTo>
                      <a:pt x="188" y="176"/>
                    </a:lnTo>
                    <a:lnTo>
                      <a:pt x="188" y="176"/>
                    </a:lnTo>
                    <a:lnTo>
                      <a:pt x="232" y="172"/>
                    </a:lnTo>
                    <a:lnTo>
                      <a:pt x="270" y="166"/>
                    </a:lnTo>
                    <a:lnTo>
                      <a:pt x="300" y="160"/>
                    </a:lnTo>
                    <a:lnTo>
                      <a:pt x="320" y="154"/>
                    </a:lnTo>
                    <a:lnTo>
                      <a:pt x="320" y="154"/>
                    </a:lnTo>
                    <a:close/>
                    <a:moveTo>
                      <a:pt x="56" y="266"/>
                    </a:moveTo>
                    <a:lnTo>
                      <a:pt x="56" y="266"/>
                    </a:lnTo>
                    <a:lnTo>
                      <a:pt x="56" y="258"/>
                    </a:lnTo>
                    <a:lnTo>
                      <a:pt x="52" y="252"/>
                    </a:lnTo>
                    <a:lnTo>
                      <a:pt x="50" y="246"/>
                    </a:lnTo>
                    <a:lnTo>
                      <a:pt x="46" y="240"/>
                    </a:lnTo>
                    <a:lnTo>
                      <a:pt x="40" y="236"/>
                    </a:lnTo>
                    <a:lnTo>
                      <a:pt x="34" y="232"/>
                    </a:lnTo>
                    <a:lnTo>
                      <a:pt x="28" y="230"/>
                    </a:lnTo>
                    <a:lnTo>
                      <a:pt x="20" y="230"/>
                    </a:lnTo>
                    <a:lnTo>
                      <a:pt x="20" y="266"/>
                    </a:lnTo>
                    <a:lnTo>
                      <a:pt x="56" y="266"/>
                    </a:lnTo>
                    <a:close/>
                    <a:moveTo>
                      <a:pt x="300" y="230"/>
                    </a:moveTo>
                    <a:lnTo>
                      <a:pt x="300" y="230"/>
                    </a:lnTo>
                    <a:lnTo>
                      <a:pt x="292" y="230"/>
                    </a:lnTo>
                    <a:lnTo>
                      <a:pt x="286" y="232"/>
                    </a:lnTo>
                    <a:lnTo>
                      <a:pt x="280" y="236"/>
                    </a:lnTo>
                    <a:lnTo>
                      <a:pt x="274" y="240"/>
                    </a:lnTo>
                    <a:lnTo>
                      <a:pt x="270" y="246"/>
                    </a:lnTo>
                    <a:lnTo>
                      <a:pt x="268" y="252"/>
                    </a:lnTo>
                    <a:lnTo>
                      <a:pt x="264" y="258"/>
                    </a:lnTo>
                    <a:lnTo>
                      <a:pt x="264" y="266"/>
                    </a:lnTo>
                    <a:lnTo>
                      <a:pt x="300" y="266"/>
                    </a:lnTo>
                    <a:lnTo>
                      <a:pt x="300" y="23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55" name="Freeform 4806">
                <a:extLst>
                  <a:ext uri="{FF2B5EF4-FFF2-40B4-BE49-F238E27FC236}">
                    <a16:creationId xmlns:a16="http://schemas.microsoft.com/office/drawing/2014/main" id="{56E6B5BE-1A55-4FF0-9461-B58944D932AD}"/>
                  </a:ext>
                </a:extLst>
              </p:cNvPr>
              <p:cNvSpPr>
                <a:spLocks noEditPoints="1"/>
              </p:cNvSpPr>
              <p:nvPr/>
            </p:nvSpPr>
            <p:spPr bwMode="auto">
              <a:xfrm>
                <a:off x="4122623" y="4626845"/>
                <a:ext cx="446169" cy="392236"/>
              </a:xfrm>
              <a:custGeom>
                <a:avLst/>
                <a:gdLst>
                  <a:gd name="T0" fmla="*/ 310 w 364"/>
                  <a:gd name="T1" fmla="*/ 104 h 320"/>
                  <a:gd name="T2" fmla="*/ 314 w 364"/>
                  <a:gd name="T3" fmla="*/ 242 h 320"/>
                  <a:gd name="T4" fmla="*/ 304 w 364"/>
                  <a:gd name="T5" fmla="*/ 252 h 320"/>
                  <a:gd name="T6" fmla="*/ 276 w 364"/>
                  <a:gd name="T7" fmla="*/ 248 h 320"/>
                  <a:gd name="T8" fmla="*/ 274 w 364"/>
                  <a:gd name="T9" fmla="*/ 110 h 320"/>
                  <a:gd name="T10" fmla="*/ 284 w 364"/>
                  <a:gd name="T11" fmla="*/ 100 h 320"/>
                  <a:gd name="T12" fmla="*/ 26 w 364"/>
                  <a:gd name="T13" fmla="*/ 66 h 320"/>
                  <a:gd name="T14" fmla="*/ 178 w 364"/>
                  <a:gd name="T15" fmla="*/ 0 h 320"/>
                  <a:gd name="T16" fmla="*/ 180 w 364"/>
                  <a:gd name="T17" fmla="*/ 0 h 320"/>
                  <a:gd name="T18" fmla="*/ 184 w 364"/>
                  <a:gd name="T19" fmla="*/ 0 h 320"/>
                  <a:gd name="T20" fmla="*/ 186 w 364"/>
                  <a:gd name="T21" fmla="*/ 0 h 320"/>
                  <a:gd name="T22" fmla="*/ 332 w 364"/>
                  <a:gd name="T23" fmla="*/ 62 h 320"/>
                  <a:gd name="T24" fmla="*/ 338 w 364"/>
                  <a:gd name="T25" fmla="*/ 74 h 320"/>
                  <a:gd name="T26" fmla="*/ 328 w 364"/>
                  <a:gd name="T27" fmla="*/ 82 h 320"/>
                  <a:gd name="T28" fmla="*/ 36 w 364"/>
                  <a:gd name="T29" fmla="*/ 82 h 320"/>
                  <a:gd name="T30" fmla="*/ 26 w 364"/>
                  <a:gd name="T31" fmla="*/ 72 h 320"/>
                  <a:gd name="T32" fmla="*/ 168 w 364"/>
                  <a:gd name="T33" fmla="*/ 56 h 320"/>
                  <a:gd name="T34" fmla="*/ 190 w 364"/>
                  <a:gd name="T35" fmla="*/ 60 h 320"/>
                  <a:gd name="T36" fmla="*/ 200 w 364"/>
                  <a:gd name="T37" fmla="*/ 42 h 320"/>
                  <a:gd name="T38" fmla="*/ 182 w 364"/>
                  <a:gd name="T39" fmla="*/ 24 h 320"/>
                  <a:gd name="T40" fmla="*/ 164 w 364"/>
                  <a:gd name="T41" fmla="*/ 36 h 320"/>
                  <a:gd name="T42" fmla="*/ 230 w 364"/>
                  <a:gd name="T43" fmla="*/ 252 h 320"/>
                  <a:gd name="T44" fmla="*/ 240 w 364"/>
                  <a:gd name="T45" fmla="*/ 242 h 320"/>
                  <a:gd name="T46" fmla="*/ 236 w 364"/>
                  <a:gd name="T47" fmla="*/ 104 h 320"/>
                  <a:gd name="T48" fmla="*/ 134 w 364"/>
                  <a:gd name="T49" fmla="*/ 100 h 320"/>
                  <a:gd name="T50" fmla="*/ 124 w 364"/>
                  <a:gd name="T51" fmla="*/ 110 h 320"/>
                  <a:gd name="T52" fmla="*/ 128 w 364"/>
                  <a:gd name="T53" fmla="*/ 248 h 320"/>
                  <a:gd name="T54" fmla="*/ 162 w 364"/>
                  <a:gd name="T55" fmla="*/ 170 h 320"/>
                  <a:gd name="T56" fmla="*/ 174 w 364"/>
                  <a:gd name="T57" fmla="*/ 152 h 320"/>
                  <a:gd name="T58" fmla="*/ 196 w 364"/>
                  <a:gd name="T59" fmla="*/ 156 h 320"/>
                  <a:gd name="T60" fmla="*/ 230 w 364"/>
                  <a:gd name="T61" fmla="*/ 252 h 320"/>
                  <a:gd name="T62" fmla="*/ 332 w 364"/>
                  <a:gd name="T63" fmla="*/ 286 h 320"/>
                  <a:gd name="T64" fmla="*/ 338 w 364"/>
                  <a:gd name="T65" fmla="*/ 278 h 320"/>
                  <a:gd name="T66" fmla="*/ 328 w 364"/>
                  <a:gd name="T67" fmla="*/ 268 h 320"/>
                  <a:gd name="T68" fmla="*/ 28 w 364"/>
                  <a:gd name="T69" fmla="*/ 270 h 320"/>
                  <a:gd name="T70" fmla="*/ 26 w 364"/>
                  <a:gd name="T71" fmla="*/ 282 h 320"/>
                  <a:gd name="T72" fmla="*/ 36 w 364"/>
                  <a:gd name="T73" fmla="*/ 288 h 320"/>
                  <a:gd name="T74" fmla="*/ 6 w 364"/>
                  <a:gd name="T75" fmla="*/ 302 h 320"/>
                  <a:gd name="T76" fmla="*/ 0 w 364"/>
                  <a:gd name="T77" fmla="*/ 310 h 320"/>
                  <a:gd name="T78" fmla="*/ 10 w 364"/>
                  <a:gd name="T79" fmla="*/ 320 h 320"/>
                  <a:gd name="T80" fmla="*/ 362 w 364"/>
                  <a:gd name="T81" fmla="*/ 318 h 320"/>
                  <a:gd name="T82" fmla="*/ 364 w 364"/>
                  <a:gd name="T83" fmla="*/ 306 h 320"/>
                  <a:gd name="T84" fmla="*/ 354 w 364"/>
                  <a:gd name="T85" fmla="*/ 300 h 320"/>
                  <a:gd name="T86" fmla="*/ 54 w 364"/>
                  <a:gd name="T87" fmla="*/ 104 h 320"/>
                  <a:gd name="T88" fmla="*/ 50 w 364"/>
                  <a:gd name="T89" fmla="*/ 242 h 320"/>
                  <a:gd name="T90" fmla="*/ 60 w 364"/>
                  <a:gd name="T91" fmla="*/ 252 h 320"/>
                  <a:gd name="T92" fmla="*/ 88 w 364"/>
                  <a:gd name="T93" fmla="*/ 248 h 320"/>
                  <a:gd name="T94" fmla="*/ 90 w 364"/>
                  <a:gd name="T95" fmla="*/ 110 h 320"/>
                  <a:gd name="T96" fmla="*/ 80 w 364"/>
                  <a:gd name="T97" fmla="*/ 10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320">
                    <a:moveTo>
                      <a:pt x="304" y="100"/>
                    </a:moveTo>
                    <a:lnTo>
                      <a:pt x="304" y="100"/>
                    </a:lnTo>
                    <a:lnTo>
                      <a:pt x="308" y="102"/>
                    </a:lnTo>
                    <a:lnTo>
                      <a:pt x="310" y="104"/>
                    </a:lnTo>
                    <a:lnTo>
                      <a:pt x="312" y="106"/>
                    </a:lnTo>
                    <a:lnTo>
                      <a:pt x="314" y="110"/>
                    </a:lnTo>
                    <a:lnTo>
                      <a:pt x="314" y="242"/>
                    </a:lnTo>
                    <a:lnTo>
                      <a:pt x="314" y="242"/>
                    </a:lnTo>
                    <a:lnTo>
                      <a:pt x="312" y="246"/>
                    </a:lnTo>
                    <a:lnTo>
                      <a:pt x="310" y="248"/>
                    </a:lnTo>
                    <a:lnTo>
                      <a:pt x="308" y="250"/>
                    </a:lnTo>
                    <a:lnTo>
                      <a:pt x="304" y="252"/>
                    </a:lnTo>
                    <a:lnTo>
                      <a:pt x="284" y="252"/>
                    </a:lnTo>
                    <a:lnTo>
                      <a:pt x="284" y="252"/>
                    </a:lnTo>
                    <a:lnTo>
                      <a:pt x="280" y="250"/>
                    </a:lnTo>
                    <a:lnTo>
                      <a:pt x="276" y="248"/>
                    </a:lnTo>
                    <a:lnTo>
                      <a:pt x="274" y="246"/>
                    </a:lnTo>
                    <a:lnTo>
                      <a:pt x="274" y="242"/>
                    </a:lnTo>
                    <a:lnTo>
                      <a:pt x="274" y="110"/>
                    </a:lnTo>
                    <a:lnTo>
                      <a:pt x="274" y="110"/>
                    </a:lnTo>
                    <a:lnTo>
                      <a:pt x="274" y="106"/>
                    </a:lnTo>
                    <a:lnTo>
                      <a:pt x="276" y="104"/>
                    </a:lnTo>
                    <a:lnTo>
                      <a:pt x="280" y="102"/>
                    </a:lnTo>
                    <a:lnTo>
                      <a:pt x="284" y="100"/>
                    </a:lnTo>
                    <a:lnTo>
                      <a:pt x="304" y="100"/>
                    </a:lnTo>
                    <a:close/>
                    <a:moveTo>
                      <a:pt x="26" y="72"/>
                    </a:moveTo>
                    <a:lnTo>
                      <a:pt x="26" y="72"/>
                    </a:lnTo>
                    <a:lnTo>
                      <a:pt x="26" y="66"/>
                    </a:lnTo>
                    <a:lnTo>
                      <a:pt x="32" y="62"/>
                    </a:lnTo>
                    <a:lnTo>
                      <a:pt x="178" y="0"/>
                    </a:lnTo>
                    <a:lnTo>
                      <a:pt x="178" y="0"/>
                    </a:lnTo>
                    <a:lnTo>
                      <a:pt x="178" y="0"/>
                    </a:lnTo>
                    <a:lnTo>
                      <a:pt x="178" y="0"/>
                    </a:lnTo>
                    <a:lnTo>
                      <a:pt x="180" y="0"/>
                    </a:lnTo>
                    <a:lnTo>
                      <a:pt x="180" y="0"/>
                    </a:lnTo>
                    <a:lnTo>
                      <a:pt x="180" y="0"/>
                    </a:lnTo>
                    <a:lnTo>
                      <a:pt x="180" y="0"/>
                    </a:lnTo>
                    <a:lnTo>
                      <a:pt x="182" y="0"/>
                    </a:lnTo>
                    <a:lnTo>
                      <a:pt x="182" y="0"/>
                    </a:lnTo>
                    <a:lnTo>
                      <a:pt x="184" y="0"/>
                    </a:lnTo>
                    <a:lnTo>
                      <a:pt x="184" y="0"/>
                    </a:lnTo>
                    <a:lnTo>
                      <a:pt x="184" y="0"/>
                    </a:lnTo>
                    <a:lnTo>
                      <a:pt x="184" y="0"/>
                    </a:lnTo>
                    <a:lnTo>
                      <a:pt x="186" y="0"/>
                    </a:lnTo>
                    <a:lnTo>
                      <a:pt x="186" y="0"/>
                    </a:lnTo>
                    <a:lnTo>
                      <a:pt x="186" y="0"/>
                    </a:lnTo>
                    <a:lnTo>
                      <a:pt x="332" y="62"/>
                    </a:lnTo>
                    <a:lnTo>
                      <a:pt x="332" y="62"/>
                    </a:lnTo>
                    <a:lnTo>
                      <a:pt x="336" y="64"/>
                    </a:lnTo>
                    <a:lnTo>
                      <a:pt x="338" y="72"/>
                    </a:lnTo>
                    <a:lnTo>
                      <a:pt x="338" y="72"/>
                    </a:lnTo>
                    <a:lnTo>
                      <a:pt x="338" y="74"/>
                    </a:lnTo>
                    <a:lnTo>
                      <a:pt x="336" y="78"/>
                    </a:lnTo>
                    <a:lnTo>
                      <a:pt x="332" y="80"/>
                    </a:lnTo>
                    <a:lnTo>
                      <a:pt x="328" y="82"/>
                    </a:lnTo>
                    <a:lnTo>
                      <a:pt x="328" y="82"/>
                    </a:lnTo>
                    <a:lnTo>
                      <a:pt x="328" y="82"/>
                    </a:lnTo>
                    <a:lnTo>
                      <a:pt x="182" y="82"/>
                    </a:lnTo>
                    <a:lnTo>
                      <a:pt x="182" y="82"/>
                    </a:lnTo>
                    <a:lnTo>
                      <a:pt x="36" y="82"/>
                    </a:lnTo>
                    <a:lnTo>
                      <a:pt x="36" y="82"/>
                    </a:lnTo>
                    <a:lnTo>
                      <a:pt x="30" y="78"/>
                    </a:lnTo>
                    <a:lnTo>
                      <a:pt x="26" y="72"/>
                    </a:lnTo>
                    <a:lnTo>
                      <a:pt x="26" y="72"/>
                    </a:lnTo>
                    <a:close/>
                    <a:moveTo>
                      <a:pt x="164" y="42"/>
                    </a:moveTo>
                    <a:lnTo>
                      <a:pt x="164" y="42"/>
                    </a:lnTo>
                    <a:lnTo>
                      <a:pt x="164" y="50"/>
                    </a:lnTo>
                    <a:lnTo>
                      <a:pt x="168" y="56"/>
                    </a:lnTo>
                    <a:lnTo>
                      <a:pt x="174" y="60"/>
                    </a:lnTo>
                    <a:lnTo>
                      <a:pt x="182" y="62"/>
                    </a:lnTo>
                    <a:lnTo>
                      <a:pt x="182" y="62"/>
                    </a:lnTo>
                    <a:lnTo>
                      <a:pt x="190" y="60"/>
                    </a:lnTo>
                    <a:lnTo>
                      <a:pt x="196" y="56"/>
                    </a:lnTo>
                    <a:lnTo>
                      <a:pt x="200" y="50"/>
                    </a:lnTo>
                    <a:lnTo>
                      <a:pt x="200" y="42"/>
                    </a:lnTo>
                    <a:lnTo>
                      <a:pt x="200" y="42"/>
                    </a:lnTo>
                    <a:lnTo>
                      <a:pt x="200" y="36"/>
                    </a:lnTo>
                    <a:lnTo>
                      <a:pt x="196" y="30"/>
                    </a:lnTo>
                    <a:lnTo>
                      <a:pt x="190" y="26"/>
                    </a:lnTo>
                    <a:lnTo>
                      <a:pt x="182" y="24"/>
                    </a:lnTo>
                    <a:lnTo>
                      <a:pt x="182" y="24"/>
                    </a:lnTo>
                    <a:lnTo>
                      <a:pt x="174" y="26"/>
                    </a:lnTo>
                    <a:lnTo>
                      <a:pt x="168" y="30"/>
                    </a:lnTo>
                    <a:lnTo>
                      <a:pt x="164" y="36"/>
                    </a:lnTo>
                    <a:lnTo>
                      <a:pt x="164" y="42"/>
                    </a:lnTo>
                    <a:lnTo>
                      <a:pt x="164" y="42"/>
                    </a:lnTo>
                    <a:close/>
                    <a:moveTo>
                      <a:pt x="230" y="252"/>
                    </a:moveTo>
                    <a:lnTo>
                      <a:pt x="230" y="252"/>
                    </a:lnTo>
                    <a:lnTo>
                      <a:pt x="234" y="250"/>
                    </a:lnTo>
                    <a:lnTo>
                      <a:pt x="236" y="248"/>
                    </a:lnTo>
                    <a:lnTo>
                      <a:pt x="238" y="246"/>
                    </a:lnTo>
                    <a:lnTo>
                      <a:pt x="240" y="242"/>
                    </a:lnTo>
                    <a:lnTo>
                      <a:pt x="240" y="110"/>
                    </a:lnTo>
                    <a:lnTo>
                      <a:pt x="240" y="110"/>
                    </a:lnTo>
                    <a:lnTo>
                      <a:pt x="238" y="106"/>
                    </a:lnTo>
                    <a:lnTo>
                      <a:pt x="236" y="104"/>
                    </a:lnTo>
                    <a:lnTo>
                      <a:pt x="234" y="102"/>
                    </a:lnTo>
                    <a:lnTo>
                      <a:pt x="230" y="100"/>
                    </a:lnTo>
                    <a:lnTo>
                      <a:pt x="134" y="100"/>
                    </a:lnTo>
                    <a:lnTo>
                      <a:pt x="134" y="100"/>
                    </a:lnTo>
                    <a:lnTo>
                      <a:pt x="130" y="102"/>
                    </a:lnTo>
                    <a:lnTo>
                      <a:pt x="128" y="104"/>
                    </a:lnTo>
                    <a:lnTo>
                      <a:pt x="126" y="106"/>
                    </a:lnTo>
                    <a:lnTo>
                      <a:pt x="124" y="110"/>
                    </a:lnTo>
                    <a:lnTo>
                      <a:pt x="124" y="242"/>
                    </a:lnTo>
                    <a:lnTo>
                      <a:pt x="124" y="242"/>
                    </a:lnTo>
                    <a:lnTo>
                      <a:pt x="126" y="246"/>
                    </a:lnTo>
                    <a:lnTo>
                      <a:pt x="128" y="248"/>
                    </a:lnTo>
                    <a:lnTo>
                      <a:pt x="130" y="250"/>
                    </a:lnTo>
                    <a:lnTo>
                      <a:pt x="134" y="252"/>
                    </a:lnTo>
                    <a:lnTo>
                      <a:pt x="162" y="252"/>
                    </a:lnTo>
                    <a:lnTo>
                      <a:pt x="162" y="170"/>
                    </a:lnTo>
                    <a:lnTo>
                      <a:pt x="162" y="170"/>
                    </a:lnTo>
                    <a:lnTo>
                      <a:pt x="164" y="162"/>
                    </a:lnTo>
                    <a:lnTo>
                      <a:pt x="168" y="156"/>
                    </a:lnTo>
                    <a:lnTo>
                      <a:pt x="174" y="152"/>
                    </a:lnTo>
                    <a:lnTo>
                      <a:pt x="182" y="150"/>
                    </a:lnTo>
                    <a:lnTo>
                      <a:pt x="182" y="150"/>
                    </a:lnTo>
                    <a:lnTo>
                      <a:pt x="190" y="152"/>
                    </a:lnTo>
                    <a:lnTo>
                      <a:pt x="196" y="156"/>
                    </a:lnTo>
                    <a:lnTo>
                      <a:pt x="200" y="162"/>
                    </a:lnTo>
                    <a:lnTo>
                      <a:pt x="202" y="170"/>
                    </a:lnTo>
                    <a:lnTo>
                      <a:pt x="202" y="252"/>
                    </a:lnTo>
                    <a:lnTo>
                      <a:pt x="230" y="252"/>
                    </a:lnTo>
                    <a:close/>
                    <a:moveTo>
                      <a:pt x="36" y="288"/>
                    </a:moveTo>
                    <a:lnTo>
                      <a:pt x="328" y="288"/>
                    </a:lnTo>
                    <a:lnTo>
                      <a:pt x="328" y="288"/>
                    </a:lnTo>
                    <a:lnTo>
                      <a:pt x="332" y="286"/>
                    </a:lnTo>
                    <a:lnTo>
                      <a:pt x="336" y="284"/>
                    </a:lnTo>
                    <a:lnTo>
                      <a:pt x="338" y="282"/>
                    </a:lnTo>
                    <a:lnTo>
                      <a:pt x="338" y="278"/>
                    </a:lnTo>
                    <a:lnTo>
                      <a:pt x="338" y="278"/>
                    </a:lnTo>
                    <a:lnTo>
                      <a:pt x="338" y="274"/>
                    </a:lnTo>
                    <a:lnTo>
                      <a:pt x="336" y="270"/>
                    </a:lnTo>
                    <a:lnTo>
                      <a:pt x="332" y="268"/>
                    </a:lnTo>
                    <a:lnTo>
                      <a:pt x="328" y="268"/>
                    </a:lnTo>
                    <a:lnTo>
                      <a:pt x="36" y="268"/>
                    </a:lnTo>
                    <a:lnTo>
                      <a:pt x="36" y="268"/>
                    </a:lnTo>
                    <a:lnTo>
                      <a:pt x="32" y="268"/>
                    </a:lnTo>
                    <a:lnTo>
                      <a:pt x="28" y="270"/>
                    </a:lnTo>
                    <a:lnTo>
                      <a:pt x="26" y="274"/>
                    </a:lnTo>
                    <a:lnTo>
                      <a:pt x="26" y="278"/>
                    </a:lnTo>
                    <a:lnTo>
                      <a:pt x="26" y="278"/>
                    </a:lnTo>
                    <a:lnTo>
                      <a:pt x="26" y="282"/>
                    </a:lnTo>
                    <a:lnTo>
                      <a:pt x="28" y="284"/>
                    </a:lnTo>
                    <a:lnTo>
                      <a:pt x="32" y="286"/>
                    </a:lnTo>
                    <a:lnTo>
                      <a:pt x="36" y="288"/>
                    </a:lnTo>
                    <a:lnTo>
                      <a:pt x="36" y="288"/>
                    </a:lnTo>
                    <a:close/>
                    <a:moveTo>
                      <a:pt x="354" y="300"/>
                    </a:moveTo>
                    <a:lnTo>
                      <a:pt x="10" y="300"/>
                    </a:lnTo>
                    <a:lnTo>
                      <a:pt x="10" y="300"/>
                    </a:lnTo>
                    <a:lnTo>
                      <a:pt x="6" y="302"/>
                    </a:lnTo>
                    <a:lnTo>
                      <a:pt x="2" y="304"/>
                    </a:lnTo>
                    <a:lnTo>
                      <a:pt x="0" y="306"/>
                    </a:lnTo>
                    <a:lnTo>
                      <a:pt x="0" y="310"/>
                    </a:lnTo>
                    <a:lnTo>
                      <a:pt x="0" y="310"/>
                    </a:lnTo>
                    <a:lnTo>
                      <a:pt x="0" y="314"/>
                    </a:lnTo>
                    <a:lnTo>
                      <a:pt x="2" y="318"/>
                    </a:lnTo>
                    <a:lnTo>
                      <a:pt x="6" y="320"/>
                    </a:lnTo>
                    <a:lnTo>
                      <a:pt x="10" y="320"/>
                    </a:lnTo>
                    <a:lnTo>
                      <a:pt x="354" y="320"/>
                    </a:lnTo>
                    <a:lnTo>
                      <a:pt x="354" y="320"/>
                    </a:lnTo>
                    <a:lnTo>
                      <a:pt x="358" y="320"/>
                    </a:lnTo>
                    <a:lnTo>
                      <a:pt x="362" y="318"/>
                    </a:lnTo>
                    <a:lnTo>
                      <a:pt x="364" y="314"/>
                    </a:lnTo>
                    <a:lnTo>
                      <a:pt x="364" y="310"/>
                    </a:lnTo>
                    <a:lnTo>
                      <a:pt x="364" y="310"/>
                    </a:lnTo>
                    <a:lnTo>
                      <a:pt x="364" y="306"/>
                    </a:lnTo>
                    <a:lnTo>
                      <a:pt x="362" y="304"/>
                    </a:lnTo>
                    <a:lnTo>
                      <a:pt x="358" y="302"/>
                    </a:lnTo>
                    <a:lnTo>
                      <a:pt x="354" y="300"/>
                    </a:lnTo>
                    <a:lnTo>
                      <a:pt x="354" y="300"/>
                    </a:lnTo>
                    <a:close/>
                    <a:moveTo>
                      <a:pt x="60" y="100"/>
                    </a:moveTo>
                    <a:lnTo>
                      <a:pt x="60" y="100"/>
                    </a:lnTo>
                    <a:lnTo>
                      <a:pt x="56" y="102"/>
                    </a:lnTo>
                    <a:lnTo>
                      <a:pt x="54" y="104"/>
                    </a:lnTo>
                    <a:lnTo>
                      <a:pt x="52" y="106"/>
                    </a:lnTo>
                    <a:lnTo>
                      <a:pt x="50" y="110"/>
                    </a:lnTo>
                    <a:lnTo>
                      <a:pt x="50" y="242"/>
                    </a:lnTo>
                    <a:lnTo>
                      <a:pt x="50" y="242"/>
                    </a:lnTo>
                    <a:lnTo>
                      <a:pt x="52" y="246"/>
                    </a:lnTo>
                    <a:lnTo>
                      <a:pt x="54" y="248"/>
                    </a:lnTo>
                    <a:lnTo>
                      <a:pt x="56" y="250"/>
                    </a:lnTo>
                    <a:lnTo>
                      <a:pt x="60" y="252"/>
                    </a:lnTo>
                    <a:lnTo>
                      <a:pt x="80" y="252"/>
                    </a:lnTo>
                    <a:lnTo>
                      <a:pt x="80" y="252"/>
                    </a:lnTo>
                    <a:lnTo>
                      <a:pt x="84" y="250"/>
                    </a:lnTo>
                    <a:lnTo>
                      <a:pt x="88" y="248"/>
                    </a:lnTo>
                    <a:lnTo>
                      <a:pt x="90" y="246"/>
                    </a:lnTo>
                    <a:lnTo>
                      <a:pt x="90" y="242"/>
                    </a:lnTo>
                    <a:lnTo>
                      <a:pt x="90" y="110"/>
                    </a:lnTo>
                    <a:lnTo>
                      <a:pt x="90" y="110"/>
                    </a:lnTo>
                    <a:lnTo>
                      <a:pt x="90" y="106"/>
                    </a:lnTo>
                    <a:lnTo>
                      <a:pt x="88" y="104"/>
                    </a:lnTo>
                    <a:lnTo>
                      <a:pt x="84" y="102"/>
                    </a:lnTo>
                    <a:lnTo>
                      <a:pt x="80" y="100"/>
                    </a:lnTo>
                    <a:lnTo>
                      <a:pt x="60" y="100"/>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56" name="Freeform 4828">
                <a:extLst>
                  <a:ext uri="{FF2B5EF4-FFF2-40B4-BE49-F238E27FC236}">
                    <a16:creationId xmlns:a16="http://schemas.microsoft.com/office/drawing/2014/main" id="{3EF00425-508E-4FA2-8808-D730DEBB93E8}"/>
                  </a:ext>
                </a:extLst>
              </p:cNvPr>
              <p:cNvSpPr>
                <a:spLocks noEditPoints="1"/>
              </p:cNvSpPr>
              <p:nvPr/>
            </p:nvSpPr>
            <p:spPr bwMode="auto">
              <a:xfrm>
                <a:off x="4618235" y="4146428"/>
                <a:ext cx="490295" cy="294177"/>
              </a:xfrm>
              <a:custGeom>
                <a:avLst/>
                <a:gdLst>
                  <a:gd name="T0" fmla="*/ 162 w 400"/>
                  <a:gd name="T1" fmla="*/ 136 h 240"/>
                  <a:gd name="T2" fmla="*/ 156 w 400"/>
                  <a:gd name="T3" fmla="*/ 130 h 240"/>
                  <a:gd name="T4" fmla="*/ 148 w 400"/>
                  <a:gd name="T5" fmla="*/ 126 h 240"/>
                  <a:gd name="T6" fmla="*/ 46 w 400"/>
                  <a:gd name="T7" fmla="*/ 126 h 240"/>
                  <a:gd name="T8" fmla="*/ 36 w 400"/>
                  <a:gd name="T9" fmla="*/ 130 h 240"/>
                  <a:gd name="T10" fmla="*/ 30 w 400"/>
                  <a:gd name="T11" fmla="*/ 136 h 240"/>
                  <a:gd name="T12" fmla="*/ 0 w 400"/>
                  <a:gd name="T13" fmla="*/ 218 h 240"/>
                  <a:gd name="T14" fmla="*/ 2 w 400"/>
                  <a:gd name="T15" fmla="*/ 232 h 240"/>
                  <a:gd name="T16" fmla="*/ 8 w 400"/>
                  <a:gd name="T17" fmla="*/ 238 h 240"/>
                  <a:gd name="T18" fmla="*/ 178 w 400"/>
                  <a:gd name="T19" fmla="*/ 240 h 240"/>
                  <a:gd name="T20" fmla="*/ 184 w 400"/>
                  <a:gd name="T21" fmla="*/ 238 h 240"/>
                  <a:gd name="T22" fmla="*/ 190 w 400"/>
                  <a:gd name="T23" fmla="*/ 232 h 240"/>
                  <a:gd name="T24" fmla="*/ 192 w 400"/>
                  <a:gd name="T25" fmla="*/ 218 h 240"/>
                  <a:gd name="T26" fmla="*/ 150 w 400"/>
                  <a:gd name="T27" fmla="*/ 198 h 240"/>
                  <a:gd name="T28" fmla="*/ 62 w 400"/>
                  <a:gd name="T29" fmla="*/ 158 h 240"/>
                  <a:gd name="T30" fmla="*/ 148 w 400"/>
                  <a:gd name="T31" fmla="*/ 142 h 240"/>
                  <a:gd name="T32" fmla="*/ 150 w 400"/>
                  <a:gd name="T33" fmla="*/ 198 h 240"/>
                  <a:gd name="T34" fmla="*/ 370 w 400"/>
                  <a:gd name="T35" fmla="*/ 136 h 240"/>
                  <a:gd name="T36" fmla="*/ 366 w 400"/>
                  <a:gd name="T37" fmla="*/ 132 h 240"/>
                  <a:gd name="T38" fmla="*/ 358 w 400"/>
                  <a:gd name="T39" fmla="*/ 126 h 240"/>
                  <a:gd name="T40" fmla="*/ 252 w 400"/>
                  <a:gd name="T41" fmla="*/ 126 h 240"/>
                  <a:gd name="T42" fmla="*/ 248 w 400"/>
                  <a:gd name="T43" fmla="*/ 126 h 240"/>
                  <a:gd name="T44" fmla="*/ 240 w 400"/>
                  <a:gd name="T45" fmla="*/ 132 h 240"/>
                  <a:gd name="T46" fmla="*/ 208 w 400"/>
                  <a:gd name="T47" fmla="*/ 218 h 240"/>
                  <a:gd name="T48" fmla="*/ 206 w 400"/>
                  <a:gd name="T49" fmla="*/ 226 h 240"/>
                  <a:gd name="T50" fmla="*/ 210 w 400"/>
                  <a:gd name="T51" fmla="*/ 232 h 240"/>
                  <a:gd name="T52" fmla="*/ 222 w 400"/>
                  <a:gd name="T53" fmla="*/ 240 h 240"/>
                  <a:gd name="T54" fmla="*/ 384 w 400"/>
                  <a:gd name="T55" fmla="*/ 240 h 240"/>
                  <a:gd name="T56" fmla="*/ 398 w 400"/>
                  <a:gd name="T57" fmla="*/ 232 h 240"/>
                  <a:gd name="T58" fmla="*/ 400 w 400"/>
                  <a:gd name="T59" fmla="*/ 226 h 240"/>
                  <a:gd name="T60" fmla="*/ 400 w 400"/>
                  <a:gd name="T61" fmla="*/ 218 h 240"/>
                  <a:gd name="T62" fmla="*/ 344 w 400"/>
                  <a:gd name="T63" fmla="*/ 158 h 240"/>
                  <a:gd name="T64" fmla="*/ 254 w 400"/>
                  <a:gd name="T65" fmla="*/ 142 h 240"/>
                  <a:gd name="T66" fmla="*/ 374 w 400"/>
                  <a:gd name="T67" fmla="*/ 198 h 240"/>
                  <a:gd name="T68" fmla="*/ 118 w 400"/>
                  <a:gd name="T69" fmla="*/ 114 h 240"/>
                  <a:gd name="T70" fmla="*/ 280 w 400"/>
                  <a:gd name="T71" fmla="*/ 114 h 240"/>
                  <a:gd name="T72" fmla="*/ 294 w 400"/>
                  <a:gd name="T73" fmla="*/ 106 h 240"/>
                  <a:gd name="T74" fmla="*/ 296 w 400"/>
                  <a:gd name="T75" fmla="*/ 100 h 240"/>
                  <a:gd name="T76" fmla="*/ 266 w 400"/>
                  <a:gd name="T77" fmla="*/ 10 h 240"/>
                  <a:gd name="T78" fmla="*/ 264 w 400"/>
                  <a:gd name="T79" fmla="*/ 6 h 240"/>
                  <a:gd name="T80" fmla="*/ 256 w 400"/>
                  <a:gd name="T81" fmla="*/ 0 h 240"/>
                  <a:gd name="T82" fmla="*/ 150 w 400"/>
                  <a:gd name="T83" fmla="*/ 0 h 240"/>
                  <a:gd name="T84" fmla="*/ 144 w 400"/>
                  <a:gd name="T85" fmla="*/ 0 h 240"/>
                  <a:gd name="T86" fmla="*/ 136 w 400"/>
                  <a:gd name="T87" fmla="*/ 6 h 240"/>
                  <a:gd name="T88" fmla="*/ 104 w 400"/>
                  <a:gd name="T89" fmla="*/ 92 h 240"/>
                  <a:gd name="T90" fmla="*/ 104 w 400"/>
                  <a:gd name="T91" fmla="*/ 100 h 240"/>
                  <a:gd name="T92" fmla="*/ 106 w 400"/>
                  <a:gd name="T93" fmla="*/ 106 h 240"/>
                  <a:gd name="T94" fmla="*/ 118 w 400"/>
                  <a:gd name="T95" fmla="*/ 114 h 240"/>
                  <a:gd name="T96" fmla="*/ 250 w 400"/>
                  <a:gd name="T97" fmla="*/ 16 h 240"/>
                  <a:gd name="T98" fmla="*/ 254 w 400"/>
                  <a:gd name="T99" fmla="*/ 72 h 240"/>
                  <a:gd name="T100" fmla="*/ 166 w 400"/>
                  <a:gd name="T101" fmla="*/ 32 h 240"/>
                  <a:gd name="T102" fmla="*/ 250 w 400"/>
                  <a:gd name="T103" fmla="*/ 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0" h="240">
                    <a:moveTo>
                      <a:pt x="162" y="136"/>
                    </a:moveTo>
                    <a:lnTo>
                      <a:pt x="162" y="136"/>
                    </a:lnTo>
                    <a:lnTo>
                      <a:pt x="160" y="132"/>
                    </a:lnTo>
                    <a:lnTo>
                      <a:pt x="156" y="130"/>
                    </a:lnTo>
                    <a:lnTo>
                      <a:pt x="152" y="126"/>
                    </a:lnTo>
                    <a:lnTo>
                      <a:pt x="148" y="126"/>
                    </a:lnTo>
                    <a:lnTo>
                      <a:pt x="46" y="126"/>
                    </a:lnTo>
                    <a:lnTo>
                      <a:pt x="46" y="126"/>
                    </a:lnTo>
                    <a:lnTo>
                      <a:pt x="42" y="126"/>
                    </a:lnTo>
                    <a:lnTo>
                      <a:pt x="36" y="130"/>
                    </a:lnTo>
                    <a:lnTo>
                      <a:pt x="34" y="132"/>
                    </a:lnTo>
                    <a:lnTo>
                      <a:pt x="30" y="136"/>
                    </a:lnTo>
                    <a:lnTo>
                      <a:pt x="0" y="218"/>
                    </a:lnTo>
                    <a:lnTo>
                      <a:pt x="0" y="218"/>
                    </a:lnTo>
                    <a:lnTo>
                      <a:pt x="0" y="226"/>
                    </a:lnTo>
                    <a:lnTo>
                      <a:pt x="2" y="232"/>
                    </a:lnTo>
                    <a:lnTo>
                      <a:pt x="2" y="232"/>
                    </a:lnTo>
                    <a:lnTo>
                      <a:pt x="8" y="238"/>
                    </a:lnTo>
                    <a:lnTo>
                      <a:pt x="16" y="240"/>
                    </a:lnTo>
                    <a:lnTo>
                      <a:pt x="178" y="240"/>
                    </a:lnTo>
                    <a:lnTo>
                      <a:pt x="178" y="240"/>
                    </a:lnTo>
                    <a:lnTo>
                      <a:pt x="184" y="238"/>
                    </a:lnTo>
                    <a:lnTo>
                      <a:pt x="190" y="232"/>
                    </a:lnTo>
                    <a:lnTo>
                      <a:pt x="190" y="232"/>
                    </a:lnTo>
                    <a:lnTo>
                      <a:pt x="194" y="226"/>
                    </a:lnTo>
                    <a:lnTo>
                      <a:pt x="192" y="218"/>
                    </a:lnTo>
                    <a:lnTo>
                      <a:pt x="162" y="136"/>
                    </a:lnTo>
                    <a:close/>
                    <a:moveTo>
                      <a:pt x="150" y="198"/>
                    </a:moveTo>
                    <a:lnTo>
                      <a:pt x="136" y="158"/>
                    </a:lnTo>
                    <a:lnTo>
                      <a:pt x="62" y="158"/>
                    </a:lnTo>
                    <a:lnTo>
                      <a:pt x="46" y="142"/>
                    </a:lnTo>
                    <a:lnTo>
                      <a:pt x="148" y="142"/>
                    </a:lnTo>
                    <a:lnTo>
                      <a:pt x="168" y="198"/>
                    </a:lnTo>
                    <a:lnTo>
                      <a:pt x="150" y="198"/>
                    </a:lnTo>
                    <a:close/>
                    <a:moveTo>
                      <a:pt x="400" y="218"/>
                    </a:moveTo>
                    <a:lnTo>
                      <a:pt x="370" y="136"/>
                    </a:lnTo>
                    <a:lnTo>
                      <a:pt x="370" y="136"/>
                    </a:lnTo>
                    <a:lnTo>
                      <a:pt x="366" y="132"/>
                    </a:lnTo>
                    <a:lnTo>
                      <a:pt x="364" y="130"/>
                    </a:lnTo>
                    <a:lnTo>
                      <a:pt x="358" y="126"/>
                    </a:lnTo>
                    <a:lnTo>
                      <a:pt x="354" y="126"/>
                    </a:lnTo>
                    <a:lnTo>
                      <a:pt x="252" y="126"/>
                    </a:lnTo>
                    <a:lnTo>
                      <a:pt x="252" y="126"/>
                    </a:lnTo>
                    <a:lnTo>
                      <a:pt x="248" y="126"/>
                    </a:lnTo>
                    <a:lnTo>
                      <a:pt x="244" y="130"/>
                    </a:lnTo>
                    <a:lnTo>
                      <a:pt x="240" y="132"/>
                    </a:lnTo>
                    <a:lnTo>
                      <a:pt x="238" y="136"/>
                    </a:lnTo>
                    <a:lnTo>
                      <a:pt x="208" y="218"/>
                    </a:lnTo>
                    <a:lnTo>
                      <a:pt x="208" y="218"/>
                    </a:lnTo>
                    <a:lnTo>
                      <a:pt x="206" y="226"/>
                    </a:lnTo>
                    <a:lnTo>
                      <a:pt x="210" y="232"/>
                    </a:lnTo>
                    <a:lnTo>
                      <a:pt x="210" y="232"/>
                    </a:lnTo>
                    <a:lnTo>
                      <a:pt x="216" y="238"/>
                    </a:lnTo>
                    <a:lnTo>
                      <a:pt x="222" y="240"/>
                    </a:lnTo>
                    <a:lnTo>
                      <a:pt x="384" y="240"/>
                    </a:lnTo>
                    <a:lnTo>
                      <a:pt x="384" y="240"/>
                    </a:lnTo>
                    <a:lnTo>
                      <a:pt x="392" y="238"/>
                    </a:lnTo>
                    <a:lnTo>
                      <a:pt x="398" y="232"/>
                    </a:lnTo>
                    <a:lnTo>
                      <a:pt x="398" y="232"/>
                    </a:lnTo>
                    <a:lnTo>
                      <a:pt x="400" y="226"/>
                    </a:lnTo>
                    <a:lnTo>
                      <a:pt x="400" y="218"/>
                    </a:lnTo>
                    <a:lnTo>
                      <a:pt x="400" y="218"/>
                    </a:lnTo>
                    <a:close/>
                    <a:moveTo>
                      <a:pt x="358" y="198"/>
                    </a:moveTo>
                    <a:lnTo>
                      <a:pt x="344" y="158"/>
                    </a:lnTo>
                    <a:lnTo>
                      <a:pt x="268" y="158"/>
                    </a:lnTo>
                    <a:lnTo>
                      <a:pt x="254" y="142"/>
                    </a:lnTo>
                    <a:lnTo>
                      <a:pt x="354" y="142"/>
                    </a:lnTo>
                    <a:lnTo>
                      <a:pt x="374" y="198"/>
                    </a:lnTo>
                    <a:lnTo>
                      <a:pt x="358" y="198"/>
                    </a:lnTo>
                    <a:close/>
                    <a:moveTo>
                      <a:pt x="118" y="114"/>
                    </a:moveTo>
                    <a:lnTo>
                      <a:pt x="280" y="114"/>
                    </a:lnTo>
                    <a:lnTo>
                      <a:pt x="280" y="114"/>
                    </a:lnTo>
                    <a:lnTo>
                      <a:pt x="288" y="112"/>
                    </a:lnTo>
                    <a:lnTo>
                      <a:pt x="294" y="106"/>
                    </a:lnTo>
                    <a:lnTo>
                      <a:pt x="294" y="106"/>
                    </a:lnTo>
                    <a:lnTo>
                      <a:pt x="296" y="100"/>
                    </a:lnTo>
                    <a:lnTo>
                      <a:pt x="296" y="92"/>
                    </a:lnTo>
                    <a:lnTo>
                      <a:pt x="266" y="10"/>
                    </a:lnTo>
                    <a:lnTo>
                      <a:pt x="266" y="10"/>
                    </a:lnTo>
                    <a:lnTo>
                      <a:pt x="264" y="6"/>
                    </a:lnTo>
                    <a:lnTo>
                      <a:pt x="260" y="4"/>
                    </a:lnTo>
                    <a:lnTo>
                      <a:pt x="256" y="0"/>
                    </a:lnTo>
                    <a:lnTo>
                      <a:pt x="250" y="0"/>
                    </a:lnTo>
                    <a:lnTo>
                      <a:pt x="150" y="0"/>
                    </a:lnTo>
                    <a:lnTo>
                      <a:pt x="150" y="0"/>
                    </a:lnTo>
                    <a:lnTo>
                      <a:pt x="144" y="0"/>
                    </a:lnTo>
                    <a:lnTo>
                      <a:pt x="140" y="4"/>
                    </a:lnTo>
                    <a:lnTo>
                      <a:pt x="136" y="6"/>
                    </a:lnTo>
                    <a:lnTo>
                      <a:pt x="134" y="10"/>
                    </a:lnTo>
                    <a:lnTo>
                      <a:pt x="104" y="92"/>
                    </a:lnTo>
                    <a:lnTo>
                      <a:pt x="104" y="92"/>
                    </a:lnTo>
                    <a:lnTo>
                      <a:pt x="104" y="100"/>
                    </a:lnTo>
                    <a:lnTo>
                      <a:pt x="106" y="106"/>
                    </a:lnTo>
                    <a:lnTo>
                      <a:pt x="106" y="106"/>
                    </a:lnTo>
                    <a:lnTo>
                      <a:pt x="112" y="112"/>
                    </a:lnTo>
                    <a:lnTo>
                      <a:pt x="118" y="114"/>
                    </a:lnTo>
                    <a:lnTo>
                      <a:pt x="118" y="114"/>
                    </a:lnTo>
                    <a:close/>
                    <a:moveTo>
                      <a:pt x="250" y="16"/>
                    </a:moveTo>
                    <a:lnTo>
                      <a:pt x="272" y="72"/>
                    </a:lnTo>
                    <a:lnTo>
                      <a:pt x="254" y="72"/>
                    </a:lnTo>
                    <a:lnTo>
                      <a:pt x="240" y="32"/>
                    </a:lnTo>
                    <a:lnTo>
                      <a:pt x="166" y="32"/>
                    </a:lnTo>
                    <a:lnTo>
                      <a:pt x="150" y="16"/>
                    </a:lnTo>
                    <a:lnTo>
                      <a:pt x="250" y="16"/>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57" name="Freeform 4997">
                <a:extLst>
                  <a:ext uri="{FF2B5EF4-FFF2-40B4-BE49-F238E27FC236}">
                    <a16:creationId xmlns:a16="http://schemas.microsoft.com/office/drawing/2014/main" id="{59306D05-ED11-4948-AC0A-A3ED35D2CA14}"/>
                  </a:ext>
                </a:extLst>
              </p:cNvPr>
              <p:cNvSpPr>
                <a:spLocks noEditPoints="1"/>
              </p:cNvSpPr>
              <p:nvPr/>
            </p:nvSpPr>
            <p:spPr bwMode="auto">
              <a:xfrm>
                <a:off x="2898913" y="3454128"/>
                <a:ext cx="393288" cy="385008"/>
              </a:xfrm>
              <a:custGeom>
                <a:avLst/>
                <a:gdLst>
                  <a:gd name="T0" fmla="*/ 378 w 380"/>
                  <a:gd name="T1" fmla="*/ 230 h 372"/>
                  <a:gd name="T2" fmla="*/ 208 w 380"/>
                  <a:gd name="T3" fmla="*/ 366 h 372"/>
                  <a:gd name="T4" fmla="*/ 190 w 380"/>
                  <a:gd name="T5" fmla="*/ 372 h 372"/>
                  <a:gd name="T6" fmla="*/ 14 w 380"/>
                  <a:gd name="T7" fmla="*/ 246 h 372"/>
                  <a:gd name="T8" fmla="*/ 2 w 380"/>
                  <a:gd name="T9" fmla="*/ 224 h 372"/>
                  <a:gd name="T10" fmla="*/ 10 w 380"/>
                  <a:gd name="T11" fmla="*/ 200 h 372"/>
                  <a:gd name="T12" fmla="*/ 190 w 380"/>
                  <a:gd name="T13" fmla="*/ 328 h 372"/>
                  <a:gd name="T14" fmla="*/ 370 w 380"/>
                  <a:gd name="T15" fmla="*/ 200 h 372"/>
                  <a:gd name="T16" fmla="*/ 378 w 380"/>
                  <a:gd name="T17" fmla="*/ 190 h 372"/>
                  <a:gd name="T18" fmla="*/ 116 w 380"/>
                  <a:gd name="T19" fmla="*/ 146 h 372"/>
                  <a:gd name="T20" fmla="*/ 94 w 380"/>
                  <a:gd name="T21" fmla="*/ 140 h 372"/>
                  <a:gd name="T22" fmla="*/ 92 w 380"/>
                  <a:gd name="T23" fmla="*/ 148 h 372"/>
                  <a:gd name="T24" fmla="*/ 104 w 380"/>
                  <a:gd name="T25" fmla="*/ 172 h 372"/>
                  <a:gd name="T26" fmla="*/ 118 w 380"/>
                  <a:gd name="T27" fmla="*/ 186 h 372"/>
                  <a:gd name="T28" fmla="*/ 130 w 380"/>
                  <a:gd name="T29" fmla="*/ 192 h 372"/>
                  <a:gd name="T30" fmla="*/ 138 w 380"/>
                  <a:gd name="T31" fmla="*/ 190 h 372"/>
                  <a:gd name="T32" fmla="*/ 142 w 380"/>
                  <a:gd name="T33" fmla="*/ 176 h 372"/>
                  <a:gd name="T34" fmla="*/ 130 w 380"/>
                  <a:gd name="T35" fmla="*/ 158 h 372"/>
                  <a:gd name="T36" fmla="*/ 376 w 380"/>
                  <a:gd name="T37" fmla="*/ 164 h 372"/>
                  <a:gd name="T38" fmla="*/ 208 w 380"/>
                  <a:gd name="T39" fmla="*/ 294 h 372"/>
                  <a:gd name="T40" fmla="*/ 180 w 380"/>
                  <a:gd name="T41" fmla="*/ 300 h 372"/>
                  <a:gd name="T42" fmla="*/ 8 w 380"/>
                  <a:gd name="T43" fmla="*/ 170 h 372"/>
                  <a:gd name="T44" fmla="*/ 0 w 380"/>
                  <a:gd name="T45" fmla="*/ 150 h 372"/>
                  <a:gd name="T46" fmla="*/ 12 w 380"/>
                  <a:gd name="T47" fmla="*/ 126 h 372"/>
                  <a:gd name="T48" fmla="*/ 190 w 380"/>
                  <a:gd name="T49" fmla="*/ 0 h 372"/>
                  <a:gd name="T50" fmla="*/ 368 w 380"/>
                  <a:gd name="T51" fmla="*/ 126 h 372"/>
                  <a:gd name="T52" fmla="*/ 380 w 380"/>
                  <a:gd name="T53" fmla="*/ 150 h 372"/>
                  <a:gd name="T54" fmla="*/ 162 w 380"/>
                  <a:gd name="T55" fmla="*/ 156 h 372"/>
                  <a:gd name="T56" fmla="*/ 142 w 380"/>
                  <a:gd name="T57" fmla="*/ 132 h 372"/>
                  <a:gd name="T58" fmla="*/ 116 w 380"/>
                  <a:gd name="T59" fmla="*/ 122 h 372"/>
                  <a:gd name="T60" fmla="*/ 100 w 380"/>
                  <a:gd name="T61" fmla="*/ 124 h 372"/>
                  <a:gd name="T62" fmla="*/ 76 w 380"/>
                  <a:gd name="T63" fmla="*/ 146 h 372"/>
                  <a:gd name="T64" fmla="*/ 72 w 380"/>
                  <a:gd name="T65" fmla="*/ 164 h 372"/>
                  <a:gd name="T66" fmla="*/ 84 w 380"/>
                  <a:gd name="T67" fmla="*/ 190 h 372"/>
                  <a:gd name="T68" fmla="*/ 114 w 380"/>
                  <a:gd name="T69" fmla="*/ 208 h 372"/>
                  <a:gd name="T70" fmla="*/ 142 w 380"/>
                  <a:gd name="T71" fmla="*/ 202 h 372"/>
                  <a:gd name="T72" fmla="*/ 154 w 380"/>
                  <a:gd name="T73" fmla="*/ 190 h 372"/>
                  <a:gd name="T74" fmla="*/ 164 w 380"/>
                  <a:gd name="T75" fmla="*/ 166 h 372"/>
                  <a:gd name="T76" fmla="*/ 190 w 380"/>
                  <a:gd name="T77" fmla="*/ 64 h 372"/>
                  <a:gd name="T78" fmla="*/ 186 w 380"/>
                  <a:gd name="T79" fmla="*/ 62 h 372"/>
                  <a:gd name="T80" fmla="*/ 168 w 380"/>
                  <a:gd name="T81" fmla="*/ 76 h 372"/>
                  <a:gd name="T82" fmla="*/ 190 w 380"/>
                  <a:gd name="T83" fmla="*/ 238 h 372"/>
                  <a:gd name="T84" fmla="*/ 212 w 380"/>
                  <a:gd name="T85" fmla="*/ 226 h 372"/>
                  <a:gd name="T86" fmla="*/ 308 w 380"/>
                  <a:gd name="T87" fmla="*/ 136 h 372"/>
                  <a:gd name="T88" fmla="*/ 302 w 380"/>
                  <a:gd name="T89" fmla="*/ 118 h 372"/>
                  <a:gd name="T90" fmla="*/ 274 w 380"/>
                  <a:gd name="T91" fmla="*/ 94 h 372"/>
                  <a:gd name="T92" fmla="*/ 250 w 380"/>
                  <a:gd name="T93" fmla="*/ 92 h 372"/>
                  <a:gd name="T94" fmla="*/ 234 w 380"/>
                  <a:gd name="T95" fmla="*/ 102 h 372"/>
                  <a:gd name="T96" fmla="*/ 218 w 380"/>
                  <a:gd name="T97" fmla="*/ 126 h 372"/>
                  <a:gd name="T98" fmla="*/ 222 w 380"/>
                  <a:gd name="T99" fmla="*/ 152 h 372"/>
                  <a:gd name="T100" fmla="*/ 238 w 380"/>
                  <a:gd name="T101" fmla="*/ 168 h 372"/>
                  <a:gd name="T102" fmla="*/ 264 w 380"/>
                  <a:gd name="T103" fmla="*/ 178 h 372"/>
                  <a:gd name="T104" fmla="*/ 292 w 380"/>
                  <a:gd name="T105" fmla="*/ 168 h 372"/>
                  <a:gd name="T106" fmla="*/ 304 w 380"/>
                  <a:gd name="T107" fmla="*/ 152 h 372"/>
                  <a:gd name="T108" fmla="*/ 282 w 380"/>
                  <a:gd name="T109" fmla="*/ 136 h 372"/>
                  <a:gd name="T110" fmla="*/ 268 w 380"/>
                  <a:gd name="T111" fmla="*/ 122 h 372"/>
                  <a:gd name="T112" fmla="*/ 254 w 380"/>
                  <a:gd name="T113" fmla="*/ 110 h 372"/>
                  <a:gd name="T114" fmla="*/ 240 w 380"/>
                  <a:gd name="T115" fmla="*/ 110 h 372"/>
                  <a:gd name="T116" fmla="*/ 238 w 380"/>
                  <a:gd name="T117" fmla="*/ 124 h 372"/>
                  <a:gd name="T118" fmla="*/ 248 w 380"/>
                  <a:gd name="T119" fmla="*/ 142 h 372"/>
                  <a:gd name="T120" fmla="*/ 274 w 380"/>
                  <a:gd name="T121" fmla="*/ 162 h 372"/>
                  <a:gd name="T122" fmla="*/ 284 w 380"/>
                  <a:gd name="T123" fmla="*/ 160 h 372"/>
                  <a:gd name="T124" fmla="*/ 286 w 380"/>
                  <a:gd name="T125" fmla="*/ 14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0" h="372">
                    <a:moveTo>
                      <a:pt x="378" y="190"/>
                    </a:moveTo>
                    <a:lnTo>
                      <a:pt x="378" y="224"/>
                    </a:lnTo>
                    <a:lnTo>
                      <a:pt x="378" y="224"/>
                    </a:lnTo>
                    <a:lnTo>
                      <a:pt x="378" y="230"/>
                    </a:lnTo>
                    <a:lnTo>
                      <a:pt x="376" y="236"/>
                    </a:lnTo>
                    <a:lnTo>
                      <a:pt x="372" y="242"/>
                    </a:lnTo>
                    <a:lnTo>
                      <a:pt x="366" y="246"/>
                    </a:lnTo>
                    <a:lnTo>
                      <a:pt x="208" y="366"/>
                    </a:lnTo>
                    <a:lnTo>
                      <a:pt x="208" y="366"/>
                    </a:lnTo>
                    <a:lnTo>
                      <a:pt x="198" y="372"/>
                    </a:lnTo>
                    <a:lnTo>
                      <a:pt x="190" y="372"/>
                    </a:lnTo>
                    <a:lnTo>
                      <a:pt x="190" y="372"/>
                    </a:lnTo>
                    <a:lnTo>
                      <a:pt x="182" y="372"/>
                    </a:lnTo>
                    <a:lnTo>
                      <a:pt x="172" y="366"/>
                    </a:lnTo>
                    <a:lnTo>
                      <a:pt x="14" y="246"/>
                    </a:lnTo>
                    <a:lnTo>
                      <a:pt x="14" y="246"/>
                    </a:lnTo>
                    <a:lnTo>
                      <a:pt x="8" y="242"/>
                    </a:lnTo>
                    <a:lnTo>
                      <a:pt x="4" y="236"/>
                    </a:lnTo>
                    <a:lnTo>
                      <a:pt x="2" y="230"/>
                    </a:lnTo>
                    <a:lnTo>
                      <a:pt x="2" y="224"/>
                    </a:lnTo>
                    <a:lnTo>
                      <a:pt x="2" y="190"/>
                    </a:lnTo>
                    <a:lnTo>
                      <a:pt x="2" y="190"/>
                    </a:lnTo>
                    <a:lnTo>
                      <a:pt x="6" y="194"/>
                    </a:lnTo>
                    <a:lnTo>
                      <a:pt x="10" y="200"/>
                    </a:lnTo>
                    <a:lnTo>
                      <a:pt x="172" y="322"/>
                    </a:lnTo>
                    <a:lnTo>
                      <a:pt x="172" y="322"/>
                    </a:lnTo>
                    <a:lnTo>
                      <a:pt x="180" y="326"/>
                    </a:lnTo>
                    <a:lnTo>
                      <a:pt x="190" y="328"/>
                    </a:lnTo>
                    <a:lnTo>
                      <a:pt x="190" y="328"/>
                    </a:lnTo>
                    <a:lnTo>
                      <a:pt x="200" y="326"/>
                    </a:lnTo>
                    <a:lnTo>
                      <a:pt x="208" y="322"/>
                    </a:lnTo>
                    <a:lnTo>
                      <a:pt x="370" y="200"/>
                    </a:lnTo>
                    <a:lnTo>
                      <a:pt x="370" y="200"/>
                    </a:lnTo>
                    <a:lnTo>
                      <a:pt x="374" y="194"/>
                    </a:lnTo>
                    <a:lnTo>
                      <a:pt x="378" y="190"/>
                    </a:lnTo>
                    <a:lnTo>
                      <a:pt x="378" y="190"/>
                    </a:lnTo>
                    <a:close/>
                    <a:moveTo>
                      <a:pt x="130" y="158"/>
                    </a:moveTo>
                    <a:lnTo>
                      <a:pt x="130" y="158"/>
                    </a:lnTo>
                    <a:lnTo>
                      <a:pt x="116" y="146"/>
                    </a:lnTo>
                    <a:lnTo>
                      <a:pt x="116" y="146"/>
                    </a:lnTo>
                    <a:lnTo>
                      <a:pt x="110" y="140"/>
                    </a:lnTo>
                    <a:lnTo>
                      <a:pt x="104" y="138"/>
                    </a:lnTo>
                    <a:lnTo>
                      <a:pt x="100" y="138"/>
                    </a:lnTo>
                    <a:lnTo>
                      <a:pt x="94" y="140"/>
                    </a:lnTo>
                    <a:lnTo>
                      <a:pt x="94" y="140"/>
                    </a:lnTo>
                    <a:lnTo>
                      <a:pt x="92" y="144"/>
                    </a:lnTo>
                    <a:lnTo>
                      <a:pt x="92" y="148"/>
                    </a:lnTo>
                    <a:lnTo>
                      <a:pt x="92" y="148"/>
                    </a:lnTo>
                    <a:lnTo>
                      <a:pt x="92" y="154"/>
                    </a:lnTo>
                    <a:lnTo>
                      <a:pt x="94" y="160"/>
                    </a:lnTo>
                    <a:lnTo>
                      <a:pt x="94" y="160"/>
                    </a:lnTo>
                    <a:lnTo>
                      <a:pt x="104" y="172"/>
                    </a:lnTo>
                    <a:lnTo>
                      <a:pt x="104" y="172"/>
                    </a:lnTo>
                    <a:lnTo>
                      <a:pt x="106" y="176"/>
                    </a:lnTo>
                    <a:lnTo>
                      <a:pt x="106" y="176"/>
                    </a:lnTo>
                    <a:lnTo>
                      <a:pt x="118" y="186"/>
                    </a:lnTo>
                    <a:lnTo>
                      <a:pt x="118" y="186"/>
                    </a:lnTo>
                    <a:lnTo>
                      <a:pt x="126" y="190"/>
                    </a:lnTo>
                    <a:lnTo>
                      <a:pt x="126" y="190"/>
                    </a:lnTo>
                    <a:lnTo>
                      <a:pt x="130" y="192"/>
                    </a:lnTo>
                    <a:lnTo>
                      <a:pt x="130" y="192"/>
                    </a:lnTo>
                    <a:lnTo>
                      <a:pt x="134" y="192"/>
                    </a:lnTo>
                    <a:lnTo>
                      <a:pt x="138" y="190"/>
                    </a:lnTo>
                    <a:lnTo>
                      <a:pt x="138" y="190"/>
                    </a:lnTo>
                    <a:lnTo>
                      <a:pt x="142" y="186"/>
                    </a:lnTo>
                    <a:lnTo>
                      <a:pt x="142" y="182"/>
                    </a:lnTo>
                    <a:lnTo>
                      <a:pt x="142" y="182"/>
                    </a:lnTo>
                    <a:lnTo>
                      <a:pt x="142" y="176"/>
                    </a:lnTo>
                    <a:lnTo>
                      <a:pt x="140" y="172"/>
                    </a:lnTo>
                    <a:lnTo>
                      <a:pt x="140" y="172"/>
                    </a:lnTo>
                    <a:lnTo>
                      <a:pt x="130" y="158"/>
                    </a:lnTo>
                    <a:lnTo>
                      <a:pt x="130" y="158"/>
                    </a:lnTo>
                    <a:close/>
                    <a:moveTo>
                      <a:pt x="380" y="150"/>
                    </a:moveTo>
                    <a:lnTo>
                      <a:pt x="380" y="150"/>
                    </a:lnTo>
                    <a:lnTo>
                      <a:pt x="378" y="158"/>
                    </a:lnTo>
                    <a:lnTo>
                      <a:pt x="376" y="164"/>
                    </a:lnTo>
                    <a:lnTo>
                      <a:pt x="372" y="170"/>
                    </a:lnTo>
                    <a:lnTo>
                      <a:pt x="368" y="174"/>
                    </a:lnTo>
                    <a:lnTo>
                      <a:pt x="208" y="294"/>
                    </a:lnTo>
                    <a:lnTo>
                      <a:pt x="208" y="294"/>
                    </a:lnTo>
                    <a:lnTo>
                      <a:pt x="200" y="300"/>
                    </a:lnTo>
                    <a:lnTo>
                      <a:pt x="190" y="300"/>
                    </a:lnTo>
                    <a:lnTo>
                      <a:pt x="190" y="300"/>
                    </a:lnTo>
                    <a:lnTo>
                      <a:pt x="180" y="300"/>
                    </a:lnTo>
                    <a:lnTo>
                      <a:pt x="172" y="294"/>
                    </a:lnTo>
                    <a:lnTo>
                      <a:pt x="12" y="174"/>
                    </a:lnTo>
                    <a:lnTo>
                      <a:pt x="12" y="174"/>
                    </a:lnTo>
                    <a:lnTo>
                      <a:pt x="8" y="170"/>
                    </a:lnTo>
                    <a:lnTo>
                      <a:pt x="4" y="164"/>
                    </a:lnTo>
                    <a:lnTo>
                      <a:pt x="2" y="158"/>
                    </a:lnTo>
                    <a:lnTo>
                      <a:pt x="0" y="150"/>
                    </a:lnTo>
                    <a:lnTo>
                      <a:pt x="0" y="150"/>
                    </a:lnTo>
                    <a:lnTo>
                      <a:pt x="2" y="144"/>
                    </a:lnTo>
                    <a:lnTo>
                      <a:pt x="4" y="136"/>
                    </a:lnTo>
                    <a:lnTo>
                      <a:pt x="8" y="130"/>
                    </a:lnTo>
                    <a:lnTo>
                      <a:pt x="12" y="126"/>
                    </a:lnTo>
                    <a:lnTo>
                      <a:pt x="172" y="6"/>
                    </a:lnTo>
                    <a:lnTo>
                      <a:pt x="172" y="6"/>
                    </a:lnTo>
                    <a:lnTo>
                      <a:pt x="180" y="2"/>
                    </a:lnTo>
                    <a:lnTo>
                      <a:pt x="190" y="0"/>
                    </a:lnTo>
                    <a:lnTo>
                      <a:pt x="200" y="2"/>
                    </a:lnTo>
                    <a:lnTo>
                      <a:pt x="208" y="6"/>
                    </a:lnTo>
                    <a:lnTo>
                      <a:pt x="368" y="126"/>
                    </a:lnTo>
                    <a:lnTo>
                      <a:pt x="368" y="126"/>
                    </a:lnTo>
                    <a:lnTo>
                      <a:pt x="372" y="130"/>
                    </a:lnTo>
                    <a:lnTo>
                      <a:pt x="376" y="136"/>
                    </a:lnTo>
                    <a:lnTo>
                      <a:pt x="378" y="144"/>
                    </a:lnTo>
                    <a:lnTo>
                      <a:pt x="380" y="150"/>
                    </a:lnTo>
                    <a:lnTo>
                      <a:pt x="380" y="150"/>
                    </a:lnTo>
                    <a:close/>
                    <a:moveTo>
                      <a:pt x="164" y="166"/>
                    </a:moveTo>
                    <a:lnTo>
                      <a:pt x="164" y="166"/>
                    </a:lnTo>
                    <a:lnTo>
                      <a:pt x="162" y="156"/>
                    </a:lnTo>
                    <a:lnTo>
                      <a:pt x="158" y="148"/>
                    </a:lnTo>
                    <a:lnTo>
                      <a:pt x="158" y="148"/>
                    </a:lnTo>
                    <a:lnTo>
                      <a:pt x="152" y="140"/>
                    </a:lnTo>
                    <a:lnTo>
                      <a:pt x="142" y="132"/>
                    </a:lnTo>
                    <a:lnTo>
                      <a:pt x="142" y="132"/>
                    </a:lnTo>
                    <a:lnTo>
                      <a:pt x="130" y="124"/>
                    </a:lnTo>
                    <a:lnTo>
                      <a:pt x="122" y="122"/>
                    </a:lnTo>
                    <a:lnTo>
                      <a:pt x="116" y="122"/>
                    </a:lnTo>
                    <a:lnTo>
                      <a:pt x="116" y="122"/>
                    </a:lnTo>
                    <a:lnTo>
                      <a:pt x="112" y="122"/>
                    </a:lnTo>
                    <a:lnTo>
                      <a:pt x="112" y="122"/>
                    </a:lnTo>
                    <a:lnTo>
                      <a:pt x="100" y="124"/>
                    </a:lnTo>
                    <a:lnTo>
                      <a:pt x="88" y="132"/>
                    </a:lnTo>
                    <a:lnTo>
                      <a:pt x="88" y="132"/>
                    </a:lnTo>
                    <a:lnTo>
                      <a:pt x="80" y="138"/>
                    </a:lnTo>
                    <a:lnTo>
                      <a:pt x="76" y="146"/>
                    </a:lnTo>
                    <a:lnTo>
                      <a:pt x="76" y="146"/>
                    </a:lnTo>
                    <a:lnTo>
                      <a:pt x="72" y="156"/>
                    </a:lnTo>
                    <a:lnTo>
                      <a:pt x="72" y="164"/>
                    </a:lnTo>
                    <a:lnTo>
                      <a:pt x="72" y="164"/>
                    </a:lnTo>
                    <a:lnTo>
                      <a:pt x="74" y="174"/>
                    </a:lnTo>
                    <a:lnTo>
                      <a:pt x="78" y="182"/>
                    </a:lnTo>
                    <a:lnTo>
                      <a:pt x="78" y="182"/>
                    </a:lnTo>
                    <a:lnTo>
                      <a:pt x="84" y="190"/>
                    </a:lnTo>
                    <a:lnTo>
                      <a:pt x="94" y="198"/>
                    </a:lnTo>
                    <a:lnTo>
                      <a:pt x="94" y="198"/>
                    </a:lnTo>
                    <a:lnTo>
                      <a:pt x="106" y="206"/>
                    </a:lnTo>
                    <a:lnTo>
                      <a:pt x="114" y="208"/>
                    </a:lnTo>
                    <a:lnTo>
                      <a:pt x="120" y="208"/>
                    </a:lnTo>
                    <a:lnTo>
                      <a:pt x="120" y="208"/>
                    </a:lnTo>
                    <a:lnTo>
                      <a:pt x="132" y="206"/>
                    </a:lnTo>
                    <a:lnTo>
                      <a:pt x="142" y="202"/>
                    </a:lnTo>
                    <a:lnTo>
                      <a:pt x="142" y="202"/>
                    </a:lnTo>
                    <a:lnTo>
                      <a:pt x="148" y="198"/>
                    </a:lnTo>
                    <a:lnTo>
                      <a:pt x="148" y="198"/>
                    </a:lnTo>
                    <a:lnTo>
                      <a:pt x="154" y="190"/>
                    </a:lnTo>
                    <a:lnTo>
                      <a:pt x="160" y="182"/>
                    </a:lnTo>
                    <a:lnTo>
                      <a:pt x="160" y="182"/>
                    </a:lnTo>
                    <a:lnTo>
                      <a:pt x="162" y="174"/>
                    </a:lnTo>
                    <a:lnTo>
                      <a:pt x="164" y="166"/>
                    </a:lnTo>
                    <a:lnTo>
                      <a:pt x="164" y="166"/>
                    </a:lnTo>
                    <a:close/>
                    <a:moveTo>
                      <a:pt x="212" y="224"/>
                    </a:moveTo>
                    <a:lnTo>
                      <a:pt x="190" y="64"/>
                    </a:lnTo>
                    <a:lnTo>
                      <a:pt x="190" y="64"/>
                    </a:lnTo>
                    <a:lnTo>
                      <a:pt x="188" y="62"/>
                    </a:lnTo>
                    <a:lnTo>
                      <a:pt x="188" y="62"/>
                    </a:lnTo>
                    <a:lnTo>
                      <a:pt x="186" y="62"/>
                    </a:lnTo>
                    <a:lnTo>
                      <a:pt x="186" y="62"/>
                    </a:lnTo>
                    <a:lnTo>
                      <a:pt x="184" y="62"/>
                    </a:lnTo>
                    <a:lnTo>
                      <a:pt x="168" y="74"/>
                    </a:lnTo>
                    <a:lnTo>
                      <a:pt x="168" y="74"/>
                    </a:lnTo>
                    <a:lnTo>
                      <a:pt x="168" y="76"/>
                    </a:lnTo>
                    <a:lnTo>
                      <a:pt x="188" y="236"/>
                    </a:lnTo>
                    <a:lnTo>
                      <a:pt x="188" y="236"/>
                    </a:lnTo>
                    <a:lnTo>
                      <a:pt x="190" y="238"/>
                    </a:lnTo>
                    <a:lnTo>
                      <a:pt x="190" y="238"/>
                    </a:lnTo>
                    <a:lnTo>
                      <a:pt x="192" y="238"/>
                    </a:lnTo>
                    <a:lnTo>
                      <a:pt x="192" y="238"/>
                    </a:lnTo>
                    <a:lnTo>
                      <a:pt x="196" y="238"/>
                    </a:lnTo>
                    <a:lnTo>
                      <a:pt x="212" y="226"/>
                    </a:lnTo>
                    <a:lnTo>
                      <a:pt x="212" y="226"/>
                    </a:lnTo>
                    <a:lnTo>
                      <a:pt x="212" y="224"/>
                    </a:lnTo>
                    <a:lnTo>
                      <a:pt x="212" y="224"/>
                    </a:lnTo>
                    <a:close/>
                    <a:moveTo>
                      <a:pt x="308" y="136"/>
                    </a:moveTo>
                    <a:lnTo>
                      <a:pt x="308" y="136"/>
                    </a:lnTo>
                    <a:lnTo>
                      <a:pt x="306" y="126"/>
                    </a:lnTo>
                    <a:lnTo>
                      <a:pt x="302" y="118"/>
                    </a:lnTo>
                    <a:lnTo>
                      <a:pt x="302" y="118"/>
                    </a:lnTo>
                    <a:lnTo>
                      <a:pt x="296" y="110"/>
                    </a:lnTo>
                    <a:lnTo>
                      <a:pt x="288" y="102"/>
                    </a:lnTo>
                    <a:lnTo>
                      <a:pt x="288" y="102"/>
                    </a:lnTo>
                    <a:lnTo>
                      <a:pt x="274" y="94"/>
                    </a:lnTo>
                    <a:lnTo>
                      <a:pt x="268" y="92"/>
                    </a:lnTo>
                    <a:lnTo>
                      <a:pt x="260" y="92"/>
                    </a:lnTo>
                    <a:lnTo>
                      <a:pt x="260" y="92"/>
                    </a:lnTo>
                    <a:lnTo>
                      <a:pt x="250" y="92"/>
                    </a:lnTo>
                    <a:lnTo>
                      <a:pt x="238" y="98"/>
                    </a:lnTo>
                    <a:lnTo>
                      <a:pt x="238" y="98"/>
                    </a:lnTo>
                    <a:lnTo>
                      <a:pt x="234" y="102"/>
                    </a:lnTo>
                    <a:lnTo>
                      <a:pt x="234" y="102"/>
                    </a:lnTo>
                    <a:lnTo>
                      <a:pt x="226" y="108"/>
                    </a:lnTo>
                    <a:lnTo>
                      <a:pt x="220" y="116"/>
                    </a:lnTo>
                    <a:lnTo>
                      <a:pt x="220" y="116"/>
                    </a:lnTo>
                    <a:lnTo>
                      <a:pt x="218" y="126"/>
                    </a:lnTo>
                    <a:lnTo>
                      <a:pt x="218" y="134"/>
                    </a:lnTo>
                    <a:lnTo>
                      <a:pt x="218" y="134"/>
                    </a:lnTo>
                    <a:lnTo>
                      <a:pt x="218" y="144"/>
                    </a:lnTo>
                    <a:lnTo>
                      <a:pt x="222" y="152"/>
                    </a:lnTo>
                    <a:lnTo>
                      <a:pt x="222" y="152"/>
                    </a:lnTo>
                    <a:lnTo>
                      <a:pt x="230" y="160"/>
                    </a:lnTo>
                    <a:lnTo>
                      <a:pt x="238" y="168"/>
                    </a:lnTo>
                    <a:lnTo>
                      <a:pt x="238" y="168"/>
                    </a:lnTo>
                    <a:lnTo>
                      <a:pt x="252" y="176"/>
                    </a:lnTo>
                    <a:lnTo>
                      <a:pt x="258" y="178"/>
                    </a:lnTo>
                    <a:lnTo>
                      <a:pt x="264" y="178"/>
                    </a:lnTo>
                    <a:lnTo>
                      <a:pt x="264" y="178"/>
                    </a:lnTo>
                    <a:lnTo>
                      <a:pt x="268" y="178"/>
                    </a:lnTo>
                    <a:lnTo>
                      <a:pt x="268" y="178"/>
                    </a:lnTo>
                    <a:lnTo>
                      <a:pt x="280" y="176"/>
                    </a:lnTo>
                    <a:lnTo>
                      <a:pt x="292" y="168"/>
                    </a:lnTo>
                    <a:lnTo>
                      <a:pt x="292" y="168"/>
                    </a:lnTo>
                    <a:lnTo>
                      <a:pt x="300" y="160"/>
                    </a:lnTo>
                    <a:lnTo>
                      <a:pt x="304" y="152"/>
                    </a:lnTo>
                    <a:lnTo>
                      <a:pt x="304" y="152"/>
                    </a:lnTo>
                    <a:lnTo>
                      <a:pt x="308" y="144"/>
                    </a:lnTo>
                    <a:lnTo>
                      <a:pt x="308" y="136"/>
                    </a:lnTo>
                    <a:lnTo>
                      <a:pt x="308" y="136"/>
                    </a:lnTo>
                    <a:close/>
                    <a:moveTo>
                      <a:pt x="282" y="136"/>
                    </a:moveTo>
                    <a:lnTo>
                      <a:pt x="282" y="136"/>
                    </a:lnTo>
                    <a:lnTo>
                      <a:pt x="276" y="128"/>
                    </a:lnTo>
                    <a:lnTo>
                      <a:pt x="276" y="128"/>
                    </a:lnTo>
                    <a:lnTo>
                      <a:pt x="268" y="122"/>
                    </a:lnTo>
                    <a:lnTo>
                      <a:pt x="268" y="122"/>
                    </a:lnTo>
                    <a:lnTo>
                      <a:pt x="262" y="116"/>
                    </a:lnTo>
                    <a:lnTo>
                      <a:pt x="262" y="116"/>
                    </a:lnTo>
                    <a:lnTo>
                      <a:pt x="254" y="110"/>
                    </a:lnTo>
                    <a:lnTo>
                      <a:pt x="248" y="108"/>
                    </a:lnTo>
                    <a:lnTo>
                      <a:pt x="244" y="108"/>
                    </a:lnTo>
                    <a:lnTo>
                      <a:pt x="240" y="110"/>
                    </a:lnTo>
                    <a:lnTo>
                      <a:pt x="240" y="110"/>
                    </a:lnTo>
                    <a:lnTo>
                      <a:pt x="238" y="114"/>
                    </a:lnTo>
                    <a:lnTo>
                      <a:pt x="236" y="118"/>
                    </a:lnTo>
                    <a:lnTo>
                      <a:pt x="236" y="118"/>
                    </a:lnTo>
                    <a:lnTo>
                      <a:pt x="238" y="124"/>
                    </a:lnTo>
                    <a:lnTo>
                      <a:pt x="240" y="130"/>
                    </a:lnTo>
                    <a:lnTo>
                      <a:pt x="240" y="130"/>
                    </a:lnTo>
                    <a:lnTo>
                      <a:pt x="248" y="142"/>
                    </a:lnTo>
                    <a:lnTo>
                      <a:pt x="248" y="142"/>
                    </a:lnTo>
                    <a:lnTo>
                      <a:pt x="262" y="156"/>
                    </a:lnTo>
                    <a:lnTo>
                      <a:pt x="262" y="156"/>
                    </a:lnTo>
                    <a:lnTo>
                      <a:pt x="270" y="160"/>
                    </a:lnTo>
                    <a:lnTo>
                      <a:pt x="274" y="162"/>
                    </a:lnTo>
                    <a:lnTo>
                      <a:pt x="274" y="162"/>
                    </a:lnTo>
                    <a:lnTo>
                      <a:pt x="280" y="162"/>
                    </a:lnTo>
                    <a:lnTo>
                      <a:pt x="284" y="160"/>
                    </a:lnTo>
                    <a:lnTo>
                      <a:pt x="284" y="160"/>
                    </a:lnTo>
                    <a:lnTo>
                      <a:pt x="286" y="158"/>
                    </a:lnTo>
                    <a:lnTo>
                      <a:pt x="288" y="154"/>
                    </a:lnTo>
                    <a:lnTo>
                      <a:pt x="288" y="150"/>
                    </a:lnTo>
                    <a:lnTo>
                      <a:pt x="286" y="144"/>
                    </a:lnTo>
                    <a:lnTo>
                      <a:pt x="286" y="144"/>
                    </a:lnTo>
                    <a:lnTo>
                      <a:pt x="282" y="136"/>
                    </a:lnTo>
                    <a:lnTo>
                      <a:pt x="282"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58" name="Freeform 4958">
                <a:extLst>
                  <a:ext uri="{FF2B5EF4-FFF2-40B4-BE49-F238E27FC236}">
                    <a16:creationId xmlns:a16="http://schemas.microsoft.com/office/drawing/2014/main" id="{EBFE2927-E910-49DD-94D4-0143890009A8}"/>
                  </a:ext>
                </a:extLst>
              </p:cNvPr>
              <p:cNvSpPr>
                <a:spLocks noEditPoints="1"/>
              </p:cNvSpPr>
              <p:nvPr/>
            </p:nvSpPr>
            <p:spPr bwMode="auto">
              <a:xfrm>
                <a:off x="3752987" y="2984657"/>
                <a:ext cx="466369" cy="414104"/>
              </a:xfrm>
              <a:custGeom>
                <a:avLst/>
                <a:gdLst>
                  <a:gd name="T0" fmla="*/ 294 w 414"/>
                  <a:gd name="T1" fmla="*/ 176 h 404"/>
                  <a:gd name="T2" fmla="*/ 272 w 414"/>
                  <a:gd name="T3" fmla="*/ 200 h 404"/>
                  <a:gd name="T4" fmla="*/ 272 w 414"/>
                  <a:gd name="T5" fmla="*/ 220 h 404"/>
                  <a:gd name="T6" fmla="*/ 294 w 414"/>
                  <a:gd name="T7" fmla="*/ 244 h 404"/>
                  <a:gd name="T8" fmla="*/ 286 w 414"/>
                  <a:gd name="T9" fmla="*/ 316 h 404"/>
                  <a:gd name="T10" fmla="*/ 244 w 414"/>
                  <a:gd name="T11" fmla="*/ 338 h 404"/>
                  <a:gd name="T12" fmla="*/ 212 w 414"/>
                  <a:gd name="T13" fmla="*/ 316 h 404"/>
                  <a:gd name="T14" fmla="*/ 170 w 414"/>
                  <a:gd name="T15" fmla="*/ 332 h 404"/>
                  <a:gd name="T16" fmla="*/ 112 w 414"/>
                  <a:gd name="T17" fmla="*/ 378 h 404"/>
                  <a:gd name="T18" fmla="*/ 128 w 414"/>
                  <a:gd name="T19" fmla="*/ 390 h 404"/>
                  <a:gd name="T20" fmla="*/ 174 w 414"/>
                  <a:gd name="T21" fmla="*/ 372 h 404"/>
                  <a:gd name="T22" fmla="*/ 212 w 414"/>
                  <a:gd name="T23" fmla="*/ 382 h 404"/>
                  <a:gd name="T24" fmla="*/ 244 w 414"/>
                  <a:gd name="T25" fmla="*/ 358 h 404"/>
                  <a:gd name="T26" fmla="*/ 302 w 414"/>
                  <a:gd name="T27" fmla="*/ 328 h 404"/>
                  <a:gd name="T28" fmla="*/ 314 w 414"/>
                  <a:gd name="T29" fmla="*/ 288 h 404"/>
                  <a:gd name="T30" fmla="*/ 336 w 414"/>
                  <a:gd name="T31" fmla="*/ 228 h 404"/>
                  <a:gd name="T32" fmla="*/ 414 w 414"/>
                  <a:gd name="T33" fmla="*/ 210 h 404"/>
                  <a:gd name="T34" fmla="*/ 330 w 414"/>
                  <a:gd name="T35" fmla="*/ 184 h 404"/>
                  <a:gd name="T36" fmla="*/ 200 w 414"/>
                  <a:gd name="T37" fmla="*/ 364 h 404"/>
                  <a:gd name="T38" fmla="*/ 186 w 414"/>
                  <a:gd name="T39" fmla="*/ 348 h 404"/>
                  <a:gd name="T40" fmla="*/ 200 w 414"/>
                  <a:gd name="T41" fmla="*/ 334 h 404"/>
                  <a:gd name="T42" fmla="*/ 216 w 414"/>
                  <a:gd name="T43" fmla="*/ 348 h 404"/>
                  <a:gd name="T44" fmla="*/ 200 w 414"/>
                  <a:gd name="T45" fmla="*/ 364 h 404"/>
                  <a:gd name="T46" fmla="*/ 334 w 414"/>
                  <a:gd name="T47" fmla="*/ 138 h 404"/>
                  <a:gd name="T48" fmla="*/ 16 w 414"/>
                  <a:gd name="T49" fmla="*/ 292 h 404"/>
                  <a:gd name="T50" fmla="*/ 46 w 414"/>
                  <a:gd name="T51" fmla="*/ 240 h 404"/>
                  <a:gd name="T52" fmla="*/ 80 w 414"/>
                  <a:gd name="T53" fmla="*/ 240 h 404"/>
                  <a:gd name="T54" fmla="*/ 120 w 414"/>
                  <a:gd name="T55" fmla="*/ 238 h 404"/>
                  <a:gd name="T56" fmla="*/ 168 w 414"/>
                  <a:gd name="T57" fmla="*/ 220 h 404"/>
                  <a:gd name="T58" fmla="*/ 136 w 414"/>
                  <a:gd name="T59" fmla="*/ 200 h 404"/>
                  <a:gd name="T60" fmla="*/ 120 w 414"/>
                  <a:gd name="T61" fmla="*/ 182 h 404"/>
                  <a:gd name="T62" fmla="*/ 86 w 414"/>
                  <a:gd name="T63" fmla="*/ 176 h 404"/>
                  <a:gd name="T64" fmla="*/ 62 w 414"/>
                  <a:gd name="T65" fmla="*/ 206 h 404"/>
                  <a:gd name="T66" fmla="*/ 16 w 414"/>
                  <a:gd name="T67" fmla="*/ 242 h 404"/>
                  <a:gd name="T68" fmla="*/ 6 w 414"/>
                  <a:gd name="T69" fmla="*/ 292 h 404"/>
                  <a:gd name="T70" fmla="*/ 104 w 414"/>
                  <a:gd name="T71" fmla="*/ 196 h 404"/>
                  <a:gd name="T72" fmla="*/ 112 w 414"/>
                  <a:gd name="T73" fmla="*/ 216 h 404"/>
                  <a:gd name="T74" fmla="*/ 92 w 414"/>
                  <a:gd name="T75" fmla="*/ 224 h 404"/>
                  <a:gd name="T76" fmla="*/ 84 w 414"/>
                  <a:gd name="T77" fmla="*/ 204 h 404"/>
                  <a:gd name="T78" fmla="*/ 108 w 414"/>
                  <a:gd name="T79" fmla="*/ 306 h 404"/>
                  <a:gd name="T80" fmla="*/ 124 w 414"/>
                  <a:gd name="T81" fmla="*/ 284 h 404"/>
                  <a:gd name="T82" fmla="*/ 184 w 414"/>
                  <a:gd name="T83" fmla="*/ 234 h 404"/>
                  <a:gd name="T84" fmla="*/ 212 w 414"/>
                  <a:gd name="T85" fmla="*/ 202 h 404"/>
                  <a:gd name="T86" fmla="*/ 180 w 414"/>
                  <a:gd name="T87" fmla="*/ 276 h 404"/>
                  <a:gd name="T88" fmla="*/ 108 w 414"/>
                  <a:gd name="T89" fmla="*/ 306 h 404"/>
                  <a:gd name="T90" fmla="*/ 212 w 414"/>
                  <a:gd name="T91" fmla="*/ 68 h 404"/>
                  <a:gd name="T92" fmla="*/ 236 w 414"/>
                  <a:gd name="T93" fmla="*/ 34 h 404"/>
                  <a:gd name="T94" fmla="*/ 222 w 414"/>
                  <a:gd name="T95" fmla="*/ 6 h 404"/>
                  <a:gd name="T96" fmla="*/ 194 w 414"/>
                  <a:gd name="T97" fmla="*/ 0 h 404"/>
                  <a:gd name="T98" fmla="*/ 168 w 414"/>
                  <a:gd name="T99" fmla="*/ 22 h 404"/>
                  <a:gd name="T100" fmla="*/ 174 w 414"/>
                  <a:gd name="T101" fmla="*/ 56 h 404"/>
                  <a:gd name="T102" fmla="*/ 202 w 414"/>
                  <a:gd name="T103" fmla="*/ 20 h 404"/>
                  <a:gd name="T104" fmla="*/ 216 w 414"/>
                  <a:gd name="T105" fmla="*/ 34 h 404"/>
                  <a:gd name="T106" fmla="*/ 202 w 414"/>
                  <a:gd name="T107" fmla="*/ 50 h 404"/>
                  <a:gd name="T108" fmla="*/ 186 w 414"/>
                  <a:gd name="T109" fmla="*/ 34 h 404"/>
                  <a:gd name="T110" fmla="*/ 202 w 414"/>
                  <a:gd name="T111" fmla="*/ 20 h 404"/>
                  <a:gd name="T112" fmla="*/ 2 w 414"/>
                  <a:gd name="T113" fmla="*/ 138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4" h="404">
                    <a:moveTo>
                      <a:pt x="314" y="176"/>
                    </a:moveTo>
                    <a:lnTo>
                      <a:pt x="314" y="30"/>
                    </a:lnTo>
                    <a:lnTo>
                      <a:pt x="314" y="30"/>
                    </a:lnTo>
                    <a:lnTo>
                      <a:pt x="294" y="20"/>
                    </a:lnTo>
                    <a:lnTo>
                      <a:pt x="294" y="176"/>
                    </a:lnTo>
                    <a:lnTo>
                      <a:pt x="294" y="176"/>
                    </a:lnTo>
                    <a:lnTo>
                      <a:pt x="286" y="180"/>
                    </a:lnTo>
                    <a:lnTo>
                      <a:pt x="280" y="184"/>
                    </a:lnTo>
                    <a:lnTo>
                      <a:pt x="274" y="192"/>
                    </a:lnTo>
                    <a:lnTo>
                      <a:pt x="272" y="200"/>
                    </a:lnTo>
                    <a:lnTo>
                      <a:pt x="232" y="200"/>
                    </a:lnTo>
                    <a:lnTo>
                      <a:pt x="232" y="202"/>
                    </a:lnTo>
                    <a:lnTo>
                      <a:pt x="232" y="202"/>
                    </a:lnTo>
                    <a:lnTo>
                      <a:pt x="230" y="220"/>
                    </a:lnTo>
                    <a:lnTo>
                      <a:pt x="272" y="220"/>
                    </a:lnTo>
                    <a:lnTo>
                      <a:pt x="272" y="220"/>
                    </a:lnTo>
                    <a:lnTo>
                      <a:pt x="274" y="228"/>
                    </a:lnTo>
                    <a:lnTo>
                      <a:pt x="280" y="234"/>
                    </a:lnTo>
                    <a:lnTo>
                      <a:pt x="286" y="240"/>
                    </a:lnTo>
                    <a:lnTo>
                      <a:pt x="294" y="244"/>
                    </a:lnTo>
                    <a:lnTo>
                      <a:pt x="294" y="288"/>
                    </a:lnTo>
                    <a:lnTo>
                      <a:pt x="294" y="288"/>
                    </a:lnTo>
                    <a:lnTo>
                      <a:pt x="294" y="298"/>
                    </a:lnTo>
                    <a:lnTo>
                      <a:pt x="290" y="308"/>
                    </a:lnTo>
                    <a:lnTo>
                      <a:pt x="286" y="316"/>
                    </a:lnTo>
                    <a:lnTo>
                      <a:pt x="280" y="324"/>
                    </a:lnTo>
                    <a:lnTo>
                      <a:pt x="272" y="330"/>
                    </a:lnTo>
                    <a:lnTo>
                      <a:pt x="264" y="334"/>
                    </a:lnTo>
                    <a:lnTo>
                      <a:pt x="254" y="338"/>
                    </a:lnTo>
                    <a:lnTo>
                      <a:pt x="244" y="338"/>
                    </a:lnTo>
                    <a:lnTo>
                      <a:pt x="234" y="338"/>
                    </a:lnTo>
                    <a:lnTo>
                      <a:pt x="234" y="338"/>
                    </a:lnTo>
                    <a:lnTo>
                      <a:pt x="230" y="328"/>
                    </a:lnTo>
                    <a:lnTo>
                      <a:pt x="222" y="320"/>
                    </a:lnTo>
                    <a:lnTo>
                      <a:pt x="212" y="316"/>
                    </a:lnTo>
                    <a:lnTo>
                      <a:pt x="200" y="314"/>
                    </a:lnTo>
                    <a:lnTo>
                      <a:pt x="200" y="314"/>
                    </a:lnTo>
                    <a:lnTo>
                      <a:pt x="188" y="316"/>
                    </a:lnTo>
                    <a:lnTo>
                      <a:pt x="178" y="322"/>
                    </a:lnTo>
                    <a:lnTo>
                      <a:pt x="170" y="332"/>
                    </a:lnTo>
                    <a:lnTo>
                      <a:pt x="166" y="342"/>
                    </a:lnTo>
                    <a:lnTo>
                      <a:pt x="166" y="342"/>
                    </a:lnTo>
                    <a:lnTo>
                      <a:pt x="146" y="350"/>
                    </a:lnTo>
                    <a:lnTo>
                      <a:pt x="128" y="362"/>
                    </a:lnTo>
                    <a:lnTo>
                      <a:pt x="112" y="378"/>
                    </a:lnTo>
                    <a:lnTo>
                      <a:pt x="100" y="396"/>
                    </a:lnTo>
                    <a:lnTo>
                      <a:pt x="100" y="396"/>
                    </a:lnTo>
                    <a:lnTo>
                      <a:pt x="118" y="404"/>
                    </a:lnTo>
                    <a:lnTo>
                      <a:pt x="118" y="404"/>
                    </a:lnTo>
                    <a:lnTo>
                      <a:pt x="128" y="390"/>
                    </a:lnTo>
                    <a:lnTo>
                      <a:pt x="140" y="378"/>
                    </a:lnTo>
                    <a:lnTo>
                      <a:pt x="152" y="370"/>
                    </a:lnTo>
                    <a:lnTo>
                      <a:pt x="168" y="362"/>
                    </a:lnTo>
                    <a:lnTo>
                      <a:pt x="168" y="362"/>
                    </a:lnTo>
                    <a:lnTo>
                      <a:pt x="174" y="372"/>
                    </a:lnTo>
                    <a:lnTo>
                      <a:pt x="182" y="378"/>
                    </a:lnTo>
                    <a:lnTo>
                      <a:pt x="190" y="382"/>
                    </a:lnTo>
                    <a:lnTo>
                      <a:pt x="200" y="384"/>
                    </a:lnTo>
                    <a:lnTo>
                      <a:pt x="200" y="384"/>
                    </a:lnTo>
                    <a:lnTo>
                      <a:pt x="212" y="382"/>
                    </a:lnTo>
                    <a:lnTo>
                      <a:pt x="222" y="378"/>
                    </a:lnTo>
                    <a:lnTo>
                      <a:pt x="230" y="370"/>
                    </a:lnTo>
                    <a:lnTo>
                      <a:pt x="234" y="358"/>
                    </a:lnTo>
                    <a:lnTo>
                      <a:pt x="244" y="358"/>
                    </a:lnTo>
                    <a:lnTo>
                      <a:pt x="244" y="358"/>
                    </a:lnTo>
                    <a:lnTo>
                      <a:pt x="258" y="358"/>
                    </a:lnTo>
                    <a:lnTo>
                      <a:pt x="272" y="354"/>
                    </a:lnTo>
                    <a:lnTo>
                      <a:pt x="284" y="346"/>
                    </a:lnTo>
                    <a:lnTo>
                      <a:pt x="294" y="338"/>
                    </a:lnTo>
                    <a:lnTo>
                      <a:pt x="302" y="328"/>
                    </a:lnTo>
                    <a:lnTo>
                      <a:pt x="310" y="316"/>
                    </a:lnTo>
                    <a:lnTo>
                      <a:pt x="314" y="302"/>
                    </a:lnTo>
                    <a:lnTo>
                      <a:pt x="314" y="288"/>
                    </a:lnTo>
                    <a:lnTo>
                      <a:pt x="314" y="288"/>
                    </a:lnTo>
                    <a:lnTo>
                      <a:pt x="314" y="288"/>
                    </a:lnTo>
                    <a:lnTo>
                      <a:pt x="314" y="244"/>
                    </a:lnTo>
                    <a:lnTo>
                      <a:pt x="314" y="244"/>
                    </a:lnTo>
                    <a:lnTo>
                      <a:pt x="324" y="240"/>
                    </a:lnTo>
                    <a:lnTo>
                      <a:pt x="330" y="234"/>
                    </a:lnTo>
                    <a:lnTo>
                      <a:pt x="336" y="228"/>
                    </a:lnTo>
                    <a:lnTo>
                      <a:pt x="338" y="220"/>
                    </a:lnTo>
                    <a:lnTo>
                      <a:pt x="414" y="220"/>
                    </a:lnTo>
                    <a:lnTo>
                      <a:pt x="414" y="220"/>
                    </a:lnTo>
                    <a:lnTo>
                      <a:pt x="414" y="210"/>
                    </a:lnTo>
                    <a:lnTo>
                      <a:pt x="414" y="210"/>
                    </a:lnTo>
                    <a:lnTo>
                      <a:pt x="414" y="200"/>
                    </a:lnTo>
                    <a:lnTo>
                      <a:pt x="338" y="200"/>
                    </a:lnTo>
                    <a:lnTo>
                      <a:pt x="338" y="200"/>
                    </a:lnTo>
                    <a:lnTo>
                      <a:pt x="336" y="192"/>
                    </a:lnTo>
                    <a:lnTo>
                      <a:pt x="330" y="184"/>
                    </a:lnTo>
                    <a:lnTo>
                      <a:pt x="324" y="180"/>
                    </a:lnTo>
                    <a:lnTo>
                      <a:pt x="314" y="176"/>
                    </a:lnTo>
                    <a:lnTo>
                      <a:pt x="314" y="176"/>
                    </a:lnTo>
                    <a:close/>
                    <a:moveTo>
                      <a:pt x="200" y="364"/>
                    </a:moveTo>
                    <a:lnTo>
                      <a:pt x="200" y="364"/>
                    </a:lnTo>
                    <a:lnTo>
                      <a:pt x="194" y="364"/>
                    </a:lnTo>
                    <a:lnTo>
                      <a:pt x="190" y="360"/>
                    </a:lnTo>
                    <a:lnTo>
                      <a:pt x="186" y="354"/>
                    </a:lnTo>
                    <a:lnTo>
                      <a:pt x="186" y="348"/>
                    </a:lnTo>
                    <a:lnTo>
                      <a:pt x="186" y="348"/>
                    </a:lnTo>
                    <a:lnTo>
                      <a:pt x="186" y="342"/>
                    </a:lnTo>
                    <a:lnTo>
                      <a:pt x="190" y="338"/>
                    </a:lnTo>
                    <a:lnTo>
                      <a:pt x="194" y="334"/>
                    </a:lnTo>
                    <a:lnTo>
                      <a:pt x="200" y="334"/>
                    </a:lnTo>
                    <a:lnTo>
                      <a:pt x="200" y="334"/>
                    </a:lnTo>
                    <a:lnTo>
                      <a:pt x="206" y="334"/>
                    </a:lnTo>
                    <a:lnTo>
                      <a:pt x="212" y="338"/>
                    </a:lnTo>
                    <a:lnTo>
                      <a:pt x="216" y="342"/>
                    </a:lnTo>
                    <a:lnTo>
                      <a:pt x="216" y="348"/>
                    </a:lnTo>
                    <a:lnTo>
                      <a:pt x="216" y="348"/>
                    </a:lnTo>
                    <a:lnTo>
                      <a:pt x="216" y="354"/>
                    </a:lnTo>
                    <a:lnTo>
                      <a:pt x="212" y="360"/>
                    </a:lnTo>
                    <a:lnTo>
                      <a:pt x="206" y="364"/>
                    </a:lnTo>
                    <a:lnTo>
                      <a:pt x="200" y="364"/>
                    </a:lnTo>
                    <a:lnTo>
                      <a:pt x="200" y="364"/>
                    </a:lnTo>
                    <a:close/>
                    <a:moveTo>
                      <a:pt x="334" y="118"/>
                    </a:moveTo>
                    <a:lnTo>
                      <a:pt x="394" y="118"/>
                    </a:lnTo>
                    <a:lnTo>
                      <a:pt x="394" y="118"/>
                    </a:lnTo>
                    <a:lnTo>
                      <a:pt x="402" y="138"/>
                    </a:lnTo>
                    <a:lnTo>
                      <a:pt x="334" y="138"/>
                    </a:lnTo>
                    <a:lnTo>
                      <a:pt x="334" y="118"/>
                    </a:lnTo>
                    <a:close/>
                    <a:moveTo>
                      <a:pt x="16" y="310"/>
                    </a:moveTo>
                    <a:lnTo>
                      <a:pt x="16" y="304"/>
                    </a:lnTo>
                    <a:lnTo>
                      <a:pt x="16" y="304"/>
                    </a:lnTo>
                    <a:lnTo>
                      <a:pt x="16" y="292"/>
                    </a:lnTo>
                    <a:lnTo>
                      <a:pt x="20" y="278"/>
                    </a:lnTo>
                    <a:lnTo>
                      <a:pt x="24" y="268"/>
                    </a:lnTo>
                    <a:lnTo>
                      <a:pt x="30" y="256"/>
                    </a:lnTo>
                    <a:lnTo>
                      <a:pt x="38" y="248"/>
                    </a:lnTo>
                    <a:lnTo>
                      <a:pt x="46" y="240"/>
                    </a:lnTo>
                    <a:lnTo>
                      <a:pt x="56" y="232"/>
                    </a:lnTo>
                    <a:lnTo>
                      <a:pt x="66" y="226"/>
                    </a:lnTo>
                    <a:lnTo>
                      <a:pt x="66" y="226"/>
                    </a:lnTo>
                    <a:lnTo>
                      <a:pt x="72" y="234"/>
                    </a:lnTo>
                    <a:lnTo>
                      <a:pt x="80" y="240"/>
                    </a:lnTo>
                    <a:lnTo>
                      <a:pt x="88" y="244"/>
                    </a:lnTo>
                    <a:lnTo>
                      <a:pt x="98" y="246"/>
                    </a:lnTo>
                    <a:lnTo>
                      <a:pt x="98" y="246"/>
                    </a:lnTo>
                    <a:lnTo>
                      <a:pt x="110" y="244"/>
                    </a:lnTo>
                    <a:lnTo>
                      <a:pt x="120" y="238"/>
                    </a:lnTo>
                    <a:lnTo>
                      <a:pt x="128" y="230"/>
                    </a:lnTo>
                    <a:lnTo>
                      <a:pt x="132" y="220"/>
                    </a:lnTo>
                    <a:lnTo>
                      <a:pt x="132" y="220"/>
                    </a:lnTo>
                    <a:lnTo>
                      <a:pt x="136" y="220"/>
                    </a:lnTo>
                    <a:lnTo>
                      <a:pt x="168" y="220"/>
                    </a:lnTo>
                    <a:lnTo>
                      <a:pt x="168" y="220"/>
                    </a:lnTo>
                    <a:lnTo>
                      <a:pt x="170" y="212"/>
                    </a:lnTo>
                    <a:lnTo>
                      <a:pt x="172" y="202"/>
                    </a:lnTo>
                    <a:lnTo>
                      <a:pt x="172" y="200"/>
                    </a:lnTo>
                    <a:lnTo>
                      <a:pt x="136" y="200"/>
                    </a:lnTo>
                    <a:lnTo>
                      <a:pt x="136" y="200"/>
                    </a:lnTo>
                    <a:lnTo>
                      <a:pt x="132" y="200"/>
                    </a:lnTo>
                    <a:lnTo>
                      <a:pt x="132" y="200"/>
                    </a:lnTo>
                    <a:lnTo>
                      <a:pt x="128" y="190"/>
                    </a:lnTo>
                    <a:lnTo>
                      <a:pt x="120" y="182"/>
                    </a:lnTo>
                    <a:lnTo>
                      <a:pt x="110" y="176"/>
                    </a:lnTo>
                    <a:lnTo>
                      <a:pt x="98" y="174"/>
                    </a:lnTo>
                    <a:lnTo>
                      <a:pt x="98" y="174"/>
                    </a:lnTo>
                    <a:lnTo>
                      <a:pt x="92" y="176"/>
                    </a:lnTo>
                    <a:lnTo>
                      <a:pt x="86" y="176"/>
                    </a:lnTo>
                    <a:lnTo>
                      <a:pt x="74" y="184"/>
                    </a:lnTo>
                    <a:lnTo>
                      <a:pt x="66" y="194"/>
                    </a:lnTo>
                    <a:lnTo>
                      <a:pt x="64" y="200"/>
                    </a:lnTo>
                    <a:lnTo>
                      <a:pt x="62" y="206"/>
                    </a:lnTo>
                    <a:lnTo>
                      <a:pt x="62" y="206"/>
                    </a:lnTo>
                    <a:lnTo>
                      <a:pt x="52" y="212"/>
                    </a:lnTo>
                    <a:lnTo>
                      <a:pt x="42" y="218"/>
                    </a:lnTo>
                    <a:lnTo>
                      <a:pt x="32" y="224"/>
                    </a:lnTo>
                    <a:lnTo>
                      <a:pt x="24" y="232"/>
                    </a:lnTo>
                    <a:lnTo>
                      <a:pt x="16" y="242"/>
                    </a:lnTo>
                    <a:lnTo>
                      <a:pt x="10" y="252"/>
                    </a:lnTo>
                    <a:lnTo>
                      <a:pt x="4" y="262"/>
                    </a:lnTo>
                    <a:lnTo>
                      <a:pt x="0" y="274"/>
                    </a:lnTo>
                    <a:lnTo>
                      <a:pt x="0" y="274"/>
                    </a:lnTo>
                    <a:lnTo>
                      <a:pt x="6" y="292"/>
                    </a:lnTo>
                    <a:lnTo>
                      <a:pt x="16" y="310"/>
                    </a:lnTo>
                    <a:lnTo>
                      <a:pt x="16" y="310"/>
                    </a:lnTo>
                    <a:close/>
                    <a:moveTo>
                      <a:pt x="98" y="194"/>
                    </a:moveTo>
                    <a:lnTo>
                      <a:pt x="98" y="194"/>
                    </a:lnTo>
                    <a:lnTo>
                      <a:pt x="104" y="196"/>
                    </a:lnTo>
                    <a:lnTo>
                      <a:pt x="110" y="198"/>
                    </a:lnTo>
                    <a:lnTo>
                      <a:pt x="112" y="204"/>
                    </a:lnTo>
                    <a:lnTo>
                      <a:pt x="114" y="210"/>
                    </a:lnTo>
                    <a:lnTo>
                      <a:pt x="114" y="210"/>
                    </a:lnTo>
                    <a:lnTo>
                      <a:pt x="112" y="216"/>
                    </a:lnTo>
                    <a:lnTo>
                      <a:pt x="110" y="220"/>
                    </a:lnTo>
                    <a:lnTo>
                      <a:pt x="104" y="224"/>
                    </a:lnTo>
                    <a:lnTo>
                      <a:pt x="98" y="226"/>
                    </a:lnTo>
                    <a:lnTo>
                      <a:pt x="98" y="226"/>
                    </a:lnTo>
                    <a:lnTo>
                      <a:pt x="92" y="224"/>
                    </a:lnTo>
                    <a:lnTo>
                      <a:pt x="88" y="220"/>
                    </a:lnTo>
                    <a:lnTo>
                      <a:pt x="84" y="216"/>
                    </a:lnTo>
                    <a:lnTo>
                      <a:pt x="82" y="210"/>
                    </a:lnTo>
                    <a:lnTo>
                      <a:pt x="82" y="210"/>
                    </a:lnTo>
                    <a:lnTo>
                      <a:pt x="84" y="204"/>
                    </a:lnTo>
                    <a:lnTo>
                      <a:pt x="88" y="198"/>
                    </a:lnTo>
                    <a:lnTo>
                      <a:pt x="92" y="196"/>
                    </a:lnTo>
                    <a:lnTo>
                      <a:pt x="98" y="194"/>
                    </a:lnTo>
                    <a:lnTo>
                      <a:pt x="98" y="194"/>
                    </a:lnTo>
                    <a:close/>
                    <a:moveTo>
                      <a:pt x="108" y="306"/>
                    </a:moveTo>
                    <a:lnTo>
                      <a:pt x="36" y="306"/>
                    </a:lnTo>
                    <a:lnTo>
                      <a:pt x="36" y="286"/>
                    </a:lnTo>
                    <a:lnTo>
                      <a:pt x="108" y="286"/>
                    </a:lnTo>
                    <a:lnTo>
                      <a:pt x="108" y="286"/>
                    </a:lnTo>
                    <a:lnTo>
                      <a:pt x="124" y="284"/>
                    </a:lnTo>
                    <a:lnTo>
                      <a:pt x="140" y="280"/>
                    </a:lnTo>
                    <a:lnTo>
                      <a:pt x="154" y="272"/>
                    </a:lnTo>
                    <a:lnTo>
                      <a:pt x="166" y="262"/>
                    </a:lnTo>
                    <a:lnTo>
                      <a:pt x="178" y="250"/>
                    </a:lnTo>
                    <a:lnTo>
                      <a:pt x="184" y="234"/>
                    </a:lnTo>
                    <a:lnTo>
                      <a:pt x="190" y="220"/>
                    </a:lnTo>
                    <a:lnTo>
                      <a:pt x="192" y="202"/>
                    </a:lnTo>
                    <a:lnTo>
                      <a:pt x="192" y="158"/>
                    </a:lnTo>
                    <a:lnTo>
                      <a:pt x="212" y="158"/>
                    </a:lnTo>
                    <a:lnTo>
                      <a:pt x="212" y="202"/>
                    </a:lnTo>
                    <a:lnTo>
                      <a:pt x="212" y="202"/>
                    </a:lnTo>
                    <a:lnTo>
                      <a:pt x="210" y="224"/>
                    </a:lnTo>
                    <a:lnTo>
                      <a:pt x="204" y="242"/>
                    </a:lnTo>
                    <a:lnTo>
                      <a:pt x="194" y="260"/>
                    </a:lnTo>
                    <a:lnTo>
                      <a:pt x="180" y="276"/>
                    </a:lnTo>
                    <a:lnTo>
                      <a:pt x="166" y="288"/>
                    </a:lnTo>
                    <a:lnTo>
                      <a:pt x="148" y="298"/>
                    </a:lnTo>
                    <a:lnTo>
                      <a:pt x="128" y="304"/>
                    </a:lnTo>
                    <a:lnTo>
                      <a:pt x="108" y="306"/>
                    </a:lnTo>
                    <a:lnTo>
                      <a:pt x="108" y="306"/>
                    </a:lnTo>
                    <a:close/>
                    <a:moveTo>
                      <a:pt x="192" y="68"/>
                    </a:moveTo>
                    <a:lnTo>
                      <a:pt x="192" y="98"/>
                    </a:lnTo>
                    <a:lnTo>
                      <a:pt x="212" y="98"/>
                    </a:lnTo>
                    <a:lnTo>
                      <a:pt x="212" y="68"/>
                    </a:lnTo>
                    <a:lnTo>
                      <a:pt x="212" y="68"/>
                    </a:lnTo>
                    <a:lnTo>
                      <a:pt x="222" y="64"/>
                    </a:lnTo>
                    <a:lnTo>
                      <a:pt x="230" y="56"/>
                    </a:lnTo>
                    <a:lnTo>
                      <a:pt x="236" y="46"/>
                    </a:lnTo>
                    <a:lnTo>
                      <a:pt x="236" y="34"/>
                    </a:lnTo>
                    <a:lnTo>
                      <a:pt x="236" y="34"/>
                    </a:lnTo>
                    <a:lnTo>
                      <a:pt x="236" y="28"/>
                    </a:lnTo>
                    <a:lnTo>
                      <a:pt x="234" y="22"/>
                    </a:lnTo>
                    <a:lnTo>
                      <a:pt x="230" y="16"/>
                    </a:lnTo>
                    <a:lnTo>
                      <a:pt x="226" y="10"/>
                    </a:lnTo>
                    <a:lnTo>
                      <a:pt x="222" y="6"/>
                    </a:lnTo>
                    <a:lnTo>
                      <a:pt x="216" y="2"/>
                    </a:lnTo>
                    <a:lnTo>
                      <a:pt x="208" y="0"/>
                    </a:lnTo>
                    <a:lnTo>
                      <a:pt x="202" y="0"/>
                    </a:lnTo>
                    <a:lnTo>
                      <a:pt x="202" y="0"/>
                    </a:lnTo>
                    <a:lnTo>
                      <a:pt x="194" y="0"/>
                    </a:lnTo>
                    <a:lnTo>
                      <a:pt x="188" y="2"/>
                    </a:lnTo>
                    <a:lnTo>
                      <a:pt x="182" y="6"/>
                    </a:lnTo>
                    <a:lnTo>
                      <a:pt x="176" y="10"/>
                    </a:lnTo>
                    <a:lnTo>
                      <a:pt x="172" y="16"/>
                    </a:lnTo>
                    <a:lnTo>
                      <a:pt x="168" y="22"/>
                    </a:lnTo>
                    <a:lnTo>
                      <a:pt x="166" y="28"/>
                    </a:lnTo>
                    <a:lnTo>
                      <a:pt x="166" y="34"/>
                    </a:lnTo>
                    <a:lnTo>
                      <a:pt x="166" y="34"/>
                    </a:lnTo>
                    <a:lnTo>
                      <a:pt x="168" y="46"/>
                    </a:lnTo>
                    <a:lnTo>
                      <a:pt x="174" y="56"/>
                    </a:lnTo>
                    <a:lnTo>
                      <a:pt x="182" y="64"/>
                    </a:lnTo>
                    <a:lnTo>
                      <a:pt x="192" y="68"/>
                    </a:lnTo>
                    <a:lnTo>
                      <a:pt x="192" y="68"/>
                    </a:lnTo>
                    <a:close/>
                    <a:moveTo>
                      <a:pt x="202" y="20"/>
                    </a:moveTo>
                    <a:lnTo>
                      <a:pt x="202" y="20"/>
                    </a:lnTo>
                    <a:lnTo>
                      <a:pt x="208" y="20"/>
                    </a:lnTo>
                    <a:lnTo>
                      <a:pt x="212" y="24"/>
                    </a:lnTo>
                    <a:lnTo>
                      <a:pt x="216" y="28"/>
                    </a:lnTo>
                    <a:lnTo>
                      <a:pt x="216" y="34"/>
                    </a:lnTo>
                    <a:lnTo>
                      <a:pt x="216" y="34"/>
                    </a:lnTo>
                    <a:lnTo>
                      <a:pt x="216" y="40"/>
                    </a:lnTo>
                    <a:lnTo>
                      <a:pt x="212" y="46"/>
                    </a:lnTo>
                    <a:lnTo>
                      <a:pt x="208" y="50"/>
                    </a:lnTo>
                    <a:lnTo>
                      <a:pt x="202" y="50"/>
                    </a:lnTo>
                    <a:lnTo>
                      <a:pt x="202" y="50"/>
                    </a:lnTo>
                    <a:lnTo>
                      <a:pt x="196" y="50"/>
                    </a:lnTo>
                    <a:lnTo>
                      <a:pt x="190" y="46"/>
                    </a:lnTo>
                    <a:lnTo>
                      <a:pt x="188" y="40"/>
                    </a:lnTo>
                    <a:lnTo>
                      <a:pt x="186" y="34"/>
                    </a:lnTo>
                    <a:lnTo>
                      <a:pt x="186" y="34"/>
                    </a:lnTo>
                    <a:lnTo>
                      <a:pt x="188" y="28"/>
                    </a:lnTo>
                    <a:lnTo>
                      <a:pt x="190" y="24"/>
                    </a:lnTo>
                    <a:lnTo>
                      <a:pt x="196" y="20"/>
                    </a:lnTo>
                    <a:lnTo>
                      <a:pt x="202" y="20"/>
                    </a:lnTo>
                    <a:lnTo>
                      <a:pt x="202" y="20"/>
                    </a:lnTo>
                    <a:close/>
                    <a:moveTo>
                      <a:pt x="10" y="118"/>
                    </a:moveTo>
                    <a:lnTo>
                      <a:pt x="274" y="118"/>
                    </a:lnTo>
                    <a:lnTo>
                      <a:pt x="274" y="138"/>
                    </a:lnTo>
                    <a:lnTo>
                      <a:pt x="2" y="138"/>
                    </a:lnTo>
                    <a:lnTo>
                      <a:pt x="2" y="138"/>
                    </a:lnTo>
                    <a:lnTo>
                      <a:pt x="10" y="118"/>
                    </a:lnTo>
                    <a:lnTo>
                      <a:pt x="10"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grpSp>
        <p:sp>
          <p:nvSpPr>
            <p:cNvPr id="81" name="Rectangle 10">
              <a:extLst>
                <a:ext uri="{FF2B5EF4-FFF2-40B4-BE49-F238E27FC236}">
                  <a16:creationId xmlns:a16="http://schemas.microsoft.com/office/drawing/2014/main" id="{9C563F30-0548-4396-945C-B8A45868A966}"/>
                </a:ext>
              </a:extLst>
            </p:cNvPr>
            <p:cNvSpPr>
              <a:spLocks noChangeArrowheads="1"/>
            </p:cNvSpPr>
            <p:nvPr/>
          </p:nvSpPr>
          <p:spPr bwMode="auto">
            <a:xfrm>
              <a:off x="7156072" y="4226501"/>
              <a:ext cx="1774847" cy="28733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defTabSz="581302" eaLnBrk="0" hangingPunct="0">
                <a:spcAft>
                  <a:spcPts val="146"/>
                </a:spcAft>
                <a:defRPr/>
              </a:pPr>
              <a:r>
                <a:rPr lang="en-GB" sz="1320" b="1" kern="0" dirty="0">
                  <a:solidFill>
                    <a:srgbClr val="E36A00"/>
                  </a:solidFill>
                  <a:latin typeface="Georgia"/>
                  <a:ea typeface="黑体" panose="02010609060101010101" pitchFamily="49" charset="-122"/>
                  <a:cs typeface="Arial" charset="0"/>
                </a:rPr>
                <a:t>S16(1)</a:t>
              </a:r>
              <a:endParaRPr lang="en-GB" sz="1320" kern="0" dirty="0">
                <a:solidFill>
                  <a:srgbClr val="000000"/>
                </a:solidFill>
                <a:latin typeface="Georgia"/>
                <a:ea typeface="黑体" panose="02010609060101010101" pitchFamily="49" charset="-122"/>
                <a:cs typeface="Arial" charset="0"/>
              </a:endParaRPr>
            </a:p>
          </p:txBody>
        </p:sp>
        <p:sp>
          <p:nvSpPr>
            <p:cNvPr id="82" name="TextBox 81">
              <a:extLst>
                <a:ext uri="{FF2B5EF4-FFF2-40B4-BE49-F238E27FC236}">
                  <a16:creationId xmlns:a16="http://schemas.microsoft.com/office/drawing/2014/main" id="{39D45F73-3874-40D3-8ABB-84B5E75A3BA8}"/>
                </a:ext>
              </a:extLst>
            </p:cNvPr>
            <p:cNvSpPr txBox="1"/>
            <p:nvPr/>
          </p:nvSpPr>
          <p:spPr>
            <a:xfrm>
              <a:off x="6059821" y="5987019"/>
              <a:ext cx="4572001" cy="424475"/>
            </a:xfrm>
            <a:prstGeom prst="rect">
              <a:avLst/>
            </a:prstGeom>
            <a:noFill/>
          </p:spPr>
          <p:txBody>
            <a:bodyPr wrap="square">
              <a:spAutoFit/>
            </a:bodyPr>
            <a:lstStyle/>
            <a:p>
              <a:pPr defTabSz="581302" eaLnBrk="0" hangingPunct="0">
                <a:spcAft>
                  <a:spcPts val="146"/>
                </a:spcAft>
                <a:defRPr/>
              </a:pPr>
              <a:r>
                <a:rPr lang="en-GB" sz="1350" b="1" kern="0" dirty="0">
                  <a:solidFill>
                    <a:srgbClr val="E36A00"/>
                  </a:solidFill>
                  <a:latin typeface="Georgia"/>
                  <a:ea typeface="黑体" panose="02010609060101010101" pitchFamily="49" charset="-122"/>
                  <a:cs typeface="Arial" charset="0"/>
                </a:rPr>
                <a:t>S17(1)(c)</a:t>
              </a:r>
              <a:endParaRPr lang="en-GB" sz="1350" kern="0" dirty="0">
                <a:solidFill>
                  <a:srgbClr val="000000"/>
                </a:solidFill>
                <a:latin typeface="Georgia"/>
                <a:ea typeface="黑体" panose="02010609060101010101" pitchFamily="49" charset="-122"/>
                <a:cs typeface="Arial" charset="0"/>
              </a:endParaRPr>
            </a:p>
          </p:txBody>
        </p:sp>
        <p:sp>
          <p:nvSpPr>
            <p:cNvPr id="83" name="TextBox 82">
              <a:extLst>
                <a:ext uri="{FF2B5EF4-FFF2-40B4-BE49-F238E27FC236}">
                  <a16:creationId xmlns:a16="http://schemas.microsoft.com/office/drawing/2014/main" id="{72CDA22D-97BA-444E-806C-FEF4A4EB2AA5}"/>
                </a:ext>
              </a:extLst>
            </p:cNvPr>
            <p:cNvSpPr txBox="1"/>
            <p:nvPr/>
          </p:nvSpPr>
          <p:spPr>
            <a:xfrm>
              <a:off x="2218469" y="6127868"/>
              <a:ext cx="1238636" cy="424475"/>
            </a:xfrm>
            <a:prstGeom prst="rect">
              <a:avLst/>
            </a:prstGeom>
            <a:noFill/>
          </p:spPr>
          <p:txBody>
            <a:bodyPr wrap="square">
              <a:spAutoFit/>
            </a:bodyPr>
            <a:lstStyle/>
            <a:p>
              <a:pPr defTabSz="581302" eaLnBrk="0" hangingPunct="0">
                <a:spcAft>
                  <a:spcPts val="146"/>
                </a:spcAft>
                <a:defRPr/>
              </a:pPr>
              <a:r>
                <a:rPr lang="en-GB" sz="1350" b="1" kern="0" dirty="0">
                  <a:solidFill>
                    <a:srgbClr val="E36A00"/>
                  </a:solidFill>
                  <a:latin typeface="Georgia"/>
                  <a:ea typeface="黑体" panose="02010609060101010101" pitchFamily="49" charset="-122"/>
                  <a:cs typeface="Arial" charset="0"/>
                </a:rPr>
                <a:t>S16(2)</a:t>
              </a:r>
              <a:endParaRPr lang="en-GB" sz="1350" kern="0" dirty="0">
                <a:solidFill>
                  <a:srgbClr val="000000"/>
                </a:solidFill>
                <a:latin typeface="Georgia"/>
                <a:ea typeface="黑体" panose="02010609060101010101" pitchFamily="49" charset="-122"/>
                <a:cs typeface="Arial" charset="0"/>
              </a:endParaRPr>
            </a:p>
          </p:txBody>
        </p:sp>
        <p:sp>
          <p:nvSpPr>
            <p:cNvPr id="84" name="TextBox 83">
              <a:extLst>
                <a:ext uri="{FF2B5EF4-FFF2-40B4-BE49-F238E27FC236}">
                  <a16:creationId xmlns:a16="http://schemas.microsoft.com/office/drawing/2014/main" id="{08668FB3-7A06-4DE0-875A-588A887BC461}"/>
                </a:ext>
              </a:extLst>
            </p:cNvPr>
            <p:cNvSpPr txBox="1"/>
            <p:nvPr/>
          </p:nvSpPr>
          <p:spPr>
            <a:xfrm>
              <a:off x="4925860" y="1693377"/>
              <a:ext cx="2606234" cy="718343"/>
            </a:xfrm>
            <a:prstGeom prst="rect">
              <a:avLst/>
            </a:prstGeom>
            <a:noFill/>
          </p:spPr>
          <p:txBody>
            <a:bodyPr wrap="square">
              <a:spAutoFit/>
            </a:bodyPr>
            <a:lstStyle/>
            <a:p>
              <a:pPr defTabSz="581302" eaLnBrk="0" hangingPunct="0">
                <a:spcAft>
                  <a:spcPts val="146"/>
                </a:spcAft>
                <a:defRPr/>
              </a:pPr>
              <a:r>
                <a:rPr lang="en-GB" sz="1350" b="1" kern="0" dirty="0">
                  <a:solidFill>
                    <a:srgbClr val="E36A00"/>
                  </a:solidFill>
                  <a:latin typeface="Georgia"/>
                  <a:ea typeface="黑体" panose="02010609060101010101" pitchFamily="49" charset="-122"/>
                  <a:cs typeface="Arial" charset="0"/>
                </a:rPr>
                <a:t>S16(2A) - S16(2CD)</a:t>
              </a:r>
              <a:endParaRPr lang="en-GB" sz="1350" kern="0" dirty="0">
                <a:solidFill>
                  <a:srgbClr val="000000"/>
                </a:solidFill>
                <a:latin typeface="Georgia"/>
                <a:ea typeface="黑体" panose="02010609060101010101" pitchFamily="49" charset="-122"/>
                <a:cs typeface="Arial" charset="0"/>
              </a:endParaRPr>
            </a:p>
          </p:txBody>
        </p:sp>
      </p:grpSp>
      <p:sp>
        <p:nvSpPr>
          <p:cNvPr id="47" name="Title 1">
            <a:extLst>
              <a:ext uri="{FF2B5EF4-FFF2-40B4-BE49-F238E27FC236}">
                <a16:creationId xmlns:a16="http://schemas.microsoft.com/office/drawing/2014/main" id="{CC7D72E0-ABB6-42EE-85F9-DD6CA30B2195}"/>
              </a:ext>
            </a:extLst>
          </p:cNvPr>
          <p:cNvSpPr txBox="1">
            <a:spLocks/>
          </p:cNvSpPr>
          <p:nvPr/>
        </p:nvSpPr>
        <p:spPr>
          <a:xfrm>
            <a:off x="1308385" y="1677644"/>
            <a:ext cx="7578440" cy="68580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US" altLang="zh-CN" sz="1500" dirty="0">
                <a:latin typeface="Georgia" panose="02040502050405020303" pitchFamily="18" charset="0"/>
              </a:rPr>
              <a:t>Interest Expenses Deduction Rule under Inland Revenue Ordinance (“IRO”)</a:t>
            </a:r>
            <a:endParaRPr lang="zh-CN" altLang="en-US" sz="1500" dirty="0">
              <a:latin typeface="Georgia" panose="02040502050405020303" pitchFamily="18" charset="0"/>
            </a:endParaRPr>
          </a:p>
        </p:txBody>
      </p:sp>
    </p:spTree>
    <p:extLst>
      <p:ext uri="{BB962C8B-B14F-4D97-AF65-F5344CB8AC3E}">
        <p14:creationId xmlns:p14="http://schemas.microsoft.com/office/powerpoint/2010/main" val="2271168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1503649-90BE-A14B-F5B4-6B4F0B00DC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26555"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06</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16" name="Title 1">
            <a:extLst>
              <a:ext uri="{FF2B5EF4-FFF2-40B4-BE49-F238E27FC236}">
                <a16:creationId xmlns:a16="http://schemas.microsoft.com/office/drawing/2014/main" id="{BEDC21D1-AF4B-4E9D-9BD2-A863151AD109}"/>
              </a:ext>
            </a:extLst>
          </p:cNvPr>
          <p:cNvSpPr txBox="1">
            <a:spLocks/>
          </p:cNvSpPr>
          <p:nvPr/>
        </p:nvSpPr>
        <p:spPr>
          <a:xfrm>
            <a:off x="1333386" y="1660540"/>
            <a:ext cx="6057900" cy="22910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sz="1500" dirty="0">
                <a:solidFill>
                  <a:srgbClr val="000000"/>
                </a:solidFill>
                <a:latin typeface="Georgia"/>
                <a:ea typeface="SimSun"/>
              </a:rPr>
              <a:t>Conditions for Interest Deduction under Section 16(2)</a:t>
            </a:r>
          </a:p>
        </p:txBody>
      </p:sp>
      <p:pic>
        <p:nvPicPr>
          <p:cNvPr id="17" name="Picture 16">
            <a:extLst>
              <a:ext uri="{FF2B5EF4-FFF2-40B4-BE49-F238E27FC236}">
                <a16:creationId xmlns:a16="http://schemas.microsoft.com/office/drawing/2014/main" id="{0F1C7F74-A3AE-4E85-9138-59B273DAC98B}"/>
              </a:ext>
            </a:extLst>
          </p:cNvPr>
          <p:cNvPicPr>
            <a:picLocks noChangeAspect="1"/>
          </p:cNvPicPr>
          <p:nvPr/>
        </p:nvPicPr>
        <p:blipFill rotWithShape="1">
          <a:blip r:embed="rId3"/>
          <a:srcRect l="967" t="10000" b="1700"/>
          <a:stretch/>
        </p:blipFill>
        <p:spPr>
          <a:xfrm>
            <a:off x="1691493" y="1960954"/>
            <a:ext cx="5920099" cy="3977432"/>
          </a:xfrm>
          <a:prstGeom prst="rect">
            <a:avLst/>
          </a:prstGeom>
        </p:spPr>
      </p:pic>
    </p:spTree>
    <p:extLst>
      <p:ext uri="{BB962C8B-B14F-4D97-AF65-F5344CB8AC3E}">
        <p14:creationId xmlns:p14="http://schemas.microsoft.com/office/powerpoint/2010/main" val="22440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43927E4-7AAE-0B93-F0FC-22C2D9238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07</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21" name="TextBox 20">
            <a:extLst>
              <a:ext uri="{FF2B5EF4-FFF2-40B4-BE49-F238E27FC236}">
                <a16:creationId xmlns:a16="http://schemas.microsoft.com/office/drawing/2014/main" id="{56A075D2-4AC3-4C89-B0F2-92AA8D97CA9D}"/>
              </a:ext>
            </a:extLst>
          </p:cNvPr>
          <p:cNvSpPr txBox="1"/>
          <p:nvPr/>
        </p:nvSpPr>
        <p:spPr>
          <a:xfrm>
            <a:off x="1211531" y="1634934"/>
            <a:ext cx="5839471" cy="323165"/>
          </a:xfrm>
          <a:prstGeom prst="rect">
            <a:avLst/>
          </a:prstGeom>
          <a:noFill/>
        </p:spPr>
        <p:txBody>
          <a:bodyPr wrap="square">
            <a:spAutoFit/>
          </a:bodyPr>
          <a:lstStyle/>
          <a:p>
            <a:r>
              <a:rPr lang="en-US" sz="1500" b="1" i="1" dirty="0">
                <a:solidFill>
                  <a:srgbClr val="000000"/>
                </a:solidFill>
                <a:latin typeface="Georgia"/>
                <a:ea typeface="SimSun"/>
                <a:cs typeface="+mj-cs"/>
              </a:rPr>
              <a:t>Restriction under Sections 16(2A) to 16(2C)</a:t>
            </a:r>
            <a:endParaRPr lang="en-US" sz="1200" dirty="0"/>
          </a:p>
        </p:txBody>
      </p:sp>
      <p:sp>
        <p:nvSpPr>
          <p:cNvPr id="23" name="TextBox 22">
            <a:extLst>
              <a:ext uri="{FF2B5EF4-FFF2-40B4-BE49-F238E27FC236}">
                <a16:creationId xmlns:a16="http://schemas.microsoft.com/office/drawing/2014/main" id="{23914843-B66D-41D2-9D08-264246055204}"/>
              </a:ext>
            </a:extLst>
          </p:cNvPr>
          <p:cNvSpPr txBox="1"/>
          <p:nvPr/>
        </p:nvSpPr>
        <p:spPr>
          <a:xfrm>
            <a:off x="1259221" y="2089455"/>
            <a:ext cx="6215304" cy="256058"/>
          </a:xfrm>
          <a:prstGeom prst="rect">
            <a:avLst/>
          </a:prstGeom>
          <a:noFill/>
        </p:spPr>
        <p:txBody>
          <a:bodyPr wrap="none" lIns="0" tIns="0" rIns="0" bIns="0" rtlCol="0">
            <a:noAutofit/>
          </a:bodyPr>
          <a:lstStyle/>
          <a:p>
            <a:pPr>
              <a:spcAft>
                <a:spcPts val="675"/>
              </a:spcAft>
            </a:pPr>
            <a:r>
              <a:rPr lang="en-US" sz="1050" dirty="0">
                <a:solidFill>
                  <a:srgbClr val="000000"/>
                </a:solidFill>
                <a:latin typeface="Georgia"/>
                <a:ea typeface="SimSun"/>
              </a:rPr>
              <a:t>Tests in Sections 16(2A) to Section 16(2C) are also required to be examined before deduction can be allowed.</a:t>
            </a:r>
          </a:p>
        </p:txBody>
      </p:sp>
      <p:grpSp>
        <p:nvGrpSpPr>
          <p:cNvPr id="44" name="Group 43">
            <a:extLst>
              <a:ext uri="{FF2B5EF4-FFF2-40B4-BE49-F238E27FC236}">
                <a16:creationId xmlns:a16="http://schemas.microsoft.com/office/drawing/2014/main" id="{72853947-C414-4719-A87F-4A86954B11EB}"/>
              </a:ext>
            </a:extLst>
          </p:cNvPr>
          <p:cNvGrpSpPr/>
          <p:nvPr/>
        </p:nvGrpSpPr>
        <p:grpSpPr>
          <a:xfrm>
            <a:off x="1211530" y="2467850"/>
            <a:ext cx="6963587" cy="881142"/>
            <a:chOff x="554038" y="2023640"/>
            <a:chExt cx="6080125" cy="1198163"/>
          </a:xfrm>
        </p:grpSpPr>
        <p:grpSp>
          <p:nvGrpSpPr>
            <p:cNvPr id="45" name="Group 44">
              <a:extLst>
                <a:ext uri="{FF2B5EF4-FFF2-40B4-BE49-F238E27FC236}">
                  <a16:creationId xmlns:a16="http://schemas.microsoft.com/office/drawing/2014/main" id="{43A73D9B-60B9-47FD-A868-3E7C40E6DE1E}"/>
                </a:ext>
              </a:extLst>
            </p:cNvPr>
            <p:cNvGrpSpPr/>
            <p:nvPr/>
          </p:nvGrpSpPr>
          <p:grpSpPr>
            <a:xfrm>
              <a:off x="554038" y="2023640"/>
              <a:ext cx="6080125" cy="1198163"/>
              <a:chOff x="554038" y="1908175"/>
              <a:chExt cx="6080125" cy="1308100"/>
            </a:xfrm>
          </p:grpSpPr>
          <p:sp>
            <p:nvSpPr>
              <p:cNvPr id="48" name="Freeform 6">
                <a:extLst>
                  <a:ext uri="{FF2B5EF4-FFF2-40B4-BE49-F238E27FC236}">
                    <a16:creationId xmlns:a16="http://schemas.microsoft.com/office/drawing/2014/main" id="{1E7C899C-235D-418A-8DCE-A7D9B7629287}"/>
                  </a:ext>
                </a:extLst>
              </p:cNvPr>
              <p:cNvSpPr>
                <a:spLocks/>
              </p:cNvSpPr>
              <p:nvPr/>
            </p:nvSpPr>
            <p:spPr bwMode="auto">
              <a:xfrm>
                <a:off x="554038" y="2003425"/>
                <a:ext cx="2022475" cy="1212850"/>
              </a:xfrm>
              <a:custGeom>
                <a:avLst/>
                <a:gdLst>
                  <a:gd name="T0" fmla="*/ 632 w 1274"/>
                  <a:gd name="T1" fmla="*/ 0 h 764"/>
                  <a:gd name="T2" fmla="*/ 632 w 1274"/>
                  <a:gd name="T3" fmla="*/ 0 h 764"/>
                  <a:gd name="T4" fmla="*/ 664 w 1274"/>
                  <a:gd name="T5" fmla="*/ 2 h 764"/>
                  <a:gd name="T6" fmla="*/ 696 w 1274"/>
                  <a:gd name="T7" fmla="*/ 6 h 764"/>
                  <a:gd name="T8" fmla="*/ 726 w 1274"/>
                  <a:gd name="T9" fmla="*/ 14 h 764"/>
                  <a:gd name="T10" fmla="*/ 756 w 1274"/>
                  <a:gd name="T11" fmla="*/ 24 h 764"/>
                  <a:gd name="T12" fmla="*/ 784 w 1274"/>
                  <a:gd name="T13" fmla="*/ 36 h 764"/>
                  <a:gd name="T14" fmla="*/ 810 w 1274"/>
                  <a:gd name="T15" fmla="*/ 52 h 764"/>
                  <a:gd name="T16" fmla="*/ 838 w 1274"/>
                  <a:gd name="T17" fmla="*/ 70 h 764"/>
                  <a:gd name="T18" fmla="*/ 864 w 1274"/>
                  <a:gd name="T19" fmla="*/ 90 h 764"/>
                  <a:gd name="T20" fmla="*/ 890 w 1274"/>
                  <a:gd name="T21" fmla="*/ 114 h 764"/>
                  <a:gd name="T22" fmla="*/ 916 w 1274"/>
                  <a:gd name="T23" fmla="*/ 138 h 764"/>
                  <a:gd name="T24" fmla="*/ 970 w 1274"/>
                  <a:gd name="T25" fmla="*/ 194 h 764"/>
                  <a:gd name="T26" fmla="*/ 1026 w 1274"/>
                  <a:gd name="T27" fmla="*/ 256 h 764"/>
                  <a:gd name="T28" fmla="*/ 1088 w 1274"/>
                  <a:gd name="T29" fmla="*/ 326 h 764"/>
                  <a:gd name="T30" fmla="*/ 1088 w 1274"/>
                  <a:gd name="T31" fmla="*/ 326 h 764"/>
                  <a:gd name="T32" fmla="*/ 1106 w 1274"/>
                  <a:gd name="T33" fmla="*/ 342 h 764"/>
                  <a:gd name="T34" fmla="*/ 1122 w 1274"/>
                  <a:gd name="T35" fmla="*/ 352 h 764"/>
                  <a:gd name="T36" fmla="*/ 1138 w 1274"/>
                  <a:gd name="T37" fmla="*/ 358 h 764"/>
                  <a:gd name="T38" fmla="*/ 1156 w 1274"/>
                  <a:gd name="T39" fmla="*/ 360 h 764"/>
                  <a:gd name="T40" fmla="*/ 1172 w 1274"/>
                  <a:gd name="T41" fmla="*/ 358 h 764"/>
                  <a:gd name="T42" fmla="*/ 1186 w 1274"/>
                  <a:gd name="T43" fmla="*/ 354 h 764"/>
                  <a:gd name="T44" fmla="*/ 1202 w 1274"/>
                  <a:gd name="T45" fmla="*/ 346 h 764"/>
                  <a:gd name="T46" fmla="*/ 1216 w 1274"/>
                  <a:gd name="T47" fmla="*/ 338 h 764"/>
                  <a:gd name="T48" fmla="*/ 1228 w 1274"/>
                  <a:gd name="T49" fmla="*/ 328 h 764"/>
                  <a:gd name="T50" fmla="*/ 1240 w 1274"/>
                  <a:gd name="T51" fmla="*/ 316 h 764"/>
                  <a:gd name="T52" fmla="*/ 1258 w 1274"/>
                  <a:gd name="T53" fmla="*/ 296 h 764"/>
                  <a:gd name="T54" fmla="*/ 1270 w 1274"/>
                  <a:gd name="T55" fmla="*/ 280 h 764"/>
                  <a:gd name="T56" fmla="*/ 1274 w 1274"/>
                  <a:gd name="T57" fmla="*/ 274 h 764"/>
                  <a:gd name="T58" fmla="*/ 1274 w 1274"/>
                  <a:gd name="T59" fmla="*/ 274 h 764"/>
                  <a:gd name="T60" fmla="*/ 1074 w 1274"/>
                  <a:gd name="T61" fmla="*/ 476 h 764"/>
                  <a:gd name="T62" fmla="*/ 1074 w 1274"/>
                  <a:gd name="T63" fmla="*/ 476 h 764"/>
                  <a:gd name="T64" fmla="*/ 984 w 1274"/>
                  <a:gd name="T65" fmla="*/ 566 h 764"/>
                  <a:gd name="T66" fmla="*/ 934 w 1274"/>
                  <a:gd name="T67" fmla="*/ 614 h 764"/>
                  <a:gd name="T68" fmla="*/ 908 w 1274"/>
                  <a:gd name="T69" fmla="*/ 638 h 764"/>
                  <a:gd name="T70" fmla="*/ 882 w 1274"/>
                  <a:gd name="T71" fmla="*/ 660 h 764"/>
                  <a:gd name="T72" fmla="*/ 854 w 1274"/>
                  <a:gd name="T73" fmla="*/ 680 h 764"/>
                  <a:gd name="T74" fmla="*/ 826 w 1274"/>
                  <a:gd name="T75" fmla="*/ 700 h 764"/>
                  <a:gd name="T76" fmla="*/ 796 w 1274"/>
                  <a:gd name="T77" fmla="*/ 716 h 764"/>
                  <a:gd name="T78" fmla="*/ 766 w 1274"/>
                  <a:gd name="T79" fmla="*/ 732 h 764"/>
                  <a:gd name="T80" fmla="*/ 734 w 1274"/>
                  <a:gd name="T81" fmla="*/ 744 h 764"/>
                  <a:gd name="T82" fmla="*/ 700 w 1274"/>
                  <a:gd name="T83" fmla="*/ 754 h 764"/>
                  <a:gd name="T84" fmla="*/ 666 w 1274"/>
                  <a:gd name="T85" fmla="*/ 762 h 764"/>
                  <a:gd name="T86" fmla="*/ 632 w 1274"/>
                  <a:gd name="T87" fmla="*/ 764 h 764"/>
                  <a:gd name="T88" fmla="*/ 632 w 1274"/>
                  <a:gd name="T89" fmla="*/ 764 h 764"/>
                  <a:gd name="T90" fmla="*/ 302 w 1274"/>
                  <a:gd name="T91" fmla="*/ 764 h 764"/>
                  <a:gd name="T92" fmla="*/ 0 w 1274"/>
                  <a:gd name="T93" fmla="*/ 764 h 764"/>
                  <a:gd name="T94" fmla="*/ 0 w 1274"/>
                  <a:gd name="T95" fmla="*/ 0 h 764"/>
                  <a:gd name="T96" fmla="*/ 0 w 1274"/>
                  <a:gd name="T97" fmla="*/ 0 h 764"/>
                  <a:gd name="T98" fmla="*/ 632 w 1274"/>
                  <a:gd name="T99" fmla="*/ 0 h 764"/>
                  <a:gd name="T100" fmla="*/ 632 w 1274"/>
                  <a:gd name="T101"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4" h="764">
                    <a:moveTo>
                      <a:pt x="632" y="0"/>
                    </a:moveTo>
                    <a:lnTo>
                      <a:pt x="632" y="0"/>
                    </a:lnTo>
                    <a:lnTo>
                      <a:pt x="664" y="2"/>
                    </a:lnTo>
                    <a:lnTo>
                      <a:pt x="696" y="6"/>
                    </a:lnTo>
                    <a:lnTo>
                      <a:pt x="726" y="14"/>
                    </a:lnTo>
                    <a:lnTo>
                      <a:pt x="756" y="24"/>
                    </a:lnTo>
                    <a:lnTo>
                      <a:pt x="784" y="36"/>
                    </a:lnTo>
                    <a:lnTo>
                      <a:pt x="810" y="52"/>
                    </a:lnTo>
                    <a:lnTo>
                      <a:pt x="838" y="70"/>
                    </a:lnTo>
                    <a:lnTo>
                      <a:pt x="864" y="90"/>
                    </a:lnTo>
                    <a:lnTo>
                      <a:pt x="890" y="114"/>
                    </a:lnTo>
                    <a:lnTo>
                      <a:pt x="916" y="138"/>
                    </a:lnTo>
                    <a:lnTo>
                      <a:pt x="970" y="194"/>
                    </a:lnTo>
                    <a:lnTo>
                      <a:pt x="1026" y="256"/>
                    </a:lnTo>
                    <a:lnTo>
                      <a:pt x="1088" y="326"/>
                    </a:lnTo>
                    <a:lnTo>
                      <a:pt x="1088" y="326"/>
                    </a:lnTo>
                    <a:lnTo>
                      <a:pt x="1106" y="342"/>
                    </a:lnTo>
                    <a:lnTo>
                      <a:pt x="1122" y="352"/>
                    </a:lnTo>
                    <a:lnTo>
                      <a:pt x="1138" y="358"/>
                    </a:lnTo>
                    <a:lnTo>
                      <a:pt x="1156" y="360"/>
                    </a:lnTo>
                    <a:lnTo>
                      <a:pt x="1172" y="358"/>
                    </a:lnTo>
                    <a:lnTo>
                      <a:pt x="1186" y="354"/>
                    </a:lnTo>
                    <a:lnTo>
                      <a:pt x="1202" y="346"/>
                    </a:lnTo>
                    <a:lnTo>
                      <a:pt x="1216" y="338"/>
                    </a:lnTo>
                    <a:lnTo>
                      <a:pt x="1228" y="328"/>
                    </a:lnTo>
                    <a:lnTo>
                      <a:pt x="1240" y="316"/>
                    </a:lnTo>
                    <a:lnTo>
                      <a:pt x="1258" y="296"/>
                    </a:lnTo>
                    <a:lnTo>
                      <a:pt x="1270" y="280"/>
                    </a:lnTo>
                    <a:lnTo>
                      <a:pt x="1274" y="274"/>
                    </a:lnTo>
                    <a:lnTo>
                      <a:pt x="1274" y="274"/>
                    </a:lnTo>
                    <a:lnTo>
                      <a:pt x="1074" y="476"/>
                    </a:lnTo>
                    <a:lnTo>
                      <a:pt x="1074" y="476"/>
                    </a:lnTo>
                    <a:lnTo>
                      <a:pt x="984" y="566"/>
                    </a:lnTo>
                    <a:lnTo>
                      <a:pt x="934" y="614"/>
                    </a:lnTo>
                    <a:lnTo>
                      <a:pt x="908" y="638"/>
                    </a:lnTo>
                    <a:lnTo>
                      <a:pt x="882" y="660"/>
                    </a:lnTo>
                    <a:lnTo>
                      <a:pt x="854" y="680"/>
                    </a:lnTo>
                    <a:lnTo>
                      <a:pt x="826" y="700"/>
                    </a:lnTo>
                    <a:lnTo>
                      <a:pt x="796" y="716"/>
                    </a:lnTo>
                    <a:lnTo>
                      <a:pt x="766" y="732"/>
                    </a:lnTo>
                    <a:lnTo>
                      <a:pt x="734" y="744"/>
                    </a:lnTo>
                    <a:lnTo>
                      <a:pt x="700" y="754"/>
                    </a:lnTo>
                    <a:lnTo>
                      <a:pt x="666" y="762"/>
                    </a:lnTo>
                    <a:lnTo>
                      <a:pt x="632" y="764"/>
                    </a:lnTo>
                    <a:lnTo>
                      <a:pt x="632" y="764"/>
                    </a:lnTo>
                    <a:lnTo>
                      <a:pt x="302" y="764"/>
                    </a:lnTo>
                    <a:lnTo>
                      <a:pt x="0" y="764"/>
                    </a:lnTo>
                    <a:lnTo>
                      <a:pt x="0" y="0"/>
                    </a:lnTo>
                    <a:lnTo>
                      <a:pt x="0" y="0"/>
                    </a:lnTo>
                    <a:lnTo>
                      <a:pt x="632" y="0"/>
                    </a:lnTo>
                    <a:lnTo>
                      <a:pt x="632" y="0"/>
                    </a:lnTo>
                    <a:close/>
                  </a:path>
                </a:pathLst>
              </a:custGeom>
              <a:solidFill>
                <a:srgbClr val="FFFFFF"/>
              </a:solidFill>
              <a:ln>
                <a:solidFill>
                  <a:srgbClr val="DC6900"/>
                </a:solid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49" name="Freeform 7">
                <a:extLst>
                  <a:ext uri="{FF2B5EF4-FFF2-40B4-BE49-F238E27FC236}">
                    <a16:creationId xmlns:a16="http://schemas.microsoft.com/office/drawing/2014/main" id="{3DBC66A9-57C7-4AB7-858A-7A72E146CC0A}"/>
                  </a:ext>
                </a:extLst>
              </p:cNvPr>
              <p:cNvSpPr>
                <a:spLocks/>
              </p:cNvSpPr>
              <p:nvPr/>
            </p:nvSpPr>
            <p:spPr bwMode="auto">
              <a:xfrm>
                <a:off x="1919288" y="1908175"/>
                <a:ext cx="4714875" cy="1212850"/>
              </a:xfrm>
              <a:custGeom>
                <a:avLst/>
                <a:gdLst>
                  <a:gd name="T0" fmla="*/ 852 w 2970"/>
                  <a:gd name="T1" fmla="*/ 0 h 764"/>
                  <a:gd name="T2" fmla="*/ 852 w 2970"/>
                  <a:gd name="T3" fmla="*/ 0 h 764"/>
                  <a:gd name="T4" fmla="*/ 818 w 2970"/>
                  <a:gd name="T5" fmla="*/ 2 h 764"/>
                  <a:gd name="T6" fmla="*/ 784 w 2970"/>
                  <a:gd name="T7" fmla="*/ 8 h 764"/>
                  <a:gd name="T8" fmla="*/ 750 w 2970"/>
                  <a:gd name="T9" fmla="*/ 18 h 764"/>
                  <a:gd name="T10" fmla="*/ 716 w 2970"/>
                  <a:gd name="T11" fmla="*/ 32 h 764"/>
                  <a:gd name="T12" fmla="*/ 684 w 2970"/>
                  <a:gd name="T13" fmla="*/ 48 h 764"/>
                  <a:gd name="T14" fmla="*/ 652 w 2970"/>
                  <a:gd name="T15" fmla="*/ 66 h 764"/>
                  <a:gd name="T16" fmla="*/ 620 w 2970"/>
                  <a:gd name="T17" fmla="*/ 88 h 764"/>
                  <a:gd name="T18" fmla="*/ 588 w 2970"/>
                  <a:gd name="T19" fmla="*/ 110 h 764"/>
                  <a:gd name="T20" fmla="*/ 558 w 2970"/>
                  <a:gd name="T21" fmla="*/ 134 h 764"/>
                  <a:gd name="T22" fmla="*/ 528 w 2970"/>
                  <a:gd name="T23" fmla="*/ 162 h 764"/>
                  <a:gd name="T24" fmla="*/ 500 w 2970"/>
                  <a:gd name="T25" fmla="*/ 188 h 764"/>
                  <a:gd name="T26" fmla="*/ 472 w 2970"/>
                  <a:gd name="T27" fmla="*/ 216 h 764"/>
                  <a:gd name="T28" fmla="*/ 418 w 2970"/>
                  <a:gd name="T29" fmla="*/ 274 h 764"/>
                  <a:gd name="T30" fmla="*/ 370 w 2970"/>
                  <a:gd name="T31" fmla="*/ 330 h 764"/>
                  <a:gd name="T32" fmla="*/ 370 w 2970"/>
                  <a:gd name="T33" fmla="*/ 330 h 764"/>
                  <a:gd name="T34" fmla="*/ 220 w 2970"/>
                  <a:gd name="T35" fmla="*/ 498 h 764"/>
                  <a:gd name="T36" fmla="*/ 104 w 2970"/>
                  <a:gd name="T37" fmla="*/ 626 h 764"/>
                  <a:gd name="T38" fmla="*/ 26 w 2970"/>
                  <a:gd name="T39" fmla="*/ 708 h 764"/>
                  <a:gd name="T40" fmla="*/ 0 w 2970"/>
                  <a:gd name="T41" fmla="*/ 736 h 764"/>
                  <a:gd name="T42" fmla="*/ 0 w 2970"/>
                  <a:gd name="T43" fmla="*/ 736 h 764"/>
                  <a:gd name="T44" fmla="*/ 392 w 2970"/>
                  <a:gd name="T45" fmla="*/ 456 h 764"/>
                  <a:gd name="T46" fmla="*/ 392 w 2970"/>
                  <a:gd name="T47" fmla="*/ 456 h 764"/>
                  <a:gd name="T48" fmla="*/ 430 w 2970"/>
                  <a:gd name="T49" fmla="*/ 500 h 764"/>
                  <a:gd name="T50" fmla="*/ 474 w 2970"/>
                  <a:gd name="T51" fmla="*/ 548 h 764"/>
                  <a:gd name="T52" fmla="*/ 528 w 2970"/>
                  <a:gd name="T53" fmla="*/ 600 h 764"/>
                  <a:gd name="T54" fmla="*/ 556 w 2970"/>
                  <a:gd name="T55" fmla="*/ 624 h 764"/>
                  <a:gd name="T56" fmla="*/ 586 w 2970"/>
                  <a:gd name="T57" fmla="*/ 650 h 764"/>
                  <a:gd name="T58" fmla="*/ 616 w 2970"/>
                  <a:gd name="T59" fmla="*/ 672 h 764"/>
                  <a:gd name="T60" fmla="*/ 648 w 2970"/>
                  <a:gd name="T61" fmla="*/ 694 h 764"/>
                  <a:gd name="T62" fmla="*/ 682 w 2970"/>
                  <a:gd name="T63" fmla="*/ 714 h 764"/>
                  <a:gd name="T64" fmla="*/ 714 w 2970"/>
                  <a:gd name="T65" fmla="*/ 732 h 764"/>
                  <a:gd name="T66" fmla="*/ 748 w 2970"/>
                  <a:gd name="T67" fmla="*/ 746 h 764"/>
                  <a:gd name="T68" fmla="*/ 782 w 2970"/>
                  <a:gd name="T69" fmla="*/ 756 h 764"/>
                  <a:gd name="T70" fmla="*/ 818 w 2970"/>
                  <a:gd name="T71" fmla="*/ 762 h 764"/>
                  <a:gd name="T72" fmla="*/ 852 w 2970"/>
                  <a:gd name="T73" fmla="*/ 764 h 764"/>
                  <a:gd name="T74" fmla="*/ 852 w 2970"/>
                  <a:gd name="T75" fmla="*/ 764 h 764"/>
                  <a:gd name="T76" fmla="*/ 2970 w 2970"/>
                  <a:gd name="T77" fmla="*/ 764 h 764"/>
                  <a:gd name="T78" fmla="*/ 2970 w 2970"/>
                  <a:gd name="T79" fmla="*/ 0 h 764"/>
                  <a:gd name="T80" fmla="*/ 2970 w 2970"/>
                  <a:gd name="T81" fmla="*/ 0 h 764"/>
                  <a:gd name="T82" fmla="*/ 852 w 2970"/>
                  <a:gd name="T83" fmla="*/ 0 h 764"/>
                  <a:gd name="T84" fmla="*/ 852 w 2970"/>
                  <a:gd name="T85"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0" h="764">
                    <a:moveTo>
                      <a:pt x="852" y="0"/>
                    </a:moveTo>
                    <a:lnTo>
                      <a:pt x="852" y="0"/>
                    </a:lnTo>
                    <a:lnTo>
                      <a:pt x="818" y="2"/>
                    </a:lnTo>
                    <a:lnTo>
                      <a:pt x="784" y="8"/>
                    </a:lnTo>
                    <a:lnTo>
                      <a:pt x="750" y="18"/>
                    </a:lnTo>
                    <a:lnTo>
                      <a:pt x="716" y="32"/>
                    </a:lnTo>
                    <a:lnTo>
                      <a:pt x="684" y="48"/>
                    </a:lnTo>
                    <a:lnTo>
                      <a:pt x="652" y="66"/>
                    </a:lnTo>
                    <a:lnTo>
                      <a:pt x="620" y="88"/>
                    </a:lnTo>
                    <a:lnTo>
                      <a:pt x="588" y="110"/>
                    </a:lnTo>
                    <a:lnTo>
                      <a:pt x="558" y="134"/>
                    </a:lnTo>
                    <a:lnTo>
                      <a:pt x="528" y="162"/>
                    </a:lnTo>
                    <a:lnTo>
                      <a:pt x="500" y="188"/>
                    </a:lnTo>
                    <a:lnTo>
                      <a:pt x="472" y="216"/>
                    </a:lnTo>
                    <a:lnTo>
                      <a:pt x="418" y="274"/>
                    </a:lnTo>
                    <a:lnTo>
                      <a:pt x="370" y="330"/>
                    </a:lnTo>
                    <a:lnTo>
                      <a:pt x="370" y="330"/>
                    </a:lnTo>
                    <a:lnTo>
                      <a:pt x="220" y="498"/>
                    </a:lnTo>
                    <a:lnTo>
                      <a:pt x="104" y="626"/>
                    </a:lnTo>
                    <a:lnTo>
                      <a:pt x="26" y="708"/>
                    </a:lnTo>
                    <a:lnTo>
                      <a:pt x="0" y="736"/>
                    </a:lnTo>
                    <a:lnTo>
                      <a:pt x="0" y="736"/>
                    </a:lnTo>
                    <a:lnTo>
                      <a:pt x="392" y="456"/>
                    </a:lnTo>
                    <a:lnTo>
                      <a:pt x="392" y="456"/>
                    </a:lnTo>
                    <a:lnTo>
                      <a:pt x="430" y="500"/>
                    </a:lnTo>
                    <a:lnTo>
                      <a:pt x="474" y="548"/>
                    </a:lnTo>
                    <a:lnTo>
                      <a:pt x="528" y="600"/>
                    </a:lnTo>
                    <a:lnTo>
                      <a:pt x="556" y="624"/>
                    </a:lnTo>
                    <a:lnTo>
                      <a:pt x="586" y="650"/>
                    </a:lnTo>
                    <a:lnTo>
                      <a:pt x="616" y="672"/>
                    </a:lnTo>
                    <a:lnTo>
                      <a:pt x="648" y="694"/>
                    </a:lnTo>
                    <a:lnTo>
                      <a:pt x="682" y="714"/>
                    </a:lnTo>
                    <a:lnTo>
                      <a:pt x="714" y="732"/>
                    </a:lnTo>
                    <a:lnTo>
                      <a:pt x="748" y="746"/>
                    </a:lnTo>
                    <a:lnTo>
                      <a:pt x="782" y="756"/>
                    </a:lnTo>
                    <a:lnTo>
                      <a:pt x="818" y="762"/>
                    </a:lnTo>
                    <a:lnTo>
                      <a:pt x="852" y="764"/>
                    </a:lnTo>
                    <a:lnTo>
                      <a:pt x="852" y="764"/>
                    </a:lnTo>
                    <a:lnTo>
                      <a:pt x="2970" y="764"/>
                    </a:lnTo>
                    <a:lnTo>
                      <a:pt x="2970" y="0"/>
                    </a:lnTo>
                    <a:lnTo>
                      <a:pt x="2970" y="0"/>
                    </a:lnTo>
                    <a:lnTo>
                      <a:pt x="852" y="0"/>
                    </a:lnTo>
                    <a:lnTo>
                      <a:pt x="852" y="0"/>
                    </a:lnTo>
                    <a:close/>
                  </a:path>
                </a:pathLst>
              </a:custGeom>
              <a:solidFill>
                <a:srgbClr val="DC6900"/>
              </a:solidFill>
              <a:ln>
                <a:solidFill>
                  <a:srgbClr val="DC6900"/>
                </a:solid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grpSp>
        <p:sp>
          <p:nvSpPr>
            <p:cNvPr id="46" name="Rectangle 45">
              <a:extLst>
                <a:ext uri="{FF2B5EF4-FFF2-40B4-BE49-F238E27FC236}">
                  <a16:creationId xmlns:a16="http://schemas.microsoft.com/office/drawing/2014/main" id="{6249E9D9-22C9-418D-8BF8-4F86330EC657}"/>
                </a:ext>
              </a:extLst>
            </p:cNvPr>
            <p:cNvSpPr/>
            <p:nvPr/>
          </p:nvSpPr>
          <p:spPr>
            <a:xfrm>
              <a:off x="3186460" y="2267441"/>
              <a:ext cx="3384376" cy="690541"/>
            </a:xfrm>
            <a:prstGeom prst="rect">
              <a:avLst/>
            </a:prstGeom>
          </p:spPr>
          <p:txBody>
            <a:bodyPr wrap="square">
              <a:spAutoFit/>
            </a:bodyPr>
            <a:lstStyle/>
            <a:p>
              <a:pPr defTabSz="685800">
                <a:spcAft>
                  <a:spcPts val="450"/>
                </a:spcAft>
                <a:defRPr/>
              </a:pPr>
              <a:r>
                <a:rPr lang="en-US" sz="900" b="1" i="1" kern="0" dirty="0">
                  <a:solidFill>
                    <a:srgbClr val="FFFFFF"/>
                  </a:solidFill>
                  <a:latin typeface="Georgia" pitchFamily="18" charset="0"/>
                  <a:ea typeface="SimSun"/>
                </a:rPr>
                <a:t>The interest will not be deductible if the loan is secured by a deposit or loan by an associate person of the taxpayer and the interest on </a:t>
              </a:r>
              <a:r>
                <a:rPr lang="en-US" sz="900" b="1" i="1" u="sng" kern="0" dirty="0">
                  <a:solidFill>
                    <a:srgbClr val="FFFFFF"/>
                  </a:solidFill>
                  <a:latin typeface="Georgia" pitchFamily="18" charset="0"/>
                  <a:ea typeface="SimSun"/>
                </a:rPr>
                <a:t>which is not subject to tax in Hong Kong</a:t>
              </a:r>
              <a:r>
                <a:rPr lang="en-US" sz="900" b="1" i="1" kern="0" dirty="0">
                  <a:solidFill>
                    <a:srgbClr val="FFFFFF"/>
                  </a:solidFill>
                  <a:latin typeface="Georgia" pitchFamily="18" charset="0"/>
                  <a:ea typeface="SimSun"/>
                </a:rPr>
                <a:t>.</a:t>
              </a:r>
              <a:endParaRPr lang="en-GB" sz="900" kern="0" dirty="0">
                <a:solidFill>
                  <a:srgbClr val="FFFFFF"/>
                </a:solidFill>
                <a:latin typeface="Georgia" pitchFamily="18" charset="0"/>
                <a:ea typeface="SimSun"/>
              </a:endParaRPr>
            </a:p>
          </p:txBody>
        </p:sp>
        <p:sp>
          <p:nvSpPr>
            <p:cNvPr id="47" name="Rectangle 46">
              <a:extLst>
                <a:ext uri="{FF2B5EF4-FFF2-40B4-BE49-F238E27FC236}">
                  <a16:creationId xmlns:a16="http://schemas.microsoft.com/office/drawing/2014/main" id="{C06F018D-42AF-4046-8A4B-4F74C7B95C99}"/>
                </a:ext>
              </a:extLst>
            </p:cNvPr>
            <p:cNvSpPr/>
            <p:nvPr/>
          </p:nvSpPr>
          <p:spPr>
            <a:xfrm>
              <a:off x="582594" y="2182714"/>
              <a:ext cx="1152128" cy="973036"/>
            </a:xfrm>
            <a:prstGeom prst="rect">
              <a:avLst/>
            </a:prstGeom>
          </p:spPr>
          <p:txBody>
            <a:bodyPr wrap="square">
              <a:spAutoFit/>
            </a:bodyPr>
            <a:lstStyle/>
            <a:p>
              <a:pPr defTabSz="685800">
                <a:defRPr/>
              </a:pPr>
              <a:r>
                <a:rPr lang="en-GB" sz="1350" b="1" kern="0" dirty="0">
                  <a:solidFill>
                    <a:srgbClr val="DC6900"/>
                  </a:solidFill>
                  <a:latin typeface="Georgia" pitchFamily="18" charset="0"/>
                  <a:ea typeface="SimSun"/>
                </a:rPr>
                <a:t>S.16(2A)</a:t>
              </a:r>
            </a:p>
            <a:p>
              <a:pPr defTabSz="685800">
                <a:defRPr/>
              </a:pPr>
              <a:r>
                <a:rPr lang="en-GB" sz="1350" b="1" kern="0" dirty="0">
                  <a:solidFill>
                    <a:srgbClr val="DC6900"/>
                  </a:solidFill>
                  <a:latin typeface="Georgia" pitchFamily="18" charset="0"/>
                  <a:ea typeface="SimSun"/>
                </a:rPr>
                <a:t>Secured Loan Test</a:t>
              </a:r>
            </a:p>
          </p:txBody>
        </p:sp>
      </p:grpSp>
      <p:grpSp>
        <p:nvGrpSpPr>
          <p:cNvPr id="50" name="Group 49">
            <a:extLst>
              <a:ext uri="{FF2B5EF4-FFF2-40B4-BE49-F238E27FC236}">
                <a16:creationId xmlns:a16="http://schemas.microsoft.com/office/drawing/2014/main" id="{FFF270D1-4E0E-4415-A259-D2FFC2ECEBDC}"/>
              </a:ext>
            </a:extLst>
          </p:cNvPr>
          <p:cNvGrpSpPr/>
          <p:nvPr/>
        </p:nvGrpSpPr>
        <p:grpSpPr>
          <a:xfrm>
            <a:off x="1211530" y="3374828"/>
            <a:ext cx="6963583" cy="881142"/>
            <a:chOff x="554038" y="3276575"/>
            <a:chExt cx="6080125" cy="1198163"/>
          </a:xfrm>
        </p:grpSpPr>
        <p:grpSp>
          <p:nvGrpSpPr>
            <p:cNvPr id="51" name="Group 50">
              <a:extLst>
                <a:ext uri="{FF2B5EF4-FFF2-40B4-BE49-F238E27FC236}">
                  <a16:creationId xmlns:a16="http://schemas.microsoft.com/office/drawing/2014/main" id="{C811448F-E0F9-4749-9D59-51852810EDED}"/>
                </a:ext>
              </a:extLst>
            </p:cNvPr>
            <p:cNvGrpSpPr/>
            <p:nvPr/>
          </p:nvGrpSpPr>
          <p:grpSpPr>
            <a:xfrm>
              <a:off x="554038" y="3276575"/>
              <a:ext cx="6080125" cy="1198163"/>
              <a:chOff x="554038" y="1908175"/>
              <a:chExt cx="6080125" cy="1308100"/>
            </a:xfrm>
          </p:grpSpPr>
          <p:sp>
            <p:nvSpPr>
              <p:cNvPr id="54" name="Freeform 6">
                <a:extLst>
                  <a:ext uri="{FF2B5EF4-FFF2-40B4-BE49-F238E27FC236}">
                    <a16:creationId xmlns:a16="http://schemas.microsoft.com/office/drawing/2014/main" id="{E89C7686-4C7F-4BEF-9AE0-C57C85AF12F0}"/>
                  </a:ext>
                </a:extLst>
              </p:cNvPr>
              <p:cNvSpPr>
                <a:spLocks/>
              </p:cNvSpPr>
              <p:nvPr/>
            </p:nvSpPr>
            <p:spPr bwMode="auto">
              <a:xfrm>
                <a:off x="554038" y="2003425"/>
                <a:ext cx="2022475" cy="1212850"/>
              </a:xfrm>
              <a:custGeom>
                <a:avLst/>
                <a:gdLst>
                  <a:gd name="T0" fmla="*/ 632 w 1274"/>
                  <a:gd name="T1" fmla="*/ 0 h 764"/>
                  <a:gd name="T2" fmla="*/ 632 w 1274"/>
                  <a:gd name="T3" fmla="*/ 0 h 764"/>
                  <a:gd name="T4" fmla="*/ 664 w 1274"/>
                  <a:gd name="T5" fmla="*/ 2 h 764"/>
                  <a:gd name="T6" fmla="*/ 696 w 1274"/>
                  <a:gd name="T7" fmla="*/ 6 h 764"/>
                  <a:gd name="T8" fmla="*/ 726 w 1274"/>
                  <a:gd name="T9" fmla="*/ 14 h 764"/>
                  <a:gd name="T10" fmla="*/ 756 w 1274"/>
                  <a:gd name="T11" fmla="*/ 24 h 764"/>
                  <a:gd name="T12" fmla="*/ 784 w 1274"/>
                  <a:gd name="T13" fmla="*/ 36 h 764"/>
                  <a:gd name="T14" fmla="*/ 810 w 1274"/>
                  <a:gd name="T15" fmla="*/ 52 h 764"/>
                  <a:gd name="T16" fmla="*/ 838 w 1274"/>
                  <a:gd name="T17" fmla="*/ 70 h 764"/>
                  <a:gd name="T18" fmla="*/ 864 w 1274"/>
                  <a:gd name="T19" fmla="*/ 90 h 764"/>
                  <a:gd name="T20" fmla="*/ 890 w 1274"/>
                  <a:gd name="T21" fmla="*/ 114 h 764"/>
                  <a:gd name="T22" fmla="*/ 916 w 1274"/>
                  <a:gd name="T23" fmla="*/ 138 h 764"/>
                  <a:gd name="T24" fmla="*/ 970 w 1274"/>
                  <a:gd name="T25" fmla="*/ 194 h 764"/>
                  <a:gd name="T26" fmla="*/ 1026 w 1274"/>
                  <a:gd name="T27" fmla="*/ 256 h 764"/>
                  <a:gd name="T28" fmla="*/ 1088 w 1274"/>
                  <a:gd name="T29" fmla="*/ 326 h 764"/>
                  <a:gd name="T30" fmla="*/ 1088 w 1274"/>
                  <a:gd name="T31" fmla="*/ 326 h 764"/>
                  <a:gd name="T32" fmla="*/ 1106 w 1274"/>
                  <a:gd name="T33" fmla="*/ 342 h 764"/>
                  <a:gd name="T34" fmla="*/ 1122 w 1274"/>
                  <a:gd name="T35" fmla="*/ 352 h 764"/>
                  <a:gd name="T36" fmla="*/ 1138 w 1274"/>
                  <a:gd name="T37" fmla="*/ 358 h 764"/>
                  <a:gd name="T38" fmla="*/ 1156 w 1274"/>
                  <a:gd name="T39" fmla="*/ 360 h 764"/>
                  <a:gd name="T40" fmla="*/ 1172 w 1274"/>
                  <a:gd name="T41" fmla="*/ 358 h 764"/>
                  <a:gd name="T42" fmla="*/ 1186 w 1274"/>
                  <a:gd name="T43" fmla="*/ 354 h 764"/>
                  <a:gd name="T44" fmla="*/ 1202 w 1274"/>
                  <a:gd name="T45" fmla="*/ 346 h 764"/>
                  <a:gd name="T46" fmla="*/ 1216 w 1274"/>
                  <a:gd name="T47" fmla="*/ 338 h 764"/>
                  <a:gd name="T48" fmla="*/ 1228 w 1274"/>
                  <a:gd name="T49" fmla="*/ 328 h 764"/>
                  <a:gd name="T50" fmla="*/ 1240 w 1274"/>
                  <a:gd name="T51" fmla="*/ 316 h 764"/>
                  <a:gd name="T52" fmla="*/ 1258 w 1274"/>
                  <a:gd name="T53" fmla="*/ 296 h 764"/>
                  <a:gd name="T54" fmla="*/ 1270 w 1274"/>
                  <a:gd name="T55" fmla="*/ 280 h 764"/>
                  <a:gd name="T56" fmla="*/ 1274 w 1274"/>
                  <a:gd name="T57" fmla="*/ 274 h 764"/>
                  <a:gd name="T58" fmla="*/ 1274 w 1274"/>
                  <a:gd name="T59" fmla="*/ 274 h 764"/>
                  <a:gd name="T60" fmla="*/ 1074 w 1274"/>
                  <a:gd name="T61" fmla="*/ 476 h 764"/>
                  <a:gd name="T62" fmla="*/ 1074 w 1274"/>
                  <a:gd name="T63" fmla="*/ 476 h 764"/>
                  <a:gd name="T64" fmla="*/ 984 w 1274"/>
                  <a:gd name="T65" fmla="*/ 566 h 764"/>
                  <a:gd name="T66" fmla="*/ 934 w 1274"/>
                  <a:gd name="T67" fmla="*/ 614 h 764"/>
                  <a:gd name="T68" fmla="*/ 908 w 1274"/>
                  <a:gd name="T69" fmla="*/ 638 h 764"/>
                  <a:gd name="T70" fmla="*/ 882 w 1274"/>
                  <a:gd name="T71" fmla="*/ 660 h 764"/>
                  <a:gd name="T72" fmla="*/ 854 w 1274"/>
                  <a:gd name="T73" fmla="*/ 680 h 764"/>
                  <a:gd name="T74" fmla="*/ 826 w 1274"/>
                  <a:gd name="T75" fmla="*/ 700 h 764"/>
                  <a:gd name="T76" fmla="*/ 796 w 1274"/>
                  <a:gd name="T77" fmla="*/ 716 h 764"/>
                  <a:gd name="T78" fmla="*/ 766 w 1274"/>
                  <a:gd name="T79" fmla="*/ 732 h 764"/>
                  <a:gd name="T80" fmla="*/ 734 w 1274"/>
                  <a:gd name="T81" fmla="*/ 744 h 764"/>
                  <a:gd name="T82" fmla="*/ 700 w 1274"/>
                  <a:gd name="T83" fmla="*/ 754 h 764"/>
                  <a:gd name="T84" fmla="*/ 666 w 1274"/>
                  <a:gd name="T85" fmla="*/ 762 h 764"/>
                  <a:gd name="T86" fmla="*/ 632 w 1274"/>
                  <a:gd name="T87" fmla="*/ 764 h 764"/>
                  <a:gd name="T88" fmla="*/ 632 w 1274"/>
                  <a:gd name="T89" fmla="*/ 764 h 764"/>
                  <a:gd name="T90" fmla="*/ 302 w 1274"/>
                  <a:gd name="T91" fmla="*/ 764 h 764"/>
                  <a:gd name="T92" fmla="*/ 0 w 1274"/>
                  <a:gd name="T93" fmla="*/ 764 h 764"/>
                  <a:gd name="T94" fmla="*/ 0 w 1274"/>
                  <a:gd name="T95" fmla="*/ 0 h 764"/>
                  <a:gd name="T96" fmla="*/ 0 w 1274"/>
                  <a:gd name="T97" fmla="*/ 0 h 764"/>
                  <a:gd name="T98" fmla="*/ 632 w 1274"/>
                  <a:gd name="T99" fmla="*/ 0 h 764"/>
                  <a:gd name="T100" fmla="*/ 632 w 1274"/>
                  <a:gd name="T101"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4" h="764">
                    <a:moveTo>
                      <a:pt x="632" y="0"/>
                    </a:moveTo>
                    <a:lnTo>
                      <a:pt x="632" y="0"/>
                    </a:lnTo>
                    <a:lnTo>
                      <a:pt x="664" y="2"/>
                    </a:lnTo>
                    <a:lnTo>
                      <a:pt x="696" y="6"/>
                    </a:lnTo>
                    <a:lnTo>
                      <a:pt x="726" y="14"/>
                    </a:lnTo>
                    <a:lnTo>
                      <a:pt x="756" y="24"/>
                    </a:lnTo>
                    <a:lnTo>
                      <a:pt x="784" y="36"/>
                    </a:lnTo>
                    <a:lnTo>
                      <a:pt x="810" y="52"/>
                    </a:lnTo>
                    <a:lnTo>
                      <a:pt x="838" y="70"/>
                    </a:lnTo>
                    <a:lnTo>
                      <a:pt x="864" y="90"/>
                    </a:lnTo>
                    <a:lnTo>
                      <a:pt x="890" y="114"/>
                    </a:lnTo>
                    <a:lnTo>
                      <a:pt x="916" y="138"/>
                    </a:lnTo>
                    <a:lnTo>
                      <a:pt x="970" y="194"/>
                    </a:lnTo>
                    <a:lnTo>
                      <a:pt x="1026" y="256"/>
                    </a:lnTo>
                    <a:lnTo>
                      <a:pt x="1088" y="326"/>
                    </a:lnTo>
                    <a:lnTo>
                      <a:pt x="1088" y="326"/>
                    </a:lnTo>
                    <a:lnTo>
                      <a:pt x="1106" y="342"/>
                    </a:lnTo>
                    <a:lnTo>
                      <a:pt x="1122" y="352"/>
                    </a:lnTo>
                    <a:lnTo>
                      <a:pt x="1138" y="358"/>
                    </a:lnTo>
                    <a:lnTo>
                      <a:pt x="1156" y="360"/>
                    </a:lnTo>
                    <a:lnTo>
                      <a:pt x="1172" y="358"/>
                    </a:lnTo>
                    <a:lnTo>
                      <a:pt x="1186" y="354"/>
                    </a:lnTo>
                    <a:lnTo>
                      <a:pt x="1202" y="346"/>
                    </a:lnTo>
                    <a:lnTo>
                      <a:pt x="1216" y="338"/>
                    </a:lnTo>
                    <a:lnTo>
                      <a:pt x="1228" y="328"/>
                    </a:lnTo>
                    <a:lnTo>
                      <a:pt x="1240" y="316"/>
                    </a:lnTo>
                    <a:lnTo>
                      <a:pt x="1258" y="296"/>
                    </a:lnTo>
                    <a:lnTo>
                      <a:pt x="1270" y="280"/>
                    </a:lnTo>
                    <a:lnTo>
                      <a:pt x="1274" y="274"/>
                    </a:lnTo>
                    <a:lnTo>
                      <a:pt x="1274" y="274"/>
                    </a:lnTo>
                    <a:lnTo>
                      <a:pt x="1074" y="476"/>
                    </a:lnTo>
                    <a:lnTo>
                      <a:pt x="1074" y="476"/>
                    </a:lnTo>
                    <a:lnTo>
                      <a:pt x="984" y="566"/>
                    </a:lnTo>
                    <a:lnTo>
                      <a:pt x="934" y="614"/>
                    </a:lnTo>
                    <a:lnTo>
                      <a:pt x="908" y="638"/>
                    </a:lnTo>
                    <a:lnTo>
                      <a:pt x="882" y="660"/>
                    </a:lnTo>
                    <a:lnTo>
                      <a:pt x="854" y="680"/>
                    </a:lnTo>
                    <a:lnTo>
                      <a:pt x="826" y="700"/>
                    </a:lnTo>
                    <a:lnTo>
                      <a:pt x="796" y="716"/>
                    </a:lnTo>
                    <a:lnTo>
                      <a:pt x="766" y="732"/>
                    </a:lnTo>
                    <a:lnTo>
                      <a:pt x="734" y="744"/>
                    </a:lnTo>
                    <a:lnTo>
                      <a:pt x="700" y="754"/>
                    </a:lnTo>
                    <a:lnTo>
                      <a:pt x="666" y="762"/>
                    </a:lnTo>
                    <a:lnTo>
                      <a:pt x="632" y="764"/>
                    </a:lnTo>
                    <a:lnTo>
                      <a:pt x="632" y="764"/>
                    </a:lnTo>
                    <a:lnTo>
                      <a:pt x="302" y="764"/>
                    </a:lnTo>
                    <a:lnTo>
                      <a:pt x="0" y="764"/>
                    </a:lnTo>
                    <a:lnTo>
                      <a:pt x="0" y="0"/>
                    </a:lnTo>
                    <a:lnTo>
                      <a:pt x="0" y="0"/>
                    </a:lnTo>
                    <a:lnTo>
                      <a:pt x="632" y="0"/>
                    </a:lnTo>
                    <a:lnTo>
                      <a:pt x="632" y="0"/>
                    </a:lnTo>
                    <a:close/>
                  </a:path>
                </a:pathLst>
              </a:custGeom>
              <a:solidFill>
                <a:srgbClr val="FFFFFF"/>
              </a:solidFill>
              <a:ln>
                <a:solidFill>
                  <a:srgbClr val="EB8C00"/>
                </a:solid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55" name="Freeform 7">
                <a:extLst>
                  <a:ext uri="{FF2B5EF4-FFF2-40B4-BE49-F238E27FC236}">
                    <a16:creationId xmlns:a16="http://schemas.microsoft.com/office/drawing/2014/main" id="{E66EA4B4-5556-4341-837F-52C7A649318E}"/>
                  </a:ext>
                </a:extLst>
              </p:cNvPr>
              <p:cNvSpPr>
                <a:spLocks/>
              </p:cNvSpPr>
              <p:nvPr/>
            </p:nvSpPr>
            <p:spPr bwMode="auto">
              <a:xfrm>
                <a:off x="1919288" y="1908175"/>
                <a:ext cx="4714875" cy="1212850"/>
              </a:xfrm>
              <a:custGeom>
                <a:avLst/>
                <a:gdLst>
                  <a:gd name="T0" fmla="*/ 852 w 2970"/>
                  <a:gd name="T1" fmla="*/ 0 h 764"/>
                  <a:gd name="T2" fmla="*/ 852 w 2970"/>
                  <a:gd name="T3" fmla="*/ 0 h 764"/>
                  <a:gd name="T4" fmla="*/ 818 w 2970"/>
                  <a:gd name="T5" fmla="*/ 2 h 764"/>
                  <a:gd name="T6" fmla="*/ 784 w 2970"/>
                  <a:gd name="T7" fmla="*/ 8 h 764"/>
                  <a:gd name="T8" fmla="*/ 750 w 2970"/>
                  <a:gd name="T9" fmla="*/ 18 h 764"/>
                  <a:gd name="T10" fmla="*/ 716 w 2970"/>
                  <a:gd name="T11" fmla="*/ 32 h 764"/>
                  <a:gd name="T12" fmla="*/ 684 w 2970"/>
                  <a:gd name="T13" fmla="*/ 48 h 764"/>
                  <a:gd name="T14" fmla="*/ 652 w 2970"/>
                  <a:gd name="T15" fmla="*/ 66 h 764"/>
                  <a:gd name="T16" fmla="*/ 620 w 2970"/>
                  <a:gd name="T17" fmla="*/ 88 h 764"/>
                  <a:gd name="T18" fmla="*/ 588 w 2970"/>
                  <a:gd name="T19" fmla="*/ 110 h 764"/>
                  <a:gd name="T20" fmla="*/ 558 w 2970"/>
                  <a:gd name="T21" fmla="*/ 134 h 764"/>
                  <a:gd name="T22" fmla="*/ 528 w 2970"/>
                  <a:gd name="T23" fmla="*/ 162 h 764"/>
                  <a:gd name="T24" fmla="*/ 500 w 2970"/>
                  <a:gd name="T25" fmla="*/ 188 h 764"/>
                  <a:gd name="T26" fmla="*/ 472 w 2970"/>
                  <a:gd name="T27" fmla="*/ 216 h 764"/>
                  <a:gd name="T28" fmla="*/ 418 w 2970"/>
                  <a:gd name="T29" fmla="*/ 274 h 764"/>
                  <a:gd name="T30" fmla="*/ 370 w 2970"/>
                  <a:gd name="T31" fmla="*/ 330 h 764"/>
                  <a:gd name="T32" fmla="*/ 370 w 2970"/>
                  <a:gd name="T33" fmla="*/ 330 h 764"/>
                  <a:gd name="T34" fmla="*/ 220 w 2970"/>
                  <a:gd name="T35" fmla="*/ 498 h 764"/>
                  <a:gd name="T36" fmla="*/ 104 w 2970"/>
                  <a:gd name="T37" fmla="*/ 626 h 764"/>
                  <a:gd name="T38" fmla="*/ 26 w 2970"/>
                  <a:gd name="T39" fmla="*/ 708 h 764"/>
                  <a:gd name="T40" fmla="*/ 0 w 2970"/>
                  <a:gd name="T41" fmla="*/ 736 h 764"/>
                  <a:gd name="T42" fmla="*/ 0 w 2970"/>
                  <a:gd name="T43" fmla="*/ 736 h 764"/>
                  <a:gd name="T44" fmla="*/ 392 w 2970"/>
                  <a:gd name="T45" fmla="*/ 456 h 764"/>
                  <a:gd name="T46" fmla="*/ 392 w 2970"/>
                  <a:gd name="T47" fmla="*/ 456 h 764"/>
                  <a:gd name="T48" fmla="*/ 430 w 2970"/>
                  <a:gd name="T49" fmla="*/ 500 h 764"/>
                  <a:gd name="T50" fmla="*/ 474 w 2970"/>
                  <a:gd name="T51" fmla="*/ 548 h 764"/>
                  <a:gd name="T52" fmla="*/ 528 w 2970"/>
                  <a:gd name="T53" fmla="*/ 600 h 764"/>
                  <a:gd name="T54" fmla="*/ 556 w 2970"/>
                  <a:gd name="T55" fmla="*/ 624 h 764"/>
                  <a:gd name="T56" fmla="*/ 586 w 2970"/>
                  <a:gd name="T57" fmla="*/ 650 h 764"/>
                  <a:gd name="T58" fmla="*/ 616 w 2970"/>
                  <a:gd name="T59" fmla="*/ 672 h 764"/>
                  <a:gd name="T60" fmla="*/ 648 w 2970"/>
                  <a:gd name="T61" fmla="*/ 694 h 764"/>
                  <a:gd name="T62" fmla="*/ 682 w 2970"/>
                  <a:gd name="T63" fmla="*/ 714 h 764"/>
                  <a:gd name="T64" fmla="*/ 714 w 2970"/>
                  <a:gd name="T65" fmla="*/ 732 h 764"/>
                  <a:gd name="T66" fmla="*/ 748 w 2970"/>
                  <a:gd name="T67" fmla="*/ 746 h 764"/>
                  <a:gd name="T68" fmla="*/ 782 w 2970"/>
                  <a:gd name="T69" fmla="*/ 756 h 764"/>
                  <a:gd name="T70" fmla="*/ 818 w 2970"/>
                  <a:gd name="T71" fmla="*/ 762 h 764"/>
                  <a:gd name="T72" fmla="*/ 852 w 2970"/>
                  <a:gd name="T73" fmla="*/ 764 h 764"/>
                  <a:gd name="T74" fmla="*/ 852 w 2970"/>
                  <a:gd name="T75" fmla="*/ 764 h 764"/>
                  <a:gd name="T76" fmla="*/ 2970 w 2970"/>
                  <a:gd name="T77" fmla="*/ 764 h 764"/>
                  <a:gd name="T78" fmla="*/ 2970 w 2970"/>
                  <a:gd name="T79" fmla="*/ 0 h 764"/>
                  <a:gd name="T80" fmla="*/ 2970 w 2970"/>
                  <a:gd name="T81" fmla="*/ 0 h 764"/>
                  <a:gd name="T82" fmla="*/ 852 w 2970"/>
                  <a:gd name="T83" fmla="*/ 0 h 764"/>
                  <a:gd name="T84" fmla="*/ 852 w 2970"/>
                  <a:gd name="T85"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0" h="764">
                    <a:moveTo>
                      <a:pt x="852" y="0"/>
                    </a:moveTo>
                    <a:lnTo>
                      <a:pt x="852" y="0"/>
                    </a:lnTo>
                    <a:lnTo>
                      <a:pt x="818" y="2"/>
                    </a:lnTo>
                    <a:lnTo>
                      <a:pt x="784" y="8"/>
                    </a:lnTo>
                    <a:lnTo>
                      <a:pt x="750" y="18"/>
                    </a:lnTo>
                    <a:lnTo>
                      <a:pt x="716" y="32"/>
                    </a:lnTo>
                    <a:lnTo>
                      <a:pt x="684" y="48"/>
                    </a:lnTo>
                    <a:lnTo>
                      <a:pt x="652" y="66"/>
                    </a:lnTo>
                    <a:lnTo>
                      <a:pt x="620" y="88"/>
                    </a:lnTo>
                    <a:lnTo>
                      <a:pt x="588" y="110"/>
                    </a:lnTo>
                    <a:lnTo>
                      <a:pt x="558" y="134"/>
                    </a:lnTo>
                    <a:lnTo>
                      <a:pt x="528" y="162"/>
                    </a:lnTo>
                    <a:lnTo>
                      <a:pt x="500" y="188"/>
                    </a:lnTo>
                    <a:lnTo>
                      <a:pt x="472" y="216"/>
                    </a:lnTo>
                    <a:lnTo>
                      <a:pt x="418" y="274"/>
                    </a:lnTo>
                    <a:lnTo>
                      <a:pt x="370" y="330"/>
                    </a:lnTo>
                    <a:lnTo>
                      <a:pt x="370" y="330"/>
                    </a:lnTo>
                    <a:lnTo>
                      <a:pt x="220" y="498"/>
                    </a:lnTo>
                    <a:lnTo>
                      <a:pt x="104" y="626"/>
                    </a:lnTo>
                    <a:lnTo>
                      <a:pt x="26" y="708"/>
                    </a:lnTo>
                    <a:lnTo>
                      <a:pt x="0" y="736"/>
                    </a:lnTo>
                    <a:lnTo>
                      <a:pt x="0" y="736"/>
                    </a:lnTo>
                    <a:lnTo>
                      <a:pt x="392" y="456"/>
                    </a:lnTo>
                    <a:lnTo>
                      <a:pt x="392" y="456"/>
                    </a:lnTo>
                    <a:lnTo>
                      <a:pt x="430" y="500"/>
                    </a:lnTo>
                    <a:lnTo>
                      <a:pt x="474" y="548"/>
                    </a:lnTo>
                    <a:lnTo>
                      <a:pt x="528" y="600"/>
                    </a:lnTo>
                    <a:lnTo>
                      <a:pt x="556" y="624"/>
                    </a:lnTo>
                    <a:lnTo>
                      <a:pt x="586" y="650"/>
                    </a:lnTo>
                    <a:lnTo>
                      <a:pt x="616" y="672"/>
                    </a:lnTo>
                    <a:lnTo>
                      <a:pt x="648" y="694"/>
                    </a:lnTo>
                    <a:lnTo>
                      <a:pt x="682" y="714"/>
                    </a:lnTo>
                    <a:lnTo>
                      <a:pt x="714" y="732"/>
                    </a:lnTo>
                    <a:lnTo>
                      <a:pt x="748" y="746"/>
                    </a:lnTo>
                    <a:lnTo>
                      <a:pt x="782" y="756"/>
                    </a:lnTo>
                    <a:lnTo>
                      <a:pt x="818" y="762"/>
                    </a:lnTo>
                    <a:lnTo>
                      <a:pt x="852" y="764"/>
                    </a:lnTo>
                    <a:lnTo>
                      <a:pt x="852" y="764"/>
                    </a:lnTo>
                    <a:lnTo>
                      <a:pt x="2970" y="764"/>
                    </a:lnTo>
                    <a:lnTo>
                      <a:pt x="2970" y="0"/>
                    </a:lnTo>
                    <a:lnTo>
                      <a:pt x="2970" y="0"/>
                    </a:lnTo>
                    <a:lnTo>
                      <a:pt x="852" y="0"/>
                    </a:lnTo>
                    <a:lnTo>
                      <a:pt x="852" y="0"/>
                    </a:lnTo>
                    <a:close/>
                  </a:path>
                </a:pathLst>
              </a:custGeom>
              <a:solidFill>
                <a:srgbClr val="EB8C00"/>
              </a:solidFill>
              <a:ln>
                <a:solidFill>
                  <a:srgbClr val="EB8C00"/>
                </a:solid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grpSp>
        <p:sp>
          <p:nvSpPr>
            <p:cNvPr id="52" name="Rectangle 51">
              <a:extLst>
                <a:ext uri="{FF2B5EF4-FFF2-40B4-BE49-F238E27FC236}">
                  <a16:creationId xmlns:a16="http://schemas.microsoft.com/office/drawing/2014/main" id="{3A78B0B0-7A5C-4BA3-B0BC-F9A7330E11A1}"/>
                </a:ext>
              </a:extLst>
            </p:cNvPr>
            <p:cNvSpPr/>
            <p:nvPr/>
          </p:nvSpPr>
          <p:spPr>
            <a:xfrm>
              <a:off x="3186461" y="3423803"/>
              <a:ext cx="3384376" cy="878871"/>
            </a:xfrm>
            <a:prstGeom prst="rect">
              <a:avLst/>
            </a:prstGeom>
          </p:spPr>
          <p:txBody>
            <a:bodyPr wrap="square">
              <a:spAutoFit/>
            </a:bodyPr>
            <a:lstStyle/>
            <a:p>
              <a:pPr defTabSz="685800">
                <a:spcAft>
                  <a:spcPts val="450"/>
                </a:spcAft>
                <a:defRPr/>
              </a:pPr>
              <a:r>
                <a:rPr lang="en-US" sz="900" b="1" i="1" kern="0" dirty="0">
                  <a:solidFill>
                    <a:srgbClr val="FFFFFF"/>
                  </a:solidFill>
                  <a:latin typeface="Georgia" pitchFamily="18" charset="0"/>
                  <a:ea typeface="SimSun"/>
                </a:rPr>
                <a:t>The interest will also not be deductible if the interest on the principal of the loan will be paid </a:t>
              </a:r>
              <a:r>
                <a:rPr lang="en-US" sz="900" b="1" i="1" u="sng" kern="0" dirty="0">
                  <a:solidFill>
                    <a:srgbClr val="FFFFFF"/>
                  </a:solidFill>
                  <a:latin typeface="Georgia" pitchFamily="18" charset="0"/>
                  <a:ea typeface="SimSun"/>
                </a:rPr>
                <a:t>directly or indirectly to an associate person</a:t>
              </a:r>
              <a:r>
                <a:rPr lang="en-US" sz="900" b="1" i="1" kern="0" dirty="0">
                  <a:solidFill>
                    <a:srgbClr val="FFFFFF"/>
                  </a:solidFill>
                  <a:latin typeface="Georgia" pitchFamily="18" charset="0"/>
                  <a:ea typeface="SimSun"/>
                </a:rPr>
                <a:t> of the taxpayer and the interests are not subject to tax in Hong Kong.</a:t>
              </a:r>
              <a:endParaRPr lang="en-GB" sz="900" b="1" i="1" kern="0" dirty="0">
                <a:solidFill>
                  <a:srgbClr val="FFFFFF"/>
                </a:solidFill>
                <a:latin typeface="Georgia" pitchFamily="18" charset="0"/>
                <a:ea typeface="SimSun"/>
              </a:endParaRPr>
            </a:p>
          </p:txBody>
        </p:sp>
        <p:sp>
          <p:nvSpPr>
            <p:cNvPr id="53" name="Rectangle 52">
              <a:extLst>
                <a:ext uri="{FF2B5EF4-FFF2-40B4-BE49-F238E27FC236}">
                  <a16:creationId xmlns:a16="http://schemas.microsoft.com/office/drawing/2014/main" id="{38435552-2329-45EE-978A-76A391E5DD51}"/>
                </a:ext>
              </a:extLst>
            </p:cNvPr>
            <p:cNvSpPr/>
            <p:nvPr/>
          </p:nvSpPr>
          <p:spPr>
            <a:xfrm>
              <a:off x="594172" y="3475763"/>
              <a:ext cx="1390677" cy="973036"/>
            </a:xfrm>
            <a:prstGeom prst="rect">
              <a:avLst/>
            </a:prstGeom>
          </p:spPr>
          <p:txBody>
            <a:bodyPr wrap="square">
              <a:spAutoFit/>
            </a:bodyPr>
            <a:lstStyle/>
            <a:p>
              <a:pPr defTabSz="685800">
                <a:defRPr/>
              </a:pPr>
              <a:r>
                <a:rPr lang="en-GB" sz="1350" b="1" kern="0" dirty="0">
                  <a:solidFill>
                    <a:srgbClr val="EB8C00"/>
                  </a:solidFill>
                  <a:latin typeface="Georgia"/>
                  <a:ea typeface="SimSun"/>
                </a:rPr>
                <a:t>S.16(2B)</a:t>
              </a:r>
            </a:p>
            <a:p>
              <a:pPr defTabSz="685800">
                <a:defRPr/>
              </a:pPr>
              <a:r>
                <a:rPr lang="en-GB" sz="1350" b="1" kern="0" dirty="0">
                  <a:solidFill>
                    <a:srgbClr val="EB8C00"/>
                  </a:solidFill>
                  <a:latin typeface="Georgia"/>
                  <a:ea typeface="SimSun"/>
                </a:rPr>
                <a:t>Interest </a:t>
              </a:r>
              <a:r>
                <a:rPr lang="en-US" altLang="zh-CN" sz="1350" b="1" kern="0" dirty="0">
                  <a:solidFill>
                    <a:srgbClr val="EB8C00"/>
                  </a:solidFill>
                  <a:latin typeface="Georgia"/>
                  <a:ea typeface="SimSun"/>
                </a:rPr>
                <a:t>F</a:t>
              </a:r>
              <a:r>
                <a:rPr lang="en-GB" sz="1350" b="1" kern="0" dirty="0">
                  <a:solidFill>
                    <a:srgbClr val="EB8C00"/>
                  </a:solidFill>
                  <a:latin typeface="Georgia"/>
                  <a:ea typeface="SimSun"/>
                </a:rPr>
                <a:t>low Back Test</a:t>
              </a:r>
            </a:p>
          </p:txBody>
        </p:sp>
      </p:grpSp>
      <p:grpSp>
        <p:nvGrpSpPr>
          <p:cNvPr id="56" name="Group 55">
            <a:extLst>
              <a:ext uri="{FF2B5EF4-FFF2-40B4-BE49-F238E27FC236}">
                <a16:creationId xmlns:a16="http://schemas.microsoft.com/office/drawing/2014/main" id="{B95606BA-93DE-4E7E-B7E5-68A62B558EDE}"/>
              </a:ext>
            </a:extLst>
          </p:cNvPr>
          <p:cNvGrpSpPr/>
          <p:nvPr/>
        </p:nvGrpSpPr>
        <p:grpSpPr>
          <a:xfrm>
            <a:off x="1211530" y="4282090"/>
            <a:ext cx="6963584" cy="1185306"/>
            <a:chOff x="554038" y="4460420"/>
            <a:chExt cx="6080125" cy="1198164"/>
          </a:xfrm>
        </p:grpSpPr>
        <p:grpSp>
          <p:nvGrpSpPr>
            <p:cNvPr id="57" name="Group 56">
              <a:extLst>
                <a:ext uri="{FF2B5EF4-FFF2-40B4-BE49-F238E27FC236}">
                  <a16:creationId xmlns:a16="http://schemas.microsoft.com/office/drawing/2014/main" id="{0C459841-43EB-46C5-9680-AFF248942FA6}"/>
                </a:ext>
              </a:extLst>
            </p:cNvPr>
            <p:cNvGrpSpPr/>
            <p:nvPr/>
          </p:nvGrpSpPr>
          <p:grpSpPr>
            <a:xfrm>
              <a:off x="554038" y="4460420"/>
              <a:ext cx="6080125" cy="1198164"/>
              <a:chOff x="554038" y="1908174"/>
              <a:chExt cx="6080125" cy="1308101"/>
            </a:xfrm>
          </p:grpSpPr>
          <p:sp>
            <p:nvSpPr>
              <p:cNvPr id="60" name="Freeform 6">
                <a:extLst>
                  <a:ext uri="{FF2B5EF4-FFF2-40B4-BE49-F238E27FC236}">
                    <a16:creationId xmlns:a16="http://schemas.microsoft.com/office/drawing/2014/main" id="{D9A35E90-1060-43B8-BC52-472FB46731B2}"/>
                  </a:ext>
                </a:extLst>
              </p:cNvPr>
              <p:cNvSpPr>
                <a:spLocks/>
              </p:cNvSpPr>
              <p:nvPr/>
            </p:nvSpPr>
            <p:spPr bwMode="auto">
              <a:xfrm>
                <a:off x="554038" y="2003425"/>
                <a:ext cx="2022475" cy="1212850"/>
              </a:xfrm>
              <a:custGeom>
                <a:avLst/>
                <a:gdLst>
                  <a:gd name="T0" fmla="*/ 632 w 1274"/>
                  <a:gd name="T1" fmla="*/ 0 h 764"/>
                  <a:gd name="T2" fmla="*/ 632 w 1274"/>
                  <a:gd name="T3" fmla="*/ 0 h 764"/>
                  <a:gd name="T4" fmla="*/ 664 w 1274"/>
                  <a:gd name="T5" fmla="*/ 2 h 764"/>
                  <a:gd name="T6" fmla="*/ 696 w 1274"/>
                  <a:gd name="T7" fmla="*/ 6 h 764"/>
                  <a:gd name="T8" fmla="*/ 726 w 1274"/>
                  <a:gd name="T9" fmla="*/ 14 h 764"/>
                  <a:gd name="T10" fmla="*/ 756 w 1274"/>
                  <a:gd name="T11" fmla="*/ 24 h 764"/>
                  <a:gd name="T12" fmla="*/ 784 w 1274"/>
                  <a:gd name="T13" fmla="*/ 36 h 764"/>
                  <a:gd name="T14" fmla="*/ 810 w 1274"/>
                  <a:gd name="T15" fmla="*/ 52 h 764"/>
                  <a:gd name="T16" fmla="*/ 838 w 1274"/>
                  <a:gd name="T17" fmla="*/ 70 h 764"/>
                  <a:gd name="T18" fmla="*/ 864 w 1274"/>
                  <a:gd name="T19" fmla="*/ 90 h 764"/>
                  <a:gd name="T20" fmla="*/ 890 w 1274"/>
                  <a:gd name="T21" fmla="*/ 114 h 764"/>
                  <a:gd name="T22" fmla="*/ 916 w 1274"/>
                  <a:gd name="T23" fmla="*/ 138 h 764"/>
                  <a:gd name="T24" fmla="*/ 970 w 1274"/>
                  <a:gd name="T25" fmla="*/ 194 h 764"/>
                  <a:gd name="T26" fmla="*/ 1026 w 1274"/>
                  <a:gd name="T27" fmla="*/ 256 h 764"/>
                  <a:gd name="T28" fmla="*/ 1088 w 1274"/>
                  <a:gd name="T29" fmla="*/ 326 h 764"/>
                  <a:gd name="T30" fmla="*/ 1088 w 1274"/>
                  <a:gd name="T31" fmla="*/ 326 h 764"/>
                  <a:gd name="T32" fmla="*/ 1106 w 1274"/>
                  <a:gd name="T33" fmla="*/ 342 h 764"/>
                  <a:gd name="T34" fmla="*/ 1122 w 1274"/>
                  <a:gd name="T35" fmla="*/ 352 h 764"/>
                  <a:gd name="T36" fmla="*/ 1138 w 1274"/>
                  <a:gd name="T37" fmla="*/ 358 h 764"/>
                  <a:gd name="T38" fmla="*/ 1156 w 1274"/>
                  <a:gd name="T39" fmla="*/ 360 h 764"/>
                  <a:gd name="T40" fmla="*/ 1172 w 1274"/>
                  <a:gd name="T41" fmla="*/ 358 h 764"/>
                  <a:gd name="T42" fmla="*/ 1186 w 1274"/>
                  <a:gd name="T43" fmla="*/ 354 h 764"/>
                  <a:gd name="T44" fmla="*/ 1202 w 1274"/>
                  <a:gd name="T45" fmla="*/ 346 h 764"/>
                  <a:gd name="T46" fmla="*/ 1216 w 1274"/>
                  <a:gd name="T47" fmla="*/ 338 h 764"/>
                  <a:gd name="T48" fmla="*/ 1228 w 1274"/>
                  <a:gd name="T49" fmla="*/ 328 h 764"/>
                  <a:gd name="T50" fmla="*/ 1240 w 1274"/>
                  <a:gd name="T51" fmla="*/ 316 h 764"/>
                  <a:gd name="T52" fmla="*/ 1258 w 1274"/>
                  <a:gd name="T53" fmla="*/ 296 h 764"/>
                  <a:gd name="T54" fmla="*/ 1270 w 1274"/>
                  <a:gd name="T55" fmla="*/ 280 h 764"/>
                  <a:gd name="T56" fmla="*/ 1274 w 1274"/>
                  <a:gd name="T57" fmla="*/ 274 h 764"/>
                  <a:gd name="T58" fmla="*/ 1274 w 1274"/>
                  <a:gd name="T59" fmla="*/ 274 h 764"/>
                  <a:gd name="T60" fmla="*/ 1074 w 1274"/>
                  <a:gd name="T61" fmla="*/ 476 h 764"/>
                  <a:gd name="T62" fmla="*/ 1074 w 1274"/>
                  <a:gd name="T63" fmla="*/ 476 h 764"/>
                  <a:gd name="T64" fmla="*/ 984 w 1274"/>
                  <a:gd name="T65" fmla="*/ 566 h 764"/>
                  <a:gd name="T66" fmla="*/ 934 w 1274"/>
                  <a:gd name="T67" fmla="*/ 614 h 764"/>
                  <a:gd name="T68" fmla="*/ 908 w 1274"/>
                  <a:gd name="T69" fmla="*/ 638 h 764"/>
                  <a:gd name="T70" fmla="*/ 882 w 1274"/>
                  <a:gd name="T71" fmla="*/ 660 h 764"/>
                  <a:gd name="T72" fmla="*/ 854 w 1274"/>
                  <a:gd name="T73" fmla="*/ 680 h 764"/>
                  <a:gd name="T74" fmla="*/ 826 w 1274"/>
                  <a:gd name="T75" fmla="*/ 700 h 764"/>
                  <a:gd name="T76" fmla="*/ 796 w 1274"/>
                  <a:gd name="T77" fmla="*/ 716 h 764"/>
                  <a:gd name="T78" fmla="*/ 766 w 1274"/>
                  <a:gd name="T79" fmla="*/ 732 h 764"/>
                  <a:gd name="T80" fmla="*/ 734 w 1274"/>
                  <a:gd name="T81" fmla="*/ 744 h 764"/>
                  <a:gd name="T82" fmla="*/ 700 w 1274"/>
                  <a:gd name="T83" fmla="*/ 754 h 764"/>
                  <a:gd name="T84" fmla="*/ 666 w 1274"/>
                  <a:gd name="T85" fmla="*/ 762 h 764"/>
                  <a:gd name="T86" fmla="*/ 632 w 1274"/>
                  <a:gd name="T87" fmla="*/ 764 h 764"/>
                  <a:gd name="T88" fmla="*/ 632 w 1274"/>
                  <a:gd name="T89" fmla="*/ 764 h 764"/>
                  <a:gd name="T90" fmla="*/ 302 w 1274"/>
                  <a:gd name="T91" fmla="*/ 764 h 764"/>
                  <a:gd name="T92" fmla="*/ 0 w 1274"/>
                  <a:gd name="T93" fmla="*/ 764 h 764"/>
                  <a:gd name="T94" fmla="*/ 0 w 1274"/>
                  <a:gd name="T95" fmla="*/ 0 h 764"/>
                  <a:gd name="T96" fmla="*/ 0 w 1274"/>
                  <a:gd name="T97" fmla="*/ 0 h 764"/>
                  <a:gd name="T98" fmla="*/ 632 w 1274"/>
                  <a:gd name="T99" fmla="*/ 0 h 764"/>
                  <a:gd name="T100" fmla="*/ 632 w 1274"/>
                  <a:gd name="T101"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4" h="764">
                    <a:moveTo>
                      <a:pt x="632" y="0"/>
                    </a:moveTo>
                    <a:lnTo>
                      <a:pt x="632" y="0"/>
                    </a:lnTo>
                    <a:lnTo>
                      <a:pt x="664" y="2"/>
                    </a:lnTo>
                    <a:lnTo>
                      <a:pt x="696" y="6"/>
                    </a:lnTo>
                    <a:lnTo>
                      <a:pt x="726" y="14"/>
                    </a:lnTo>
                    <a:lnTo>
                      <a:pt x="756" y="24"/>
                    </a:lnTo>
                    <a:lnTo>
                      <a:pt x="784" y="36"/>
                    </a:lnTo>
                    <a:lnTo>
                      <a:pt x="810" y="52"/>
                    </a:lnTo>
                    <a:lnTo>
                      <a:pt x="838" y="70"/>
                    </a:lnTo>
                    <a:lnTo>
                      <a:pt x="864" y="90"/>
                    </a:lnTo>
                    <a:lnTo>
                      <a:pt x="890" y="114"/>
                    </a:lnTo>
                    <a:lnTo>
                      <a:pt x="916" y="138"/>
                    </a:lnTo>
                    <a:lnTo>
                      <a:pt x="970" y="194"/>
                    </a:lnTo>
                    <a:lnTo>
                      <a:pt x="1026" y="256"/>
                    </a:lnTo>
                    <a:lnTo>
                      <a:pt x="1088" y="326"/>
                    </a:lnTo>
                    <a:lnTo>
                      <a:pt x="1088" y="326"/>
                    </a:lnTo>
                    <a:lnTo>
                      <a:pt x="1106" y="342"/>
                    </a:lnTo>
                    <a:lnTo>
                      <a:pt x="1122" y="352"/>
                    </a:lnTo>
                    <a:lnTo>
                      <a:pt x="1138" y="358"/>
                    </a:lnTo>
                    <a:lnTo>
                      <a:pt x="1156" y="360"/>
                    </a:lnTo>
                    <a:lnTo>
                      <a:pt x="1172" y="358"/>
                    </a:lnTo>
                    <a:lnTo>
                      <a:pt x="1186" y="354"/>
                    </a:lnTo>
                    <a:lnTo>
                      <a:pt x="1202" y="346"/>
                    </a:lnTo>
                    <a:lnTo>
                      <a:pt x="1216" y="338"/>
                    </a:lnTo>
                    <a:lnTo>
                      <a:pt x="1228" y="328"/>
                    </a:lnTo>
                    <a:lnTo>
                      <a:pt x="1240" y="316"/>
                    </a:lnTo>
                    <a:lnTo>
                      <a:pt x="1258" y="296"/>
                    </a:lnTo>
                    <a:lnTo>
                      <a:pt x="1270" y="280"/>
                    </a:lnTo>
                    <a:lnTo>
                      <a:pt x="1274" y="274"/>
                    </a:lnTo>
                    <a:lnTo>
                      <a:pt x="1274" y="274"/>
                    </a:lnTo>
                    <a:lnTo>
                      <a:pt x="1074" y="476"/>
                    </a:lnTo>
                    <a:lnTo>
                      <a:pt x="1074" y="476"/>
                    </a:lnTo>
                    <a:lnTo>
                      <a:pt x="984" y="566"/>
                    </a:lnTo>
                    <a:lnTo>
                      <a:pt x="934" y="614"/>
                    </a:lnTo>
                    <a:lnTo>
                      <a:pt x="908" y="638"/>
                    </a:lnTo>
                    <a:lnTo>
                      <a:pt x="882" y="660"/>
                    </a:lnTo>
                    <a:lnTo>
                      <a:pt x="854" y="680"/>
                    </a:lnTo>
                    <a:lnTo>
                      <a:pt x="826" y="700"/>
                    </a:lnTo>
                    <a:lnTo>
                      <a:pt x="796" y="716"/>
                    </a:lnTo>
                    <a:lnTo>
                      <a:pt x="766" y="732"/>
                    </a:lnTo>
                    <a:lnTo>
                      <a:pt x="734" y="744"/>
                    </a:lnTo>
                    <a:lnTo>
                      <a:pt x="700" y="754"/>
                    </a:lnTo>
                    <a:lnTo>
                      <a:pt x="666" y="762"/>
                    </a:lnTo>
                    <a:lnTo>
                      <a:pt x="632" y="764"/>
                    </a:lnTo>
                    <a:lnTo>
                      <a:pt x="632" y="764"/>
                    </a:lnTo>
                    <a:lnTo>
                      <a:pt x="302" y="764"/>
                    </a:lnTo>
                    <a:lnTo>
                      <a:pt x="0" y="764"/>
                    </a:lnTo>
                    <a:lnTo>
                      <a:pt x="0" y="0"/>
                    </a:lnTo>
                    <a:lnTo>
                      <a:pt x="0" y="0"/>
                    </a:lnTo>
                    <a:lnTo>
                      <a:pt x="632" y="0"/>
                    </a:lnTo>
                    <a:lnTo>
                      <a:pt x="632" y="0"/>
                    </a:lnTo>
                    <a:close/>
                  </a:path>
                </a:pathLst>
              </a:custGeom>
              <a:solidFill>
                <a:srgbClr val="FFFFFF"/>
              </a:solidFill>
              <a:ln>
                <a:solidFill>
                  <a:srgbClr val="DB536A"/>
                </a:solid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sp>
            <p:nvSpPr>
              <p:cNvPr id="61" name="Freeform 7">
                <a:extLst>
                  <a:ext uri="{FF2B5EF4-FFF2-40B4-BE49-F238E27FC236}">
                    <a16:creationId xmlns:a16="http://schemas.microsoft.com/office/drawing/2014/main" id="{A03DFA80-1614-4EE7-9B72-B02933659349}"/>
                  </a:ext>
                </a:extLst>
              </p:cNvPr>
              <p:cNvSpPr>
                <a:spLocks/>
              </p:cNvSpPr>
              <p:nvPr/>
            </p:nvSpPr>
            <p:spPr bwMode="auto">
              <a:xfrm>
                <a:off x="1919288" y="1908174"/>
                <a:ext cx="4714875" cy="1212850"/>
              </a:xfrm>
              <a:custGeom>
                <a:avLst/>
                <a:gdLst>
                  <a:gd name="T0" fmla="*/ 852 w 2970"/>
                  <a:gd name="T1" fmla="*/ 0 h 764"/>
                  <a:gd name="T2" fmla="*/ 852 w 2970"/>
                  <a:gd name="T3" fmla="*/ 0 h 764"/>
                  <a:gd name="T4" fmla="*/ 818 w 2970"/>
                  <a:gd name="T5" fmla="*/ 2 h 764"/>
                  <a:gd name="T6" fmla="*/ 784 w 2970"/>
                  <a:gd name="T7" fmla="*/ 8 h 764"/>
                  <a:gd name="T8" fmla="*/ 750 w 2970"/>
                  <a:gd name="T9" fmla="*/ 18 h 764"/>
                  <a:gd name="T10" fmla="*/ 716 w 2970"/>
                  <a:gd name="T11" fmla="*/ 32 h 764"/>
                  <a:gd name="T12" fmla="*/ 684 w 2970"/>
                  <a:gd name="T13" fmla="*/ 48 h 764"/>
                  <a:gd name="T14" fmla="*/ 652 w 2970"/>
                  <a:gd name="T15" fmla="*/ 66 h 764"/>
                  <a:gd name="T16" fmla="*/ 620 w 2970"/>
                  <a:gd name="T17" fmla="*/ 88 h 764"/>
                  <a:gd name="T18" fmla="*/ 588 w 2970"/>
                  <a:gd name="T19" fmla="*/ 110 h 764"/>
                  <a:gd name="T20" fmla="*/ 558 w 2970"/>
                  <a:gd name="T21" fmla="*/ 134 h 764"/>
                  <a:gd name="T22" fmla="*/ 528 w 2970"/>
                  <a:gd name="T23" fmla="*/ 162 h 764"/>
                  <a:gd name="T24" fmla="*/ 500 w 2970"/>
                  <a:gd name="T25" fmla="*/ 188 h 764"/>
                  <a:gd name="T26" fmla="*/ 472 w 2970"/>
                  <a:gd name="T27" fmla="*/ 216 h 764"/>
                  <a:gd name="T28" fmla="*/ 418 w 2970"/>
                  <a:gd name="T29" fmla="*/ 274 h 764"/>
                  <a:gd name="T30" fmla="*/ 370 w 2970"/>
                  <a:gd name="T31" fmla="*/ 330 h 764"/>
                  <a:gd name="T32" fmla="*/ 370 w 2970"/>
                  <a:gd name="T33" fmla="*/ 330 h 764"/>
                  <a:gd name="T34" fmla="*/ 220 w 2970"/>
                  <a:gd name="T35" fmla="*/ 498 h 764"/>
                  <a:gd name="T36" fmla="*/ 104 w 2970"/>
                  <a:gd name="T37" fmla="*/ 626 h 764"/>
                  <a:gd name="T38" fmla="*/ 26 w 2970"/>
                  <a:gd name="T39" fmla="*/ 708 h 764"/>
                  <a:gd name="T40" fmla="*/ 0 w 2970"/>
                  <a:gd name="T41" fmla="*/ 736 h 764"/>
                  <a:gd name="T42" fmla="*/ 0 w 2970"/>
                  <a:gd name="T43" fmla="*/ 736 h 764"/>
                  <a:gd name="T44" fmla="*/ 392 w 2970"/>
                  <a:gd name="T45" fmla="*/ 456 h 764"/>
                  <a:gd name="T46" fmla="*/ 392 w 2970"/>
                  <a:gd name="T47" fmla="*/ 456 h 764"/>
                  <a:gd name="T48" fmla="*/ 430 w 2970"/>
                  <a:gd name="T49" fmla="*/ 500 h 764"/>
                  <a:gd name="T50" fmla="*/ 474 w 2970"/>
                  <a:gd name="T51" fmla="*/ 548 h 764"/>
                  <a:gd name="T52" fmla="*/ 528 w 2970"/>
                  <a:gd name="T53" fmla="*/ 600 h 764"/>
                  <a:gd name="T54" fmla="*/ 556 w 2970"/>
                  <a:gd name="T55" fmla="*/ 624 h 764"/>
                  <a:gd name="T56" fmla="*/ 586 w 2970"/>
                  <a:gd name="T57" fmla="*/ 650 h 764"/>
                  <a:gd name="T58" fmla="*/ 616 w 2970"/>
                  <a:gd name="T59" fmla="*/ 672 h 764"/>
                  <a:gd name="T60" fmla="*/ 648 w 2970"/>
                  <a:gd name="T61" fmla="*/ 694 h 764"/>
                  <a:gd name="T62" fmla="*/ 682 w 2970"/>
                  <a:gd name="T63" fmla="*/ 714 h 764"/>
                  <a:gd name="T64" fmla="*/ 714 w 2970"/>
                  <a:gd name="T65" fmla="*/ 732 h 764"/>
                  <a:gd name="T66" fmla="*/ 748 w 2970"/>
                  <a:gd name="T67" fmla="*/ 746 h 764"/>
                  <a:gd name="T68" fmla="*/ 782 w 2970"/>
                  <a:gd name="T69" fmla="*/ 756 h 764"/>
                  <a:gd name="T70" fmla="*/ 818 w 2970"/>
                  <a:gd name="T71" fmla="*/ 762 h 764"/>
                  <a:gd name="T72" fmla="*/ 852 w 2970"/>
                  <a:gd name="T73" fmla="*/ 764 h 764"/>
                  <a:gd name="T74" fmla="*/ 852 w 2970"/>
                  <a:gd name="T75" fmla="*/ 764 h 764"/>
                  <a:gd name="T76" fmla="*/ 2970 w 2970"/>
                  <a:gd name="T77" fmla="*/ 764 h 764"/>
                  <a:gd name="T78" fmla="*/ 2970 w 2970"/>
                  <a:gd name="T79" fmla="*/ 0 h 764"/>
                  <a:gd name="T80" fmla="*/ 2970 w 2970"/>
                  <a:gd name="T81" fmla="*/ 0 h 764"/>
                  <a:gd name="T82" fmla="*/ 852 w 2970"/>
                  <a:gd name="T83" fmla="*/ 0 h 764"/>
                  <a:gd name="T84" fmla="*/ 852 w 2970"/>
                  <a:gd name="T85"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70" h="764">
                    <a:moveTo>
                      <a:pt x="852" y="0"/>
                    </a:moveTo>
                    <a:lnTo>
                      <a:pt x="852" y="0"/>
                    </a:lnTo>
                    <a:lnTo>
                      <a:pt x="818" y="2"/>
                    </a:lnTo>
                    <a:lnTo>
                      <a:pt x="784" y="8"/>
                    </a:lnTo>
                    <a:lnTo>
                      <a:pt x="750" y="18"/>
                    </a:lnTo>
                    <a:lnTo>
                      <a:pt x="716" y="32"/>
                    </a:lnTo>
                    <a:lnTo>
                      <a:pt x="684" y="48"/>
                    </a:lnTo>
                    <a:lnTo>
                      <a:pt x="652" y="66"/>
                    </a:lnTo>
                    <a:lnTo>
                      <a:pt x="620" y="88"/>
                    </a:lnTo>
                    <a:lnTo>
                      <a:pt x="588" y="110"/>
                    </a:lnTo>
                    <a:lnTo>
                      <a:pt x="558" y="134"/>
                    </a:lnTo>
                    <a:lnTo>
                      <a:pt x="528" y="162"/>
                    </a:lnTo>
                    <a:lnTo>
                      <a:pt x="500" y="188"/>
                    </a:lnTo>
                    <a:lnTo>
                      <a:pt x="472" y="216"/>
                    </a:lnTo>
                    <a:lnTo>
                      <a:pt x="418" y="274"/>
                    </a:lnTo>
                    <a:lnTo>
                      <a:pt x="370" y="330"/>
                    </a:lnTo>
                    <a:lnTo>
                      <a:pt x="370" y="330"/>
                    </a:lnTo>
                    <a:lnTo>
                      <a:pt x="220" y="498"/>
                    </a:lnTo>
                    <a:lnTo>
                      <a:pt x="104" y="626"/>
                    </a:lnTo>
                    <a:lnTo>
                      <a:pt x="26" y="708"/>
                    </a:lnTo>
                    <a:lnTo>
                      <a:pt x="0" y="736"/>
                    </a:lnTo>
                    <a:lnTo>
                      <a:pt x="0" y="736"/>
                    </a:lnTo>
                    <a:lnTo>
                      <a:pt x="392" y="456"/>
                    </a:lnTo>
                    <a:lnTo>
                      <a:pt x="392" y="456"/>
                    </a:lnTo>
                    <a:lnTo>
                      <a:pt x="430" y="500"/>
                    </a:lnTo>
                    <a:lnTo>
                      <a:pt x="474" y="548"/>
                    </a:lnTo>
                    <a:lnTo>
                      <a:pt x="528" y="600"/>
                    </a:lnTo>
                    <a:lnTo>
                      <a:pt x="556" y="624"/>
                    </a:lnTo>
                    <a:lnTo>
                      <a:pt x="586" y="650"/>
                    </a:lnTo>
                    <a:lnTo>
                      <a:pt x="616" y="672"/>
                    </a:lnTo>
                    <a:lnTo>
                      <a:pt x="648" y="694"/>
                    </a:lnTo>
                    <a:lnTo>
                      <a:pt x="682" y="714"/>
                    </a:lnTo>
                    <a:lnTo>
                      <a:pt x="714" y="732"/>
                    </a:lnTo>
                    <a:lnTo>
                      <a:pt x="748" y="746"/>
                    </a:lnTo>
                    <a:lnTo>
                      <a:pt x="782" y="756"/>
                    </a:lnTo>
                    <a:lnTo>
                      <a:pt x="818" y="762"/>
                    </a:lnTo>
                    <a:lnTo>
                      <a:pt x="852" y="764"/>
                    </a:lnTo>
                    <a:lnTo>
                      <a:pt x="852" y="764"/>
                    </a:lnTo>
                    <a:lnTo>
                      <a:pt x="2970" y="764"/>
                    </a:lnTo>
                    <a:lnTo>
                      <a:pt x="2970" y="0"/>
                    </a:lnTo>
                    <a:lnTo>
                      <a:pt x="2970" y="0"/>
                    </a:lnTo>
                    <a:lnTo>
                      <a:pt x="852" y="0"/>
                    </a:lnTo>
                    <a:lnTo>
                      <a:pt x="852" y="0"/>
                    </a:lnTo>
                    <a:close/>
                  </a:path>
                </a:pathLst>
              </a:custGeom>
              <a:solidFill>
                <a:srgbClr val="DB536A"/>
              </a:solidFill>
              <a:ln>
                <a:solidFill>
                  <a:srgbClr val="DB536A"/>
                </a:solidFill>
              </a:ln>
            </p:spPr>
            <p:txBody>
              <a:bodyPr vert="horz" wrap="square" lIns="68580" tIns="34290" rIns="68580" bIns="34290" numCol="1" anchor="t" anchorCtr="0" compatLnSpc="1">
                <a:prstTxWarp prst="textNoShape">
                  <a:avLst/>
                </a:prstTxWarp>
              </a:bodyPr>
              <a:lstStyle/>
              <a:p>
                <a:pPr defTabSz="685800">
                  <a:defRPr/>
                </a:pPr>
                <a:endParaRPr lang="en-GB" sz="1350" kern="0" dirty="0">
                  <a:solidFill>
                    <a:srgbClr val="000000"/>
                  </a:solidFill>
                  <a:latin typeface="SimSun"/>
                  <a:ea typeface="SimSun"/>
                </a:endParaRPr>
              </a:p>
            </p:txBody>
          </p:sp>
        </p:grpSp>
        <p:sp>
          <p:nvSpPr>
            <p:cNvPr id="58" name="Rectangle 57">
              <a:extLst>
                <a:ext uri="{FF2B5EF4-FFF2-40B4-BE49-F238E27FC236}">
                  <a16:creationId xmlns:a16="http://schemas.microsoft.com/office/drawing/2014/main" id="{30495E7E-EFBD-4664-B0BE-DEB0087094A0}"/>
                </a:ext>
              </a:extLst>
            </p:cNvPr>
            <p:cNvSpPr/>
            <p:nvPr/>
          </p:nvSpPr>
          <p:spPr>
            <a:xfrm>
              <a:off x="3186460" y="4560172"/>
              <a:ext cx="3384376" cy="1073348"/>
            </a:xfrm>
            <a:prstGeom prst="rect">
              <a:avLst/>
            </a:prstGeom>
          </p:spPr>
          <p:txBody>
            <a:bodyPr wrap="square">
              <a:spAutoFit/>
            </a:bodyPr>
            <a:lstStyle/>
            <a:p>
              <a:pPr defTabSz="685800">
                <a:spcAft>
                  <a:spcPts val="450"/>
                </a:spcAft>
                <a:defRPr/>
              </a:pPr>
              <a:r>
                <a:rPr lang="en-US" sz="900" b="1" i="1" kern="0" dirty="0">
                  <a:solidFill>
                    <a:srgbClr val="FFFFFF"/>
                  </a:solidFill>
                  <a:latin typeface="Georgia" pitchFamily="18" charset="0"/>
                  <a:ea typeface="SimSun"/>
                </a:rPr>
                <a:t>If the interest on listed debentures or marketable commercial instruments received by the lender flows back to the borrower or an associate of the borrower, and the interest so received back by the borrower or its associate of the borrower, and the interest so received back by the borrower may only be partially deductible or wholly not deductible under </a:t>
              </a:r>
              <a:r>
                <a:rPr lang="en-US" altLang="zh-CN" sz="900" b="1" i="1" kern="0" dirty="0">
                  <a:solidFill>
                    <a:srgbClr val="FFFFFF"/>
                  </a:solidFill>
                  <a:latin typeface="Georgia" pitchFamily="18" charset="0"/>
                  <a:ea typeface="SimSun"/>
                </a:rPr>
                <a:t>profits tax.</a:t>
              </a:r>
              <a:endParaRPr lang="en-US" sz="900" b="1" i="1" kern="0" dirty="0">
                <a:solidFill>
                  <a:srgbClr val="FFFFFF"/>
                </a:solidFill>
                <a:latin typeface="Georgia" pitchFamily="18" charset="0"/>
                <a:ea typeface="SimSun"/>
              </a:endParaRPr>
            </a:p>
          </p:txBody>
        </p:sp>
        <p:sp>
          <p:nvSpPr>
            <p:cNvPr id="59" name="Rectangle 58">
              <a:extLst>
                <a:ext uri="{FF2B5EF4-FFF2-40B4-BE49-F238E27FC236}">
                  <a16:creationId xmlns:a16="http://schemas.microsoft.com/office/drawing/2014/main" id="{578ACFCD-6335-43DB-AA44-4A14793708FC}"/>
                </a:ext>
              </a:extLst>
            </p:cNvPr>
            <p:cNvSpPr/>
            <p:nvPr/>
          </p:nvSpPr>
          <p:spPr>
            <a:xfrm>
              <a:off x="634533" y="4737029"/>
              <a:ext cx="1221428" cy="723344"/>
            </a:xfrm>
            <a:prstGeom prst="rect">
              <a:avLst/>
            </a:prstGeom>
          </p:spPr>
          <p:txBody>
            <a:bodyPr wrap="square">
              <a:spAutoFit/>
            </a:bodyPr>
            <a:lstStyle/>
            <a:p>
              <a:pPr defTabSz="685800">
                <a:defRPr/>
              </a:pPr>
              <a:r>
                <a:rPr lang="en-US" sz="1350" b="1" kern="0" dirty="0">
                  <a:solidFill>
                    <a:srgbClr val="DB536A"/>
                  </a:solidFill>
                  <a:latin typeface="Georgia" pitchFamily="18" charset="0"/>
                  <a:ea typeface="SimSun"/>
                </a:rPr>
                <a:t>S.16(2C)</a:t>
              </a:r>
            </a:p>
            <a:p>
              <a:pPr defTabSz="685800">
                <a:defRPr/>
              </a:pPr>
              <a:r>
                <a:rPr lang="en-US" sz="1350" b="1" kern="0" dirty="0">
                  <a:solidFill>
                    <a:srgbClr val="DB536A"/>
                  </a:solidFill>
                  <a:latin typeface="Georgia" pitchFamily="18" charset="0"/>
                  <a:ea typeface="SimSun"/>
                </a:rPr>
                <a:t>Qualified Debenture</a:t>
              </a:r>
              <a:endParaRPr lang="en-GB" sz="1350" b="1" kern="0" dirty="0">
                <a:solidFill>
                  <a:srgbClr val="DB536A"/>
                </a:solidFill>
                <a:latin typeface="Georgia" pitchFamily="18" charset="0"/>
                <a:ea typeface="SimSun"/>
              </a:endParaRPr>
            </a:p>
          </p:txBody>
        </p:sp>
      </p:grpSp>
    </p:spTree>
    <p:extLst>
      <p:ext uri="{BB962C8B-B14F-4D97-AF65-F5344CB8AC3E}">
        <p14:creationId xmlns:p14="http://schemas.microsoft.com/office/powerpoint/2010/main" val="2400692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C83CD42-AB52-4840-C210-26116761C6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3184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08</a:t>
            </a:r>
            <a:endParaRPr lang="en-ID" sz="15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AAB38745-B546-C290-C990-CD599B93CDA9}"/>
              </a:ext>
            </a:extLst>
          </p:cNvPr>
          <p:cNvSpPr/>
          <p:nvPr/>
        </p:nvSpPr>
        <p:spPr>
          <a:xfrm>
            <a:off x="0" y="839263"/>
            <a:ext cx="9144000" cy="763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33" name="Footer Placeholder 4">
            <a:extLst>
              <a:ext uri="{FF2B5EF4-FFF2-40B4-BE49-F238E27FC236}">
                <a16:creationId xmlns:a16="http://schemas.microsoft.com/office/drawing/2014/main" id="{0263C735-E294-457C-BE81-D533D4F1D02B}"/>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3" name="Footer Placeholder 4">
            <a:extLst>
              <a:ext uri="{FF2B5EF4-FFF2-40B4-BE49-F238E27FC236}">
                <a16:creationId xmlns:a16="http://schemas.microsoft.com/office/drawing/2014/main" id="{7AE3F909-0DC6-4525-8647-BD91D090340B}"/>
              </a:ext>
            </a:extLst>
          </p:cNvPr>
          <p:cNvSpPr txBox="1">
            <a:spLocks/>
          </p:cNvSpPr>
          <p:nvPr/>
        </p:nvSpPr>
        <p:spPr>
          <a:xfrm>
            <a:off x="1453928" y="5643722"/>
            <a:ext cx="3945636" cy="113157"/>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750" dirty="0">
                <a:solidFill>
                  <a:srgbClr val="000000"/>
                </a:solidFill>
                <a:latin typeface="Arial" pitchFamily="34" charset="0"/>
                <a:ea typeface="SimSun"/>
                <a:cs typeface="Arial" pitchFamily="34" charset="0"/>
              </a:rPr>
              <a:t> </a:t>
            </a:r>
          </a:p>
        </p:txBody>
      </p:sp>
      <p:sp>
        <p:nvSpPr>
          <p:cNvPr id="84" name="Freeform 36">
            <a:extLst>
              <a:ext uri="{FF2B5EF4-FFF2-40B4-BE49-F238E27FC236}">
                <a16:creationId xmlns:a16="http://schemas.microsoft.com/office/drawing/2014/main" id="{F0949979-3D74-408D-B3BA-F85E0DE181C8}"/>
              </a:ext>
            </a:extLst>
          </p:cNvPr>
          <p:cNvSpPr/>
          <p:nvPr/>
        </p:nvSpPr>
        <p:spPr>
          <a:xfrm>
            <a:off x="1026765" y="2191337"/>
            <a:ext cx="2579552" cy="2437038"/>
          </a:xfrm>
          <a:custGeom>
            <a:avLst/>
            <a:gdLst>
              <a:gd name="connsiteX0" fmla="*/ 0 w 3613563"/>
              <a:gd name="connsiteY0" fmla="*/ 1806743 h 3613485"/>
              <a:gd name="connsiteX1" fmla="*/ 1806782 w 3613563"/>
              <a:gd name="connsiteY1" fmla="*/ 0 h 3613485"/>
              <a:gd name="connsiteX2" fmla="*/ 3613564 w 3613563"/>
              <a:gd name="connsiteY2" fmla="*/ 1806743 h 3613485"/>
              <a:gd name="connsiteX3" fmla="*/ 1806782 w 3613563"/>
              <a:gd name="connsiteY3" fmla="*/ 3613486 h 3613485"/>
              <a:gd name="connsiteX4" fmla="*/ 0 w 3613563"/>
              <a:gd name="connsiteY4" fmla="*/ 1806743 h 3613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3563" h="3613485">
                <a:moveTo>
                  <a:pt x="0" y="1806743"/>
                </a:moveTo>
                <a:cubicBezTo>
                  <a:pt x="0" y="808906"/>
                  <a:pt x="808924" y="0"/>
                  <a:pt x="1806782" y="0"/>
                </a:cubicBezTo>
                <a:cubicBezTo>
                  <a:pt x="2804640" y="0"/>
                  <a:pt x="3613564" y="808906"/>
                  <a:pt x="3613564" y="1806743"/>
                </a:cubicBezTo>
                <a:cubicBezTo>
                  <a:pt x="3613564" y="2804580"/>
                  <a:pt x="2804640" y="3613486"/>
                  <a:pt x="1806782" y="3613486"/>
                </a:cubicBezTo>
                <a:cubicBezTo>
                  <a:pt x="808924" y="3613486"/>
                  <a:pt x="0" y="2804580"/>
                  <a:pt x="0" y="1806743"/>
                </a:cubicBezTo>
                <a:close/>
              </a:path>
            </a:pathLst>
          </a:custGeom>
          <a:solidFill>
            <a:srgbClr val="A32020">
              <a:hueOff val="0"/>
              <a:satOff val="0"/>
              <a:lumOff val="0"/>
              <a:alphaOff val="0"/>
            </a:srgbClr>
          </a:solidFill>
          <a:ln w="25400" cap="flat" cmpd="sng" algn="ctr">
            <a:solidFill>
              <a:srgbClr val="FFFFFF">
                <a:hueOff val="0"/>
                <a:satOff val="0"/>
                <a:lumOff val="0"/>
                <a:alphaOff val="0"/>
              </a:srgbClr>
            </a:solidFill>
            <a:prstDash val="solid"/>
          </a:ln>
          <a:effectLst/>
        </p:spPr>
        <p:txBody>
          <a:bodyPr spcFirstLastPara="0" vert="horz" wrap="square" lIns="579776" tIns="579767" rIns="579776" bIns="579767" numCol="1" spcCol="1270" anchor="ctr" anchorCtr="0">
            <a:noAutofit/>
          </a:bodyPr>
          <a:lstStyle/>
          <a:p>
            <a:pPr algn="ctr" defTabSz="2133600">
              <a:lnSpc>
                <a:spcPct val="90000"/>
              </a:lnSpc>
              <a:spcBef>
                <a:spcPct val="0"/>
              </a:spcBef>
              <a:spcAft>
                <a:spcPct val="35000"/>
              </a:spcAft>
              <a:defRPr/>
            </a:pPr>
            <a:endParaRPr lang="zh-CN" altLang="en-US" sz="1050" b="1" kern="0" dirty="0">
              <a:solidFill>
                <a:srgbClr val="FFFFFF"/>
              </a:solidFill>
              <a:latin typeface="Georgia" panose="02040502050405020303" pitchFamily="18" charset="0"/>
              <a:ea typeface="楷体" panose="02010609060101010101" pitchFamily="49" charset="-122"/>
            </a:endParaRPr>
          </a:p>
        </p:txBody>
      </p:sp>
      <p:sp>
        <p:nvSpPr>
          <p:cNvPr id="85" name="Oval 37">
            <a:extLst>
              <a:ext uri="{FF2B5EF4-FFF2-40B4-BE49-F238E27FC236}">
                <a16:creationId xmlns:a16="http://schemas.microsoft.com/office/drawing/2014/main" id="{72B633F9-8F91-4161-AC52-874E4F2163DC}"/>
              </a:ext>
            </a:extLst>
          </p:cNvPr>
          <p:cNvSpPr/>
          <p:nvPr/>
        </p:nvSpPr>
        <p:spPr>
          <a:xfrm>
            <a:off x="4479184" y="2173951"/>
            <a:ext cx="297000" cy="297000"/>
          </a:xfrm>
          <a:prstGeom prst="ellipse">
            <a:avLst/>
          </a:prstGeom>
          <a:solidFill>
            <a:srgbClr val="E0301E">
              <a:hueOff val="0"/>
              <a:satOff val="0"/>
              <a:lumOff val="0"/>
              <a:alphaOff val="0"/>
            </a:srgbClr>
          </a:solidFill>
          <a:ln w="25400" cap="flat" cmpd="sng" algn="ctr">
            <a:solidFill>
              <a:srgbClr val="FFFFFF">
                <a:hueOff val="0"/>
                <a:satOff val="0"/>
                <a:lumOff val="0"/>
                <a:alphaOff val="0"/>
              </a:srgbClr>
            </a:solidFill>
            <a:prstDash val="solid"/>
          </a:ln>
          <a:effectLst/>
        </p:spPr>
      </p:sp>
      <p:sp>
        <p:nvSpPr>
          <p:cNvPr id="86" name="Oval 44">
            <a:extLst>
              <a:ext uri="{FF2B5EF4-FFF2-40B4-BE49-F238E27FC236}">
                <a16:creationId xmlns:a16="http://schemas.microsoft.com/office/drawing/2014/main" id="{B0B8EEC4-60DC-471D-8868-09461664CEF1}"/>
              </a:ext>
            </a:extLst>
          </p:cNvPr>
          <p:cNvSpPr/>
          <p:nvPr/>
        </p:nvSpPr>
        <p:spPr>
          <a:xfrm>
            <a:off x="4359547" y="3269002"/>
            <a:ext cx="378000" cy="378000"/>
          </a:xfrm>
          <a:prstGeom prst="ellipse">
            <a:avLst/>
          </a:prstGeom>
          <a:solidFill>
            <a:srgbClr val="DC6900"/>
          </a:solidFill>
          <a:ln w="25400" cap="flat" cmpd="sng" algn="ctr">
            <a:solidFill>
              <a:srgbClr val="FFFFFF">
                <a:hueOff val="0"/>
                <a:satOff val="0"/>
                <a:lumOff val="0"/>
                <a:alphaOff val="0"/>
              </a:srgbClr>
            </a:solidFill>
            <a:prstDash val="solid"/>
          </a:ln>
          <a:effectLst/>
        </p:spPr>
      </p:sp>
      <p:sp>
        <p:nvSpPr>
          <p:cNvPr id="87" name="Oval 42">
            <a:extLst>
              <a:ext uri="{FF2B5EF4-FFF2-40B4-BE49-F238E27FC236}">
                <a16:creationId xmlns:a16="http://schemas.microsoft.com/office/drawing/2014/main" id="{978AB498-28A0-43CF-B9EB-50E9E8F80A69}"/>
              </a:ext>
            </a:extLst>
          </p:cNvPr>
          <p:cNvSpPr/>
          <p:nvPr/>
        </p:nvSpPr>
        <p:spPr>
          <a:xfrm>
            <a:off x="6614622" y="5258473"/>
            <a:ext cx="264245" cy="264575"/>
          </a:xfrm>
          <a:prstGeom prst="ellipse">
            <a:avLst/>
          </a:prstGeom>
          <a:solidFill>
            <a:srgbClr val="A32020">
              <a:hueOff val="0"/>
              <a:satOff val="0"/>
              <a:lumOff val="0"/>
              <a:alphaOff val="0"/>
            </a:srgbClr>
          </a:solidFill>
          <a:ln w="25400" cap="flat" cmpd="sng" algn="ctr">
            <a:solidFill>
              <a:srgbClr val="FFFFFF">
                <a:hueOff val="0"/>
                <a:satOff val="0"/>
                <a:lumOff val="0"/>
                <a:alphaOff val="0"/>
              </a:srgbClr>
            </a:solidFill>
            <a:prstDash val="solid"/>
          </a:ln>
          <a:effectLst/>
        </p:spPr>
      </p:sp>
      <p:sp>
        <p:nvSpPr>
          <p:cNvPr id="88" name="Oval 41">
            <a:extLst>
              <a:ext uri="{FF2B5EF4-FFF2-40B4-BE49-F238E27FC236}">
                <a16:creationId xmlns:a16="http://schemas.microsoft.com/office/drawing/2014/main" id="{67580EFC-7911-435D-B049-1C9F5006BE79}"/>
              </a:ext>
            </a:extLst>
          </p:cNvPr>
          <p:cNvSpPr/>
          <p:nvPr/>
        </p:nvSpPr>
        <p:spPr>
          <a:xfrm>
            <a:off x="3499343" y="2029479"/>
            <a:ext cx="243000" cy="243000"/>
          </a:xfrm>
          <a:prstGeom prst="ellipse">
            <a:avLst/>
          </a:prstGeom>
          <a:solidFill>
            <a:srgbClr val="DC6900">
              <a:lumMod val="20000"/>
              <a:lumOff val="80000"/>
            </a:srgbClr>
          </a:solidFill>
          <a:ln w="25400" cap="flat" cmpd="sng" algn="ctr">
            <a:solidFill>
              <a:srgbClr val="FFFFFF">
                <a:hueOff val="0"/>
                <a:satOff val="0"/>
                <a:lumOff val="0"/>
                <a:alphaOff val="0"/>
              </a:srgbClr>
            </a:solidFill>
            <a:prstDash val="solid"/>
          </a:ln>
          <a:effectLst/>
        </p:spPr>
      </p:sp>
      <p:sp>
        <p:nvSpPr>
          <p:cNvPr id="89" name="Oval 41">
            <a:extLst>
              <a:ext uri="{FF2B5EF4-FFF2-40B4-BE49-F238E27FC236}">
                <a16:creationId xmlns:a16="http://schemas.microsoft.com/office/drawing/2014/main" id="{5BA6938C-C6D9-49C7-8709-22CA92BE7CD1}"/>
              </a:ext>
            </a:extLst>
          </p:cNvPr>
          <p:cNvSpPr/>
          <p:nvPr/>
        </p:nvSpPr>
        <p:spPr>
          <a:xfrm>
            <a:off x="3135014" y="4498135"/>
            <a:ext cx="264245" cy="264575"/>
          </a:xfrm>
          <a:prstGeom prst="ellipse">
            <a:avLst/>
          </a:prstGeom>
          <a:solidFill>
            <a:srgbClr val="DC6900">
              <a:lumMod val="20000"/>
              <a:lumOff val="80000"/>
            </a:srgbClr>
          </a:solidFill>
          <a:ln w="25400" cap="flat" cmpd="sng" algn="ctr">
            <a:solidFill>
              <a:srgbClr val="FFFFFF">
                <a:hueOff val="0"/>
                <a:satOff val="0"/>
                <a:lumOff val="0"/>
                <a:alphaOff val="0"/>
              </a:srgbClr>
            </a:solidFill>
            <a:prstDash val="solid"/>
          </a:ln>
          <a:effectLst/>
        </p:spPr>
      </p:sp>
      <p:sp>
        <p:nvSpPr>
          <p:cNvPr id="90" name="Oval 38">
            <a:extLst>
              <a:ext uri="{FF2B5EF4-FFF2-40B4-BE49-F238E27FC236}">
                <a16:creationId xmlns:a16="http://schemas.microsoft.com/office/drawing/2014/main" id="{FD2ED00D-C3CA-4752-822D-8BC094C3A70F}"/>
              </a:ext>
            </a:extLst>
          </p:cNvPr>
          <p:cNvSpPr/>
          <p:nvPr/>
        </p:nvSpPr>
        <p:spPr>
          <a:xfrm>
            <a:off x="1736560" y="5071999"/>
            <a:ext cx="243000" cy="243000"/>
          </a:xfrm>
          <a:prstGeom prst="ellipse">
            <a:avLst/>
          </a:prstGeom>
          <a:solidFill>
            <a:srgbClr val="602320">
              <a:hueOff val="0"/>
              <a:satOff val="0"/>
              <a:lumOff val="0"/>
              <a:alphaOff val="0"/>
            </a:srgbClr>
          </a:solidFill>
          <a:ln w="25400" cap="flat" cmpd="sng" algn="ctr">
            <a:solidFill>
              <a:srgbClr val="FFFFFF">
                <a:hueOff val="0"/>
                <a:satOff val="0"/>
                <a:lumOff val="0"/>
                <a:alphaOff val="0"/>
              </a:srgbClr>
            </a:solidFill>
            <a:prstDash val="solid"/>
          </a:ln>
          <a:effectLst/>
        </p:spPr>
      </p:sp>
      <p:sp>
        <p:nvSpPr>
          <p:cNvPr id="91" name="Oval 39">
            <a:extLst>
              <a:ext uri="{FF2B5EF4-FFF2-40B4-BE49-F238E27FC236}">
                <a16:creationId xmlns:a16="http://schemas.microsoft.com/office/drawing/2014/main" id="{841D2F9B-B5A6-4AD9-8782-AC033AE1126D}"/>
              </a:ext>
            </a:extLst>
          </p:cNvPr>
          <p:cNvSpPr/>
          <p:nvPr/>
        </p:nvSpPr>
        <p:spPr>
          <a:xfrm>
            <a:off x="6925591" y="2041663"/>
            <a:ext cx="264245" cy="264575"/>
          </a:xfrm>
          <a:prstGeom prst="ellipse">
            <a:avLst/>
          </a:prstGeom>
          <a:solidFill>
            <a:srgbClr val="FFB600"/>
          </a:solidFill>
          <a:ln w="25400" cap="flat" cmpd="sng" algn="ctr">
            <a:solidFill>
              <a:srgbClr val="FFFFFF">
                <a:hueOff val="0"/>
                <a:satOff val="0"/>
                <a:lumOff val="0"/>
                <a:alphaOff val="0"/>
              </a:srgbClr>
            </a:solidFill>
            <a:prstDash val="solid"/>
          </a:ln>
          <a:effectLst/>
        </p:spPr>
      </p:sp>
      <p:sp>
        <p:nvSpPr>
          <p:cNvPr id="92" name="TextBox 17">
            <a:extLst>
              <a:ext uri="{FF2B5EF4-FFF2-40B4-BE49-F238E27FC236}">
                <a16:creationId xmlns:a16="http://schemas.microsoft.com/office/drawing/2014/main" id="{08FE66D8-6259-4CE2-BF26-ABDFC84AE035}"/>
              </a:ext>
            </a:extLst>
          </p:cNvPr>
          <p:cNvSpPr txBox="1"/>
          <p:nvPr/>
        </p:nvSpPr>
        <p:spPr>
          <a:xfrm>
            <a:off x="1315599" y="2862924"/>
            <a:ext cx="2015009" cy="1245335"/>
          </a:xfrm>
          <a:prstGeom prst="rect">
            <a:avLst/>
          </a:prstGeom>
          <a:noFill/>
        </p:spPr>
        <p:txBody>
          <a:bodyPr vert="horz" wrap="square" lIns="0" tIns="0" rIns="0" bIns="0" rtlCol="0">
            <a:noAutofit/>
          </a:bodyPr>
          <a:lstStyle/>
          <a:p>
            <a:pPr algn="ctr">
              <a:spcAft>
                <a:spcPts val="450"/>
              </a:spcAft>
              <a:defRPr/>
            </a:pPr>
            <a:r>
              <a:rPr lang="en-US" altLang="zh-CN" sz="1200" b="1" dirty="0">
                <a:solidFill>
                  <a:srgbClr val="FFFFFF"/>
                </a:solidFill>
                <a:latin typeface="Georgia"/>
                <a:ea typeface="宋体" panose="02010600030101010101" pitchFamily="2" charset="-122"/>
              </a:rPr>
              <a:t>Asymmetric Tax Treatment: </a:t>
            </a:r>
          </a:p>
          <a:p>
            <a:pPr algn="ctr">
              <a:spcAft>
                <a:spcPts val="450"/>
              </a:spcAft>
              <a:defRPr/>
            </a:pPr>
            <a:r>
              <a:rPr lang="en-US" altLang="zh-CN" sz="1200" b="1" dirty="0">
                <a:solidFill>
                  <a:srgbClr val="FFFFFF"/>
                </a:solidFill>
                <a:latin typeface="Georgia"/>
                <a:ea typeface="宋体" panose="02010600030101010101" pitchFamily="2" charset="-122"/>
              </a:rPr>
              <a:t>Interest expenses paid to overseas group companies are generally not tax-deductible.</a:t>
            </a:r>
            <a:endParaRPr lang="en-US" altLang="zh-CN" sz="1200" dirty="0">
              <a:solidFill>
                <a:srgbClr val="FFFFFF"/>
              </a:solidFill>
              <a:latin typeface="Georgia"/>
              <a:ea typeface="宋体" panose="02010600030101010101" pitchFamily="2" charset="-122"/>
            </a:endParaRPr>
          </a:p>
        </p:txBody>
      </p:sp>
      <p:grpSp>
        <p:nvGrpSpPr>
          <p:cNvPr id="93" name="组合 14">
            <a:extLst>
              <a:ext uri="{FF2B5EF4-FFF2-40B4-BE49-F238E27FC236}">
                <a16:creationId xmlns:a16="http://schemas.microsoft.com/office/drawing/2014/main" id="{5E801CED-1452-432D-B7BF-2EE7A7B68D78}"/>
              </a:ext>
            </a:extLst>
          </p:cNvPr>
          <p:cNvGrpSpPr/>
          <p:nvPr/>
        </p:nvGrpSpPr>
        <p:grpSpPr>
          <a:xfrm>
            <a:off x="5826554" y="2464963"/>
            <a:ext cx="2424264" cy="2557740"/>
            <a:chOff x="6373377" y="2203277"/>
            <a:chExt cx="2655131" cy="2823594"/>
          </a:xfrm>
        </p:grpSpPr>
        <p:sp>
          <p:nvSpPr>
            <p:cNvPr id="94" name="Freeform 24">
              <a:extLst>
                <a:ext uri="{FF2B5EF4-FFF2-40B4-BE49-F238E27FC236}">
                  <a16:creationId xmlns:a16="http://schemas.microsoft.com/office/drawing/2014/main" id="{3C714817-D4BD-4516-86AB-A83CFD2B5273}"/>
                </a:ext>
              </a:extLst>
            </p:cNvPr>
            <p:cNvSpPr/>
            <p:nvPr/>
          </p:nvSpPr>
          <p:spPr>
            <a:xfrm>
              <a:off x="6373377" y="2203277"/>
              <a:ext cx="2655131" cy="2682566"/>
            </a:xfrm>
            <a:custGeom>
              <a:avLst/>
              <a:gdLst>
                <a:gd name="connsiteX0" fmla="*/ 0 w 1469081"/>
                <a:gd name="connsiteY0" fmla="*/ 734306 h 1468611"/>
                <a:gd name="connsiteX1" fmla="*/ 734541 w 1469081"/>
                <a:gd name="connsiteY1" fmla="*/ 0 h 1468611"/>
                <a:gd name="connsiteX2" fmla="*/ 1469082 w 1469081"/>
                <a:gd name="connsiteY2" fmla="*/ 734306 h 1468611"/>
                <a:gd name="connsiteX3" fmla="*/ 734541 w 1469081"/>
                <a:gd name="connsiteY3" fmla="*/ 1468612 h 1468611"/>
                <a:gd name="connsiteX4" fmla="*/ 0 w 1469081"/>
                <a:gd name="connsiteY4" fmla="*/ 734306 h 1468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081" h="1468611">
                  <a:moveTo>
                    <a:pt x="0" y="734306"/>
                  </a:moveTo>
                  <a:cubicBezTo>
                    <a:pt x="0" y="328760"/>
                    <a:pt x="328865" y="0"/>
                    <a:pt x="734541" y="0"/>
                  </a:cubicBezTo>
                  <a:cubicBezTo>
                    <a:pt x="1140217" y="0"/>
                    <a:pt x="1469082" y="328760"/>
                    <a:pt x="1469082" y="734306"/>
                  </a:cubicBezTo>
                  <a:cubicBezTo>
                    <a:pt x="1469082" y="1139852"/>
                    <a:pt x="1140217" y="1468612"/>
                    <a:pt x="734541" y="1468612"/>
                  </a:cubicBezTo>
                  <a:cubicBezTo>
                    <a:pt x="328865" y="1468612"/>
                    <a:pt x="0" y="1139852"/>
                    <a:pt x="0" y="734306"/>
                  </a:cubicBezTo>
                  <a:close/>
                </a:path>
              </a:pathLst>
            </a:custGeom>
            <a:solidFill>
              <a:srgbClr val="602320"/>
            </a:solidFill>
            <a:ln w="25400" cap="flat" cmpd="sng" algn="ctr">
              <a:solidFill>
                <a:srgbClr val="FFFFFF"/>
              </a:solidFill>
              <a:prstDash val="solid"/>
            </a:ln>
            <a:effectLst/>
          </p:spPr>
          <p:txBody>
            <a:bodyPr spcFirstLastPara="0" vert="horz" wrap="square" lIns="235652" tIns="235600" rIns="235652" bIns="235600" numCol="1" spcCol="1270" anchor="ctr" anchorCtr="0">
              <a:noAutofit/>
            </a:bodyPr>
            <a:lstStyle/>
            <a:p>
              <a:pPr algn="ctr" defTabSz="866775">
                <a:lnSpc>
                  <a:spcPct val="90000"/>
                </a:lnSpc>
                <a:spcBef>
                  <a:spcPct val="0"/>
                </a:spcBef>
                <a:spcAft>
                  <a:spcPct val="35000"/>
                </a:spcAft>
                <a:defRPr/>
              </a:pPr>
              <a:endParaRPr lang="zh-CN" altLang="en-US" sz="1050" kern="0" dirty="0">
                <a:solidFill>
                  <a:srgbClr val="602320"/>
                </a:solidFill>
                <a:latin typeface="宋体" panose="02010600030101010101" pitchFamily="2" charset="-122"/>
                <a:ea typeface="宋体" panose="02010600030101010101" pitchFamily="2" charset="-122"/>
              </a:endParaRPr>
            </a:p>
          </p:txBody>
        </p:sp>
        <p:sp>
          <p:nvSpPr>
            <p:cNvPr id="95" name="TextBox 18">
              <a:extLst>
                <a:ext uri="{FF2B5EF4-FFF2-40B4-BE49-F238E27FC236}">
                  <a16:creationId xmlns:a16="http://schemas.microsoft.com/office/drawing/2014/main" id="{4DA278B2-B017-4E36-9795-167CC202E7DA}"/>
                </a:ext>
              </a:extLst>
            </p:cNvPr>
            <p:cNvSpPr txBox="1"/>
            <p:nvPr/>
          </p:nvSpPr>
          <p:spPr>
            <a:xfrm>
              <a:off x="6681566" y="2735143"/>
              <a:ext cx="2084287" cy="2291728"/>
            </a:xfrm>
            <a:prstGeom prst="rect">
              <a:avLst/>
            </a:prstGeom>
            <a:noFill/>
          </p:spPr>
          <p:txBody>
            <a:bodyPr vert="horz" wrap="square" lIns="0" tIns="0" rIns="0" bIns="0" rtlCol="0">
              <a:noAutofit/>
            </a:bodyPr>
            <a:lstStyle/>
            <a:p>
              <a:pPr algn="ctr" defTabSz="685800">
                <a:spcAft>
                  <a:spcPts val="900"/>
                </a:spcAft>
                <a:defRPr/>
              </a:pPr>
              <a:r>
                <a:rPr lang="en-US" altLang="zh-CN" sz="1200" b="1" kern="0" dirty="0">
                  <a:solidFill>
                    <a:srgbClr val="FFFFFF"/>
                  </a:solidFill>
                  <a:latin typeface="Georgia"/>
                  <a:ea typeface="宋体" panose="02010600030101010101" pitchFamily="2" charset="-122"/>
                </a:rPr>
                <a:t> Loan obtained to finance long term investments, interest bearing loans to overseas group companies and interest free loans are generally not tax-deductible.</a:t>
              </a:r>
            </a:p>
          </p:txBody>
        </p:sp>
      </p:grpSp>
      <p:sp>
        <p:nvSpPr>
          <p:cNvPr id="96" name="Oval 38">
            <a:extLst>
              <a:ext uri="{FF2B5EF4-FFF2-40B4-BE49-F238E27FC236}">
                <a16:creationId xmlns:a16="http://schemas.microsoft.com/office/drawing/2014/main" id="{86162A59-5935-4759-A7A9-787ABA7F0A92}"/>
              </a:ext>
            </a:extLst>
          </p:cNvPr>
          <p:cNvSpPr/>
          <p:nvPr/>
        </p:nvSpPr>
        <p:spPr>
          <a:xfrm>
            <a:off x="5664196" y="2720033"/>
            <a:ext cx="270000" cy="270000"/>
          </a:xfrm>
          <a:prstGeom prst="ellipse">
            <a:avLst/>
          </a:prstGeom>
          <a:solidFill>
            <a:srgbClr val="602320">
              <a:hueOff val="0"/>
              <a:satOff val="0"/>
              <a:lumOff val="0"/>
              <a:alphaOff val="0"/>
            </a:srgbClr>
          </a:solidFill>
          <a:ln w="25400" cap="flat" cmpd="sng" algn="ctr">
            <a:solidFill>
              <a:srgbClr val="FFFFFF">
                <a:hueOff val="0"/>
                <a:satOff val="0"/>
                <a:lumOff val="0"/>
                <a:alphaOff val="0"/>
              </a:srgbClr>
            </a:solidFill>
            <a:prstDash val="solid"/>
          </a:ln>
          <a:effectLst/>
        </p:spPr>
      </p:sp>
      <p:grpSp>
        <p:nvGrpSpPr>
          <p:cNvPr id="97" name="组合 18">
            <a:extLst>
              <a:ext uri="{FF2B5EF4-FFF2-40B4-BE49-F238E27FC236}">
                <a16:creationId xmlns:a16="http://schemas.microsoft.com/office/drawing/2014/main" id="{F01903CB-BB82-4E78-B69F-A8F992FFFBC2}"/>
              </a:ext>
            </a:extLst>
          </p:cNvPr>
          <p:cNvGrpSpPr/>
          <p:nvPr/>
        </p:nvGrpSpPr>
        <p:grpSpPr>
          <a:xfrm>
            <a:off x="3567062" y="3589448"/>
            <a:ext cx="2237013" cy="2004148"/>
            <a:chOff x="4592550" y="4100607"/>
            <a:chExt cx="2355714" cy="2467244"/>
          </a:xfrm>
        </p:grpSpPr>
        <p:sp>
          <p:nvSpPr>
            <p:cNvPr id="98" name="Freeform 43">
              <a:extLst>
                <a:ext uri="{FF2B5EF4-FFF2-40B4-BE49-F238E27FC236}">
                  <a16:creationId xmlns:a16="http://schemas.microsoft.com/office/drawing/2014/main" id="{08B31CD5-A433-4AC2-9AA1-C18D7A6E6BCD}"/>
                </a:ext>
              </a:extLst>
            </p:cNvPr>
            <p:cNvSpPr/>
            <p:nvPr/>
          </p:nvSpPr>
          <p:spPr>
            <a:xfrm>
              <a:off x="4592550" y="4147914"/>
              <a:ext cx="2355714" cy="2419937"/>
            </a:xfrm>
            <a:custGeom>
              <a:avLst/>
              <a:gdLst>
                <a:gd name="connsiteX0" fmla="*/ 0 w 1469081"/>
                <a:gd name="connsiteY0" fmla="*/ 734306 h 1468611"/>
                <a:gd name="connsiteX1" fmla="*/ 734541 w 1469081"/>
                <a:gd name="connsiteY1" fmla="*/ 0 h 1468611"/>
                <a:gd name="connsiteX2" fmla="*/ 1469082 w 1469081"/>
                <a:gd name="connsiteY2" fmla="*/ 734306 h 1468611"/>
                <a:gd name="connsiteX3" fmla="*/ 734541 w 1469081"/>
                <a:gd name="connsiteY3" fmla="*/ 1468612 h 1468611"/>
                <a:gd name="connsiteX4" fmla="*/ 0 w 1469081"/>
                <a:gd name="connsiteY4" fmla="*/ 734306 h 1468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081" h="1468611">
                  <a:moveTo>
                    <a:pt x="0" y="734306"/>
                  </a:moveTo>
                  <a:cubicBezTo>
                    <a:pt x="0" y="328760"/>
                    <a:pt x="328865" y="0"/>
                    <a:pt x="734541" y="0"/>
                  </a:cubicBezTo>
                  <a:cubicBezTo>
                    <a:pt x="1140217" y="0"/>
                    <a:pt x="1469082" y="328760"/>
                    <a:pt x="1469082" y="734306"/>
                  </a:cubicBezTo>
                  <a:cubicBezTo>
                    <a:pt x="1469082" y="1139852"/>
                    <a:pt x="1140217" y="1468612"/>
                    <a:pt x="734541" y="1468612"/>
                  </a:cubicBezTo>
                  <a:cubicBezTo>
                    <a:pt x="328865" y="1468612"/>
                    <a:pt x="0" y="1139852"/>
                    <a:pt x="0" y="734306"/>
                  </a:cubicBezTo>
                  <a:close/>
                </a:path>
              </a:pathLst>
            </a:custGeom>
            <a:solidFill>
              <a:srgbClr val="FFB600"/>
            </a:solidFill>
            <a:ln w="25400" cap="flat" cmpd="sng" algn="ctr">
              <a:solidFill>
                <a:srgbClr val="FFFFFF"/>
              </a:solidFill>
              <a:prstDash val="solid"/>
            </a:ln>
            <a:effectLst/>
          </p:spPr>
          <p:txBody>
            <a:bodyPr spcFirstLastPara="0" vert="horz" wrap="square" lIns="235652" tIns="235600" rIns="235652" bIns="235600" numCol="1" spcCol="1270" anchor="ctr" anchorCtr="0">
              <a:noAutofit/>
            </a:bodyPr>
            <a:lstStyle/>
            <a:p>
              <a:pPr algn="ctr" defTabSz="866775">
                <a:lnSpc>
                  <a:spcPct val="90000"/>
                </a:lnSpc>
                <a:spcBef>
                  <a:spcPct val="0"/>
                </a:spcBef>
                <a:spcAft>
                  <a:spcPct val="35000"/>
                </a:spcAft>
                <a:defRPr/>
              </a:pPr>
              <a:endParaRPr lang="zh-CN" altLang="en-US" sz="900" b="1" kern="0">
                <a:solidFill>
                  <a:srgbClr val="FFFFFF"/>
                </a:solidFill>
                <a:latin typeface="Georgia" panose="02040502050405020303" pitchFamily="18" charset="0"/>
                <a:ea typeface="楷体" panose="02010609060101010101" pitchFamily="49" charset="-122"/>
              </a:endParaRPr>
            </a:p>
          </p:txBody>
        </p:sp>
        <p:sp>
          <p:nvSpPr>
            <p:cNvPr id="99" name="Oval 42">
              <a:extLst>
                <a:ext uri="{FF2B5EF4-FFF2-40B4-BE49-F238E27FC236}">
                  <a16:creationId xmlns:a16="http://schemas.microsoft.com/office/drawing/2014/main" id="{F340DB67-1E0F-4D68-AF67-EA3B3CA378EA}"/>
                </a:ext>
              </a:extLst>
            </p:cNvPr>
            <p:cNvSpPr/>
            <p:nvPr/>
          </p:nvSpPr>
          <p:spPr>
            <a:xfrm>
              <a:off x="6125647" y="4100607"/>
              <a:ext cx="352327" cy="352766"/>
            </a:xfrm>
            <a:prstGeom prst="ellipse">
              <a:avLst/>
            </a:prstGeom>
            <a:solidFill>
              <a:srgbClr val="FFB600"/>
            </a:solidFill>
            <a:ln w="25400" cap="flat" cmpd="sng" algn="ctr">
              <a:solidFill>
                <a:srgbClr val="FFFFFF">
                  <a:hueOff val="0"/>
                  <a:satOff val="0"/>
                  <a:lumOff val="0"/>
                  <a:alphaOff val="0"/>
                </a:srgbClr>
              </a:solidFill>
              <a:prstDash val="solid"/>
            </a:ln>
            <a:effectLst/>
          </p:spPr>
          <p:txBody>
            <a:bodyPr/>
            <a:lstStyle/>
            <a:p>
              <a:pPr defTabSz="685800">
                <a:defRPr/>
              </a:pPr>
              <a:endParaRPr lang="en-US" sz="1350" kern="0" dirty="0">
                <a:solidFill>
                  <a:srgbClr val="000000"/>
                </a:solidFill>
                <a:latin typeface="Georgia" panose="02040502050405020303" pitchFamily="18" charset="0"/>
                <a:ea typeface="楷体" panose="02010609060101010101" pitchFamily="49" charset="-122"/>
              </a:endParaRPr>
            </a:p>
          </p:txBody>
        </p:sp>
      </p:grpSp>
      <p:sp>
        <p:nvSpPr>
          <p:cNvPr id="100" name="TextBox 17">
            <a:extLst>
              <a:ext uri="{FF2B5EF4-FFF2-40B4-BE49-F238E27FC236}">
                <a16:creationId xmlns:a16="http://schemas.microsoft.com/office/drawing/2014/main" id="{9784BDF8-BD0B-4AA5-B74C-609376AED06F}"/>
              </a:ext>
            </a:extLst>
          </p:cNvPr>
          <p:cNvSpPr txBox="1"/>
          <p:nvPr/>
        </p:nvSpPr>
        <p:spPr>
          <a:xfrm>
            <a:off x="3787962" y="4066176"/>
            <a:ext cx="1815977" cy="1245335"/>
          </a:xfrm>
          <a:prstGeom prst="rect">
            <a:avLst/>
          </a:prstGeom>
          <a:noFill/>
        </p:spPr>
        <p:txBody>
          <a:bodyPr vert="horz" wrap="square" lIns="0" tIns="0" rIns="0" bIns="0" rtlCol="0">
            <a:noAutofit/>
          </a:bodyPr>
          <a:lstStyle/>
          <a:p>
            <a:pPr algn="ctr">
              <a:spcAft>
                <a:spcPts val="450"/>
              </a:spcAft>
              <a:defRPr/>
            </a:pPr>
            <a:r>
              <a:rPr lang="en-US" altLang="zh-CN" sz="1125" b="1" dirty="0">
                <a:solidFill>
                  <a:srgbClr val="FFFFFF"/>
                </a:solidFill>
                <a:latin typeface="Georgia"/>
                <a:ea typeface="宋体" panose="02010600030101010101" pitchFamily="2" charset="-122"/>
              </a:rPr>
              <a:t>Major target for HK Inland Revenue Department’s (“IRD”) review.  Interest deduction may subject to apportionment upon settlement with IRD.</a:t>
            </a:r>
            <a:endParaRPr lang="zh-CN" altLang="en-US" sz="1125" dirty="0">
              <a:solidFill>
                <a:srgbClr val="FFFFFF"/>
              </a:solidFill>
              <a:latin typeface="Georgia"/>
              <a:ea typeface="宋体" panose="02010600030101010101" pitchFamily="2" charset="-122"/>
            </a:endParaRPr>
          </a:p>
        </p:txBody>
      </p:sp>
      <p:sp>
        <p:nvSpPr>
          <p:cNvPr id="32" name="TextBox 31">
            <a:extLst>
              <a:ext uri="{FF2B5EF4-FFF2-40B4-BE49-F238E27FC236}">
                <a16:creationId xmlns:a16="http://schemas.microsoft.com/office/drawing/2014/main" id="{3F517C25-BCCB-430D-A964-035CA0040FF7}"/>
              </a:ext>
            </a:extLst>
          </p:cNvPr>
          <p:cNvSpPr txBox="1"/>
          <p:nvPr/>
        </p:nvSpPr>
        <p:spPr>
          <a:xfrm>
            <a:off x="1211531" y="1634934"/>
            <a:ext cx="5839471" cy="323165"/>
          </a:xfrm>
          <a:prstGeom prst="rect">
            <a:avLst/>
          </a:prstGeom>
          <a:noFill/>
        </p:spPr>
        <p:txBody>
          <a:bodyPr wrap="square">
            <a:spAutoFit/>
          </a:bodyPr>
          <a:lstStyle/>
          <a:p>
            <a:pPr defTabSz="685800">
              <a:spcBef>
                <a:spcPct val="0"/>
              </a:spcBef>
              <a:defRPr/>
            </a:pPr>
            <a:r>
              <a:rPr lang="en-US" sz="1500" b="1" i="1" dirty="0">
                <a:solidFill>
                  <a:srgbClr val="000000"/>
                </a:solidFill>
                <a:latin typeface="Georgia"/>
                <a:ea typeface="SimSun"/>
                <a:cs typeface="+mj-cs"/>
              </a:rPr>
              <a:t>Major Limitations of  Interest Deduction</a:t>
            </a:r>
            <a:endParaRPr lang="en-GB" sz="1500" b="1" i="1" dirty="0">
              <a:solidFill>
                <a:srgbClr val="000000"/>
              </a:solidFill>
              <a:latin typeface="Georgia"/>
              <a:ea typeface="SimSun"/>
              <a:cs typeface="+mj-cs"/>
            </a:endParaRPr>
          </a:p>
        </p:txBody>
      </p:sp>
    </p:spTree>
    <p:extLst>
      <p:ext uri="{BB962C8B-B14F-4D97-AF65-F5344CB8AC3E}">
        <p14:creationId xmlns:p14="http://schemas.microsoft.com/office/powerpoint/2010/main" val="30638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0"/>
                                        </p:tgtEl>
                                        <p:attrNameLst>
                                          <p:attrName>style.visibility</p:attrName>
                                        </p:attrNameLst>
                                      </p:cBhvr>
                                      <p:to>
                                        <p:strVal val="visible"/>
                                      </p:to>
                                    </p:set>
                                    <p:anim calcmode="lin" valueType="num">
                                      <p:cBhvr additive="base">
                                        <p:cTn id="11" dur="500" fill="hold"/>
                                        <p:tgtEl>
                                          <p:spTgt spid="100"/>
                                        </p:tgtEl>
                                        <p:attrNameLst>
                                          <p:attrName>ppt_x</p:attrName>
                                        </p:attrNameLst>
                                      </p:cBhvr>
                                      <p:tavLst>
                                        <p:tav tm="0">
                                          <p:val>
                                            <p:strVal val="#ppt_x"/>
                                          </p:val>
                                        </p:tav>
                                        <p:tav tm="100000">
                                          <p:val>
                                            <p:strVal val="#ppt_x"/>
                                          </p:val>
                                        </p:tav>
                                      </p:tavLst>
                                    </p:anim>
                                    <p:anim calcmode="lin" valueType="num">
                                      <p:cBhvr additive="base">
                                        <p:cTn id="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24A1A9A-87DB-83BD-36B5-E731E36A1E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4" name="图片 1">
            <a:extLst>
              <a:ext uri="{FF2B5EF4-FFF2-40B4-BE49-F238E27FC236}">
                <a16:creationId xmlns:a16="http://schemas.microsoft.com/office/drawing/2014/main" id="{101B7D8D-A18A-48F9-8424-69A073D5B73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948" t="9129"/>
          <a:stretch/>
        </p:blipFill>
        <p:spPr>
          <a:xfrm>
            <a:off x="3688018" y="839263"/>
            <a:ext cx="5455983" cy="5161488"/>
          </a:xfrm>
          <a:prstGeom prst="rect">
            <a:avLst/>
          </a:prstGeom>
        </p:spPr>
      </p:pic>
      <p:sp>
        <p:nvSpPr>
          <p:cNvPr id="11" name="Content Placeholder 2">
            <a:extLst>
              <a:ext uri="{FF2B5EF4-FFF2-40B4-BE49-F238E27FC236}">
                <a16:creationId xmlns:a16="http://schemas.microsoft.com/office/drawing/2014/main" id="{0C3C75ED-B75C-0A90-E919-3F527D7BCAC5}"/>
              </a:ext>
            </a:extLst>
          </p:cNvPr>
          <p:cNvSpPr>
            <a:spLocks noGrp="1"/>
          </p:cNvSpPr>
          <p:nvPr>
            <p:ph idx="1"/>
          </p:nvPr>
        </p:nvSpPr>
        <p:spPr>
          <a:xfrm>
            <a:off x="860488" y="2332675"/>
            <a:ext cx="7582112" cy="2628900"/>
          </a:xfrm>
        </p:spPr>
        <p:txBody>
          <a:bodyPr>
            <a:normAutofit/>
          </a:bodyPr>
          <a:lstStyle/>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US" sz="1350" b="1" dirty="0">
              <a:latin typeface="Arial" panose="020B0604020202020204" pitchFamily="34" charset="0"/>
              <a:ea typeface="Courier New" panose="02070309020205020404" pitchFamily="49" charset="0"/>
              <a:cs typeface="Arial" panose="020B0604020202020204" pitchFamily="34" charset="0"/>
            </a:endParaRPr>
          </a:p>
          <a:p>
            <a:endParaRPr lang="en-ID" sz="1350" dirty="0">
              <a:latin typeface="Arial" panose="020B0604020202020204" pitchFamily="34" charset="0"/>
              <a:ea typeface="Courier New" panose="02070309020205020404" pitchFamily="49" charset="0"/>
              <a:cs typeface="Arial" panose="020B0604020202020204" pitchFamily="34" charset="0"/>
            </a:endParaRPr>
          </a:p>
          <a:p>
            <a:endParaRPr lang="en-ID" dirty="0"/>
          </a:p>
        </p:txBody>
      </p:sp>
      <p:sp>
        <p:nvSpPr>
          <p:cNvPr id="5" name="Footer Placeholder 4">
            <a:extLst>
              <a:ext uri="{FF2B5EF4-FFF2-40B4-BE49-F238E27FC236}">
                <a16:creationId xmlns:a16="http://schemas.microsoft.com/office/drawing/2014/main" id="{82A83115-8944-64D9-C0F8-AEE89AAEB589}"/>
              </a:ext>
            </a:extLst>
          </p:cNvPr>
          <p:cNvSpPr>
            <a:spLocks noGrp="1"/>
          </p:cNvSpPr>
          <p:nvPr>
            <p:ph type="ftr" sz="quarter" idx="11"/>
          </p:nvPr>
        </p:nvSpPr>
        <p:spPr>
          <a:xfrm>
            <a:off x="3028950" y="5510213"/>
            <a:ext cx="3086100" cy="273844"/>
          </a:xfrm>
        </p:spPr>
        <p:txBody>
          <a:bodyPr/>
          <a:lstStyle/>
          <a:p>
            <a:r>
              <a:rPr lang="en-US" dirty="0"/>
              <a:t>AOTCA General Meeting and International Tax Conference 2022</a:t>
            </a:r>
            <a:endParaRPr lang="en-ID" dirty="0"/>
          </a:p>
        </p:txBody>
      </p:sp>
      <p:sp>
        <p:nvSpPr>
          <p:cNvPr id="8" name="Rectangle: Rounded Corners 7">
            <a:extLst>
              <a:ext uri="{FF2B5EF4-FFF2-40B4-BE49-F238E27FC236}">
                <a16:creationId xmlns:a16="http://schemas.microsoft.com/office/drawing/2014/main" id="{043DAE28-D7BA-17B8-C441-0B93B8985920}"/>
              </a:ext>
            </a:extLst>
          </p:cNvPr>
          <p:cNvSpPr/>
          <p:nvPr/>
        </p:nvSpPr>
        <p:spPr>
          <a:xfrm>
            <a:off x="8481418" y="5320904"/>
            <a:ext cx="431846" cy="421481"/>
          </a:xfrm>
          <a:prstGeom prst="roundRect">
            <a:avLst/>
          </a:prstGeom>
          <a:solidFill>
            <a:srgbClr val="2C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dirty="0"/>
          </a:p>
        </p:txBody>
      </p:sp>
      <p:sp>
        <p:nvSpPr>
          <p:cNvPr id="9" name="TextBox 8">
            <a:extLst>
              <a:ext uri="{FF2B5EF4-FFF2-40B4-BE49-F238E27FC236}">
                <a16:creationId xmlns:a16="http://schemas.microsoft.com/office/drawing/2014/main" id="{BC043383-9F2E-AF9F-B0DB-5F016C013B9D}"/>
              </a:ext>
            </a:extLst>
          </p:cNvPr>
          <p:cNvSpPr txBox="1"/>
          <p:nvPr/>
        </p:nvSpPr>
        <p:spPr>
          <a:xfrm>
            <a:off x="8522494" y="5381603"/>
            <a:ext cx="473456" cy="323165"/>
          </a:xfrm>
          <a:prstGeom prst="rect">
            <a:avLst/>
          </a:prstGeom>
          <a:noFill/>
        </p:spPr>
        <p:txBody>
          <a:bodyPr wrap="square" rtlCol="0">
            <a:spAutoFit/>
          </a:bodyPr>
          <a:lstStyle/>
          <a:p>
            <a:r>
              <a:rPr lang="en-US" sz="1500" b="1" dirty="0">
                <a:solidFill>
                  <a:schemeClr val="bg1"/>
                </a:solidFill>
                <a:latin typeface="Arial" panose="020B0604020202020204" pitchFamily="34" charset="0"/>
                <a:cs typeface="Arial" panose="020B0604020202020204" pitchFamily="34" charset="0"/>
              </a:rPr>
              <a:t>09</a:t>
            </a:r>
            <a:endParaRPr lang="en-ID" sz="1500" b="1" dirty="0">
              <a:solidFill>
                <a:schemeClr val="bg1"/>
              </a:solidFill>
              <a:latin typeface="Arial" panose="020B0604020202020204" pitchFamily="34" charset="0"/>
              <a:cs typeface="Arial" panose="020B0604020202020204" pitchFamily="34" charset="0"/>
            </a:endParaRPr>
          </a:p>
        </p:txBody>
      </p:sp>
      <p:sp>
        <p:nvSpPr>
          <p:cNvPr id="29" name="标题 6">
            <a:extLst>
              <a:ext uri="{FF2B5EF4-FFF2-40B4-BE49-F238E27FC236}">
                <a16:creationId xmlns:a16="http://schemas.microsoft.com/office/drawing/2014/main" id="{A73AB4A3-C33B-4EA7-933A-B4B27C0E946D}"/>
              </a:ext>
            </a:extLst>
          </p:cNvPr>
          <p:cNvSpPr txBox="1">
            <a:spLocks/>
          </p:cNvSpPr>
          <p:nvPr/>
        </p:nvSpPr>
        <p:spPr>
          <a:xfrm>
            <a:off x="0" y="5036536"/>
            <a:ext cx="5967000" cy="772107"/>
          </a:xfrm>
          <a:prstGeom prst="rect">
            <a:avLst/>
          </a:prstGeom>
          <a:solidFill>
            <a:srgbClr val="D04A02"/>
          </a:solidFill>
        </p:spPr>
        <p:txBody>
          <a:bodyPr vert="horz" wrap="square" lIns="405000" tIns="108000" rIns="108000" bIns="108000" rtlCol="0" anchor="t" anchorCtr="0">
            <a:spAutoFit/>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defTabSz="685800">
              <a:defRPr/>
            </a:pPr>
            <a:r>
              <a:rPr lang="en-US" altLang="zh-CN" sz="1800" dirty="0">
                <a:solidFill>
                  <a:srgbClr val="FFFFFF"/>
                </a:solidFill>
                <a:latin typeface="Georgia"/>
                <a:ea typeface="SimSun"/>
              </a:rPr>
              <a:t>Foreign Source Income Exemption Regime for Passive Income</a:t>
            </a:r>
          </a:p>
        </p:txBody>
      </p:sp>
    </p:spTree>
    <p:extLst>
      <p:ext uri="{BB962C8B-B14F-4D97-AF65-F5344CB8AC3E}">
        <p14:creationId xmlns:p14="http://schemas.microsoft.com/office/powerpoint/2010/main" val="27823553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TotalTime>
  <Words>2516</Words>
  <Application>Microsoft Office PowerPoint</Application>
  <PresentationFormat>On-screen Show (4:3)</PresentationFormat>
  <Paragraphs>331</Paragraphs>
  <Slides>26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SimSun</vt:lpstr>
      <vt:lpstr>SimSun</vt:lpstr>
      <vt:lpstr>Arial</vt:lpstr>
      <vt:lpstr>Calibri</vt:lpstr>
      <vt:lpstr>Calibri Light</vt:lpstr>
      <vt:lpstr>Georgia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Dhenny Caesar</dc:creator>
  <cp:lastModifiedBy>Kapal Api Global</cp:lastModifiedBy>
  <cp:revision>4</cp:revision>
  <dcterms:created xsi:type="dcterms:W3CDTF">2022-11-14T13:08:08Z</dcterms:created>
  <dcterms:modified xsi:type="dcterms:W3CDTF">2022-11-16T09:52:32Z</dcterms:modified>
</cp:coreProperties>
</file>