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81" r:id="rId4"/>
    <p:sldId id="258" r:id="rId5"/>
    <p:sldId id="259" r:id="rId6"/>
    <p:sldId id="282" r:id="rId7"/>
    <p:sldId id="260" r:id="rId8"/>
    <p:sldId id="271" r:id="rId9"/>
    <p:sldId id="272" r:id="rId10"/>
    <p:sldId id="273" r:id="rId11"/>
    <p:sldId id="274" r:id="rId12"/>
    <p:sldId id="275" r:id="rId13"/>
    <p:sldId id="278" r:id="rId14"/>
    <p:sldId id="279" r:id="rId15"/>
    <p:sldId id="269" r:id="rId16"/>
    <p:sldId id="270" r:id="rId17"/>
    <p:sldId id="28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30085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06601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13802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0868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77014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06154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27441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81849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65073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42614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679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5CD40-0FD8-4851-BD21-CF8319A52ED9}" type="datetimeFigureOut">
              <a:rPr lang="en-ID" smtClean="0"/>
              <a:t>18/11/2022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6EEBA-F58C-4050-A90F-6FF6D2EE433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5731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71BEA26-0718-4C1F-89F1-3CACF56D7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E5D1F5AE-817F-4056-82D0-C34BC354C4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079875"/>
            <a:ext cx="6858000" cy="1655762"/>
          </a:xfrm>
        </p:spPr>
        <p:txBody>
          <a:bodyPr/>
          <a:lstStyle/>
          <a:p>
            <a:r>
              <a:rPr lang="en-US" sz="3600" dirty="0"/>
              <a:t>TRENDS ON DIGITAL TAXATION</a:t>
            </a: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64706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9F7190DB-F055-CE56-EFA9-0F50102E7C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srgbClr val="00ABAB"/>
              </a:solidFill>
              <a:latin typeface="Calibri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73496"/>
            <a:ext cx="8269657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Rising demands for business partnering come at a time when tax resources are extremely stretched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E5725FAB-D0A8-046E-0034-55754E6DAC94}"/>
              </a:ext>
            </a:extLst>
          </p:cNvPr>
          <p:cNvCxnSpPr/>
          <p:nvPr/>
        </p:nvCxnSpPr>
        <p:spPr>
          <a:xfrm>
            <a:off x="435769" y="3848441"/>
            <a:ext cx="518636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object 13">
            <a:extLst>
              <a:ext uri="{FF2B5EF4-FFF2-40B4-BE49-F238E27FC236}">
                <a16:creationId xmlns:a16="http://schemas.microsoft.com/office/drawing/2014/main" id="{278AA47E-3F9C-EF6D-61DB-822A5719DBFC}"/>
              </a:ext>
            </a:extLst>
          </p:cNvPr>
          <p:cNvSpPr txBox="1"/>
          <p:nvPr/>
        </p:nvSpPr>
        <p:spPr>
          <a:xfrm>
            <a:off x="984997" y="5291675"/>
            <a:ext cx="4169729" cy="23997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-476" defTabSz="914321">
              <a:spcBef>
                <a:spcPts val="71"/>
              </a:spcBef>
              <a:defRPr/>
            </a:pPr>
            <a:r>
              <a:rPr lang="en-US" sz="750" dirty="0">
                <a:solidFill>
                  <a:srgbClr val="53565A"/>
                </a:solidFill>
                <a:latin typeface="Calibri"/>
                <a:cs typeface="Open Sans"/>
              </a:rPr>
              <a:t>Change expected to total headcount working in either main tax department or dispersed/shadow tax team over the next five years.</a:t>
            </a:r>
          </a:p>
        </p:txBody>
      </p:sp>
      <p:pic>
        <p:nvPicPr>
          <p:cNvPr id="82" name="Graphic 4">
            <a:extLst>
              <a:ext uri="{FF2B5EF4-FFF2-40B4-BE49-F238E27FC236}">
                <a16:creationId xmlns:a16="http://schemas.microsoft.com/office/drawing/2014/main" id="{EC7528A5-B5AE-87F9-43C9-CCA0C297D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18276" y="2401682"/>
            <a:ext cx="4319999" cy="1365963"/>
          </a:xfrm>
          <a:prstGeom prst="rect">
            <a:avLst/>
          </a:prstGeom>
        </p:spPr>
      </p:pic>
      <p:pic>
        <p:nvPicPr>
          <p:cNvPr id="83" name="Graphic 14">
            <a:extLst>
              <a:ext uri="{FF2B5EF4-FFF2-40B4-BE49-F238E27FC236}">
                <a16:creationId xmlns:a16="http://schemas.microsoft.com/office/drawing/2014/main" id="{9ADE7522-2C53-6D24-9A53-D9115DA813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18276" y="4123328"/>
            <a:ext cx="4319999" cy="1365964"/>
          </a:xfrm>
          <a:prstGeom prst="rect">
            <a:avLst/>
          </a:prstGeom>
        </p:spPr>
      </p:pic>
      <p:sp>
        <p:nvSpPr>
          <p:cNvPr id="84" name="object 33">
            <a:extLst>
              <a:ext uri="{FF2B5EF4-FFF2-40B4-BE49-F238E27FC236}">
                <a16:creationId xmlns:a16="http://schemas.microsoft.com/office/drawing/2014/main" id="{4D3D0F44-6246-D9B3-1D1E-97F60EE1D80D}"/>
              </a:ext>
            </a:extLst>
          </p:cNvPr>
          <p:cNvSpPr txBox="1"/>
          <p:nvPr/>
        </p:nvSpPr>
        <p:spPr>
          <a:xfrm>
            <a:off x="1350168" y="2174723"/>
            <a:ext cx="3652701" cy="330379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 defTabSz="514350">
              <a:defRPr/>
            </a:pPr>
            <a:r>
              <a:rPr lang="en-US" sz="1050" spc="-3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In our survey, 93% of respondents said their tax department’s </a:t>
            </a:r>
            <a:r>
              <a:rPr lang="en-US" sz="1050" b="1" spc="-3" dirty="0">
                <a:solidFill>
                  <a:srgbClr val="00A3E0"/>
                </a:solidFill>
                <a:latin typeface="Calibri"/>
                <a:cs typeface="Calibri" panose="020F0502020204030204" pitchFamily="34" charset="0"/>
              </a:rPr>
              <a:t>budget will remain flat or fall</a:t>
            </a:r>
            <a:r>
              <a:rPr lang="en-US" sz="1050" spc="-3" dirty="0">
                <a:solidFill>
                  <a:srgbClr val="00A3E0"/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en-US" sz="1050" spc="-3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this year</a:t>
            </a:r>
            <a:endParaRPr sz="1050" dirty="0">
              <a:solidFill>
                <a:prstClr val="black"/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85" name="object 33">
            <a:extLst>
              <a:ext uri="{FF2B5EF4-FFF2-40B4-BE49-F238E27FC236}">
                <a16:creationId xmlns:a16="http://schemas.microsoft.com/office/drawing/2014/main" id="{1A7AE2A8-DD8F-BED7-D225-3A43E60B5FE1}"/>
              </a:ext>
            </a:extLst>
          </p:cNvPr>
          <p:cNvSpPr txBox="1"/>
          <p:nvPr/>
        </p:nvSpPr>
        <p:spPr>
          <a:xfrm>
            <a:off x="1356808" y="3935761"/>
            <a:ext cx="3536661" cy="330379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 defTabSz="514350">
              <a:defRPr/>
            </a:pPr>
            <a:r>
              <a:rPr lang="en-US" sz="1050" spc="-3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Only 34% expected to </a:t>
            </a:r>
            <a:r>
              <a:rPr lang="en-US" sz="1050" b="1" spc="-3" dirty="0">
                <a:solidFill>
                  <a:srgbClr val="009A44"/>
                </a:solidFill>
                <a:latin typeface="Calibri"/>
                <a:cs typeface="Calibri" panose="020F0502020204030204" pitchFamily="34" charset="0"/>
              </a:rPr>
              <a:t>increase headcount </a:t>
            </a:r>
            <a:r>
              <a:rPr lang="en-US" sz="1050" spc="-3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for tax-related roles over the next five years.</a:t>
            </a:r>
            <a:endParaRPr sz="1050" dirty="0">
              <a:solidFill>
                <a:prstClr val="black"/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86" name="object 13">
            <a:extLst>
              <a:ext uri="{FF2B5EF4-FFF2-40B4-BE49-F238E27FC236}">
                <a16:creationId xmlns:a16="http://schemas.microsoft.com/office/drawing/2014/main" id="{249D82D8-2CF8-B1AD-239A-C7DA542D5077}"/>
              </a:ext>
            </a:extLst>
          </p:cNvPr>
          <p:cNvSpPr txBox="1"/>
          <p:nvPr/>
        </p:nvSpPr>
        <p:spPr>
          <a:xfrm>
            <a:off x="984998" y="3611197"/>
            <a:ext cx="3386698" cy="12455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-476" defTabSz="914321">
              <a:spcBef>
                <a:spcPts val="71"/>
              </a:spcBef>
              <a:defRPr/>
            </a:pPr>
            <a:r>
              <a:rPr lang="en-US" sz="750" dirty="0">
                <a:solidFill>
                  <a:srgbClr val="53565A"/>
                </a:solidFill>
                <a:latin typeface="Calibri"/>
                <a:cs typeface="Open Sans"/>
              </a:rPr>
              <a:t>Change expected to tax department budget in 2021 in real terms.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CFD42185-C04A-1068-F4B4-A83042E90F4B}"/>
              </a:ext>
            </a:extLst>
          </p:cNvPr>
          <p:cNvSpPr>
            <a:spLocks noChangeAspect="1"/>
          </p:cNvSpPr>
          <p:nvPr/>
        </p:nvSpPr>
        <p:spPr bwMode="gray">
          <a:xfrm>
            <a:off x="6637565" y="2267678"/>
            <a:ext cx="81000" cy="81000"/>
          </a:xfrm>
          <a:prstGeom prst="ellipse">
            <a:avLst/>
          </a:prstGeom>
          <a:solidFill>
            <a:srgbClr val="86BC25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kern="0" dirty="0">
              <a:solidFill>
                <a:prstClr val="white"/>
              </a:solidFill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F8270A6-4FC0-F203-DB4A-57476A7EDB14}"/>
              </a:ext>
            </a:extLst>
          </p:cNvPr>
          <p:cNvSpPr>
            <a:spLocks noChangeAspect="1"/>
          </p:cNvSpPr>
          <p:nvPr/>
        </p:nvSpPr>
        <p:spPr bwMode="gray">
          <a:xfrm>
            <a:off x="6637565" y="2450078"/>
            <a:ext cx="81000" cy="81000"/>
          </a:xfrm>
          <a:prstGeom prst="ellipse">
            <a:avLst/>
          </a:prstGeom>
          <a:solidFill>
            <a:srgbClr val="009A44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kern="0" dirty="0">
              <a:solidFill>
                <a:prstClr val="white"/>
              </a:solidFill>
            </a:endParaRPr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88F7AD92-F373-E3AE-FE54-9E13BBA7CB32}"/>
              </a:ext>
            </a:extLst>
          </p:cNvPr>
          <p:cNvSpPr>
            <a:spLocks noChangeAspect="1"/>
          </p:cNvSpPr>
          <p:nvPr/>
        </p:nvSpPr>
        <p:spPr bwMode="gray">
          <a:xfrm>
            <a:off x="6637565" y="2632478"/>
            <a:ext cx="81000" cy="81000"/>
          </a:xfrm>
          <a:prstGeom prst="ellipse">
            <a:avLst/>
          </a:prstGeom>
          <a:solidFill>
            <a:srgbClr val="046A38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kern="0" dirty="0">
              <a:solidFill>
                <a:prstClr val="white"/>
              </a:solidFill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609F0475-F91A-E277-5642-0AB24B02CC9C}"/>
              </a:ext>
            </a:extLst>
          </p:cNvPr>
          <p:cNvSpPr>
            <a:spLocks noChangeAspect="1"/>
          </p:cNvSpPr>
          <p:nvPr/>
        </p:nvSpPr>
        <p:spPr bwMode="gray">
          <a:xfrm>
            <a:off x="6637565" y="2814878"/>
            <a:ext cx="81000" cy="81000"/>
          </a:xfrm>
          <a:prstGeom prst="ellipse">
            <a:avLst/>
          </a:prstGeom>
          <a:solidFill>
            <a:srgbClr val="007CB0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kern="0" dirty="0">
              <a:solidFill>
                <a:prstClr val="white"/>
              </a:solidFill>
            </a:endParaRPr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BB065D62-50D3-6F72-954D-3842CBF3BD56}"/>
              </a:ext>
            </a:extLst>
          </p:cNvPr>
          <p:cNvSpPr>
            <a:spLocks noChangeAspect="1"/>
          </p:cNvSpPr>
          <p:nvPr/>
        </p:nvSpPr>
        <p:spPr bwMode="gray">
          <a:xfrm>
            <a:off x="6637565" y="2997278"/>
            <a:ext cx="81000" cy="81000"/>
          </a:xfrm>
          <a:prstGeom prst="ellipse">
            <a:avLst/>
          </a:prstGeom>
          <a:solidFill>
            <a:srgbClr val="0097A9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kern="0" dirty="0">
              <a:solidFill>
                <a:prstClr val="white"/>
              </a:solidFill>
            </a:endParaRP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456AFE2E-6ECF-8FA2-F59D-3A3A8FC65D5C}"/>
              </a:ext>
            </a:extLst>
          </p:cNvPr>
          <p:cNvSpPr>
            <a:spLocks noChangeAspect="1"/>
          </p:cNvSpPr>
          <p:nvPr/>
        </p:nvSpPr>
        <p:spPr bwMode="gray">
          <a:xfrm>
            <a:off x="6637565" y="3179678"/>
            <a:ext cx="81000" cy="81000"/>
          </a:xfrm>
          <a:prstGeom prst="ellipse">
            <a:avLst/>
          </a:prstGeom>
          <a:solidFill>
            <a:srgbClr val="6FC2B4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kern="0" dirty="0">
              <a:solidFill>
                <a:prstClr val="white"/>
              </a:solidFill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C222D55-4B76-52A7-ADBF-3C939CA1A3F8}"/>
              </a:ext>
            </a:extLst>
          </p:cNvPr>
          <p:cNvSpPr txBox="1"/>
          <p:nvPr/>
        </p:nvSpPr>
        <p:spPr>
          <a:xfrm>
            <a:off x="6806267" y="2238929"/>
            <a:ext cx="1133324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spcBef>
                <a:spcPts val="450"/>
              </a:spcBef>
              <a:buSzPct val="100000"/>
              <a:defRPr/>
            </a:pPr>
            <a:r>
              <a:rPr lang="en-US" sz="900" kern="0" dirty="0"/>
              <a:t>Increase more than 20%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E09C528-807D-58C8-02EE-A7AE132E6A89}"/>
              </a:ext>
            </a:extLst>
          </p:cNvPr>
          <p:cNvSpPr txBox="1"/>
          <p:nvPr/>
        </p:nvSpPr>
        <p:spPr>
          <a:xfrm>
            <a:off x="6806268" y="2421526"/>
            <a:ext cx="847989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spcBef>
                <a:spcPts val="450"/>
              </a:spcBef>
              <a:buSzPct val="100000"/>
              <a:defRPr/>
            </a:pPr>
            <a:r>
              <a:rPr lang="en-US" sz="900" kern="0" dirty="0"/>
              <a:t>Increase 10%-20%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2D215BD7-8892-5E2D-208D-3F3DCE424C65}"/>
              </a:ext>
            </a:extLst>
          </p:cNvPr>
          <p:cNvSpPr txBox="1"/>
          <p:nvPr/>
        </p:nvSpPr>
        <p:spPr>
          <a:xfrm>
            <a:off x="6806268" y="2604124"/>
            <a:ext cx="1056379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spcBef>
                <a:spcPts val="450"/>
              </a:spcBef>
              <a:buSzPct val="100000"/>
              <a:defRPr/>
            </a:pPr>
            <a:r>
              <a:rPr lang="en-US" sz="900" kern="0" dirty="0"/>
              <a:t>Increase less than 10%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B4A8143-2C9E-B13C-441B-F78578CFD8C0}"/>
              </a:ext>
            </a:extLst>
          </p:cNvPr>
          <p:cNvSpPr txBox="1"/>
          <p:nvPr/>
        </p:nvSpPr>
        <p:spPr>
          <a:xfrm>
            <a:off x="6806267" y="2786721"/>
            <a:ext cx="53700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spcBef>
                <a:spcPts val="450"/>
              </a:spcBef>
              <a:buSzPct val="100000"/>
              <a:defRPr/>
            </a:pPr>
            <a:r>
              <a:rPr lang="en-US" sz="900" kern="0" dirty="0"/>
              <a:t>Remain flat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15B4E700-7555-EC96-30F4-DC980658F433}"/>
              </a:ext>
            </a:extLst>
          </p:cNvPr>
          <p:cNvSpPr txBox="1"/>
          <p:nvPr/>
        </p:nvSpPr>
        <p:spPr>
          <a:xfrm>
            <a:off x="6806267" y="2969318"/>
            <a:ext cx="1094852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spcBef>
                <a:spcPts val="450"/>
              </a:spcBef>
              <a:buSzPct val="100000"/>
              <a:defRPr/>
            </a:pPr>
            <a:r>
              <a:rPr lang="en-US" sz="900" kern="0" dirty="0"/>
              <a:t>Decrease less than 10%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6D5396C-59B9-3FAF-091E-FC87650D5AC5}"/>
              </a:ext>
            </a:extLst>
          </p:cNvPr>
          <p:cNvSpPr txBox="1"/>
          <p:nvPr/>
        </p:nvSpPr>
        <p:spPr>
          <a:xfrm>
            <a:off x="6806268" y="3151915"/>
            <a:ext cx="88646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spcBef>
                <a:spcPts val="450"/>
              </a:spcBef>
              <a:buSzPct val="100000"/>
              <a:defRPr/>
            </a:pPr>
            <a:r>
              <a:rPr lang="en-US" sz="900" kern="0" dirty="0"/>
              <a:t>Decrease 10%-20%</a:t>
            </a:r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AED80464-3D60-2D5C-94AA-A3D215B79439}"/>
              </a:ext>
            </a:extLst>
          </p:cNvPr>
          <p:cNvSpPr>
            <a:spLocks noChangeAspect="1"/>
          </p:cNvSpPr>
          <p:nvPr/>
        </p:nvSpPr>
        <p:spPr bwMode="gray">
          <a:xfrm>
            <a:off x="6637565" y="3362076"/>
            <a:ext cx="81000" cy="81000"/>
          </a:xfrm>
          <a:prstGeom prst="ellipse">
            <a:avLst/>
          </a:prstGeom>
          <a:solidFill>
            <a:srgbClr val="A7A8AA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kern="0" dirty="0">
              <a:solidFill>
                <a:prstClr val="white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88A0C0E-78F4-704B-BD96-E1F967349201}"/>
              </a:ext>
            </a:extLst>
          </p:cNvPr>
          <p:cNvSpPr txBox="1"/>
          <p:nvPr/>
        </p:nvSpPr>
        <p:spPr>
          <a:xfrm>
            <a:off x="6806267" y="3334512"/>
            <a:ext cx="1171796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spcBef>
                <a:spcPts val="450"/>
              </a:spcBef>
              <a:buSzPct val="100000"/>
              <a:defRPr/>
            </a:pPr>
            <a:r>
              <a:rPr lang="en-US" sz="900" kern="0" dirty="0"/>
              <a:t>Decrease more than 20%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7F3BDB82-B6A5-BD79-4123-DC119BB698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9051" y="3735199"/>
            <a:ext cx="2721590" cy="1689659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0" y="5561749"/>
            <a:ext cx="280035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i="1" dirty="0"/>
              <a:t>Information Source: “Tax Transformation Trends Series” by Deloitte global, 2022 </a:t>
            </a:r>
            <a:endParaRPr lang="en-US" sz="1050" i="1" dirty="0"/>
          </a:p>
        </p:txBody>
      </p:sp>
    </p:spTree>
    <p:extLst>
      <p:ext uri="{BB962C8B-B14F-4D97-AF65-F5344CB8AC3E}">
        <p14:creationId xmlns:p14="http://schemas.microsoft.com/office/powerpoint/2010/main" val="2410281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>
            <a:extLst>
              <a:ext uri="{FF2B5EF4-FFF2-40B4-BE49-F238E27FC236}">
                <a16:creationId xmlns:a16="http://schemas.microsoft.com/office/drawing/2014/main" id="{EFE29B6E-1200-F3B6-BD87-549FAA1D9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srgbClr val="00ABAB"/>
              </a:solidFill>
              <a:latin typeface="Calibri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73496"/>
            <a:ext cx="826965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Talent Reimagined: Rethinking work, workforce, and workplace in tax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76A8191-A838-DEA8-5FE1-D2FD53D614FF}"/>
              </a:ext>
            </a:extLst>
          </p:cNvPr>
          <p:cNvCxnSpPr/>
          <p:nvPr/>
        </p:nvCxnSpPr>
        <p:spPr>
          <a:xfrm>
            <a:off x="0" y="2412548"/>
            <a:ext cx="4752000" cy="0"/>
          </a:xfrm>
          <a:prstGeom prst="line">
            <a:avLst/>
          </a:prstGeom>
          <a:ln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DD7F767-7BAB-41BF-A278-25CB5ED046F9}"/>
              </a:ext>
            </a:extLst>
          </p:cNvPr>
          <p:cNvCxnSpPr/>
          <p:nvPr/>
        </p:nvCxnSpPr>
        <p:spPr>
          <a:xfrm>
            <a:off x="0" y="3514727"/>
            <a:ext cx="4752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D555BA7-F2A3-B4F6-6920-AD9048E119E9}"/>
              </a:ext>
            </a:extLst>
          </p:cNvPr>
          <p:cNvCxnSpPr/>
          <p:nvPr/>
        </p:nvCxnSpPr>
        <p:spPr>
          <a:xfrm>
            <a:off x="0" y="4649561"/>
            <a:ext cx="4752000" cy="0"/>
          </a:xfrm>
          <a:prstGeom prst="line">
            <a:avLst/>
          </a:prstGeom>
          <a:ln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bject 13">
            <a:extLst>
              <a:ext uri="{FF2B5EF4-FFF2-40B4-BE49-F238E27FC236}">
                <a16:creationId xmlns:a16="http://schemas.microsoft.com/office/drawing/2014/main" id="{69DAA628-7390-C879-C20D-857E3832647C}"/>
              </a:ext>
            </a:extLst>
          </p:cNvPr>
          <p:cNvSpPr txBox="1"/>
          <p:nvPr/>
        </p:nvSpPr>
        <p:spPr>
          <a:xfrm>
            <a:off x="608240" y="2182597"/>
            <a:ext cx="3661684" cy="748827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defTabSz="514350">
              <a:spcAft>
                <a:spcPts val="900"/>
              </a:spcAft>
              <a:defRPr/>
            </a:pPr>
            <a:r>
              <a:rPr lang="en-GB" sz="1050" b="1" spc="-14" dirty="0">
                <a:solidFill>
                  <a:srgbClr val="00A3E0"/>
                </a:solidFill>
                <a:latin typeface="Calibri"/>
                <a:cs typeface="Calibri" panose="020F0502020204030204" pitchFamily="34" charset="0"/>
              </a:rPr>
              <a:t>Work</a:t>
            </a:r>
            <a:endParaRPr lang="en-US" sz="900" spc="-26" dirty="0">
              <a:solidFill>
                <a:srgbClr val="00A3E0"/>
              </a:solidFill>
              <a:latin typeface="Calibri"/>
              <a:cs typeface="Calibri" panose="020F0502020204030204" pitchFamily="34" charset="0"/>
            </a:endParaRPr>
          </a:p>
          <a:p>
            <a:pPr marL="9525" marR="3810" defTabSz="685800">
              <a:lnSpc>
                <a:spcPct val="113700"/>
              </a:lnSpc>
              <a:spcAft>
                <a:spcPts val="900"/>
              </a:spcAft>
              <a:defRPr/>
            </a:pPr>
            <a:r>
              <a:rPr lang="en-US" sz="900" spc="-26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Dramatic shifts are under way in how tax work is done. Deeper automation is a top priority for 41% of respondents when it comes to compliance which will alter the day-to-day roles of tax professionals.</a:t>
            </a:r>
          </a:p>
        </p:txBody>
      </p:sp>
      <p:sp>
        <p:nvSpPr>
          <p:cNvPr id="39" name="object 36">
            <a:extLst>
              <a:ext uri="{FF2B5EF4-FFF2-40B4-BE49-F238E27FC236}">
                <a16:creationId xmlns:a16="http://schemas.microsoft.com/office/drawing/2014/main" id="{DFC331C4-1EDE-143E-4F62-2C80AB5C6D70}"/>
              </a:ext>
            </a:extLst>
          </p:cNvPr>
          <p:cNvSpPr txBox="1"/>
          <p:nvPr/>
        </p:nvSpPr>
        <p:spPr>
          <a:xfrm>
            <a:off x="608240" y="3294573"/>
            <a:ext cx="3661684" cy="561212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defTabSz="514350">
              <a:spcAft>
                <a:spcPts val="900"/>
              </a:spcAft>
              <a:defRPr/>
            </a:pPr>
            <a:r>
              <a:rPr lang="en-GB" sz="1050" b="1" spc="-14" dirty="0">
                <a:solidFill>
                  <a:srgbClr val="007CB0"/>
                </a:solidFill>
                <a:latin typeface="Calibri"/>
                <a:cs typeface="Calibri" panose="020F0502020204030204" pitchFamily="34" charset="0"/>
              </a:rPr>
              <a:t>Workforce</a:t>
            </a:r>
          </a:p>
          <a:p>
            <a:pPr marL="7144" defTabSz="514350">
              <a:spcAft>
                <a:spcPts val="900"/>
              </a:spcAft>
              <a:defRPr/>
            </a:pPr>
            <a:r>
              <a:rPr lang="en-GB" sz="900" spc="-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Tax teams need entirely new skills. Tech and business advisory skills are at the top of the list.</a:t>
            </a:r>
          </a:p>
        </p:txBody>
      </p:sp>
      <p:sp>
        <p:nvSpPr>
          <p:cNvPr id="40" name="object 9">
            <a:extLst>
              <a:ext uri="{FF2B5EF4-FFF2-40B4-BE49-F238E27FC236}">
                <a16:creationId xmlns:a16="http://schemas.microsoft.com/office/drawing/2014/main" id="{DF86D7BC-033B-D3C7-FBEA-EBD7F571574C}"/>
              </a:ext>
            </a:extLst>
          </p:cNvPr>
          <p:cNvSpPr txBox="1"/>
          <p:nvPr/>
        </p:nvSpPr>
        <p:spPr>
          <a:xfrm>
            <a:off x="603204" y="4428565"/>
            <a:ext cx="3732035" cy="699711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defTabSz="514350">
              <a:spcAft>
                <a:spcPts val="900"/>
              </a:spcAft>
              <a:defRPr/>
            </a:pPr>
            <a:r>
              <a:rPr lang="en-GB" sz="1050" b="1" spc="-14" dirty="0">
                <a:solidFill>
                  <a:srgbClr val="00A3E0"/>
                </a:solidFill>
                <a:latin typeface="Calibri"/>
                <a:cs typeface="Calibri" panose="020F0502020204030204" pitchFamily="34" charset="0"/>
              </a:rPr>
              <a:t>Workplace</a:t>
            </a:r>
            <a:endParaRPr lang="en-GB" sz="900" spc="-17" dirty="0">
              <a:solidFill>
                <a:srgbClr val="00A3E0"/>
              </a:solidFill>
              <a:latin typeface="Calibri"/>
              <a:ea typeface="Open Sans" panose="020B0606030504020204" pitchFamily="34" charset="0"/>
              <a:cs typeface="Calibri" panose="020F0502020204030204" pitchFamily="34" charset="0"/>
            </a:endParaRPr>
          </a:p>
          <a:p>
            <a:pPr marL="7144" defTabSz="514350">
              <a:spcAft>
                <a:spcPts val="900"/>
              </a:spcAft>
              <a:defRPr/>
            </a:pPr>
            <a:r>
              <a:rPr lang="en-GB" sz="900" spc="-17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Hybrid and remote-working models are here to stay according to 78% of respondents. New approaches to talent recognition, career development, and technology and workflow are needed.</a:t>
            </a:r>
          </a:p>
        </p:txBody>
      </p:sp>
      <p:sp>
        <p:nvSpPr>
          <p:cNvPr id="41" name="object 8">
            <a:extLst>
              <a:ext uri="{FF2B5EF4-FFF2-40B4-BE49-F238E27FC236}">
                <a16:creationId xmlns:a16="http://schemas.microsoft.com/office/drawing/2014/main" id="{D86C27E0-1C1F-4700-222D-B0838363B3F2}"/>
              </a:ext>
            </a:extLst>
          </p:cNvPr>
          <p:cNvSpPr/>
          <p:nvPr/>
        </p:nvSpPr>
        <p:spPr>
          <a:xfrm>
            <a:off x="6690782" y="3485039"/>
            <a:ext cx="211455" cy="211455"/>
          </a:xfrm>
          <a:custGeom>
            <a:avLst/>
            <a:gdLst/>
            <a:ahLst/>
            <a:cxnLst/>
            <a:rect l="l" t="t" r="r" b="b"/>
            <a:pathLst>
              <a:path w="375920" h="375920">
                <a:moveTo>
                  <a:pt x="187845" y="0"/>
                </a:moveTo>
                <a:lnTo>
                  <a:pt x="137908" y="6709"/>
                </a:lnTo>
                <a:lnTo>
                  <a:pt x="93035" y="25646"/>
                </a:lnTo>
                <a:lnTo>
                  <a:pt x="55017" y="55017"/>
                </a:lnTo>
                <a:lnTo>
                  <a:pt x="25646" y="93035"/>
                </a:lnTo>
                <a:lnTo>
                  <a:pt x="6709" y="137908"/>
                </a:lnTo>
                <a:lnTo>
                  <a:pt x="0" y="187845"/>
                </a:lnTo>
                <a:lnTo>
                  <a:pt x="6709" y="237783"/>
                </a:lnTo>
                <a:lnTo>
                  <a:pt x="25646" y="282655"/>
                </a:lnTo>
                <a:lnTo>
                  <a:pt x="55017" y="320673"/>
                </a:lnTo>
                <a:lnTo>
                  <a:pt x="93035" y="350045"/>
                </a:lnTo>
                <a:lnTo>
                  <a:pt x="137908" y="368981"/>
                </a:lnTo>
                <a:lnTo>
                  <a:pt x="187845" y="375691"/>
                </a:lnTo>
                <a:lnTo>
                  <a:pt x="237783" y="368981"/>
                </a:lnTo>
                <a:lnTo>
                  <a:pt x="282655" y="350045"/>
                </a:lnTo>
                <a:lnTo>
                  <a:pt x="320673" y="320673"/>
                </a:lnTo>
                <a:lnTo>
                  <a:pt x="350045" y="282655"/>
                </a:lnTo>
                <a:lnTo>
                  <a:pt x="368981" y="237783"/>
                </a:lnTo>
                <a:lnTo>
                  <a:pt x="375691" y="187845"/>
                </a:lnTo>
                <a:lnTo>
                  <a:pt x="368981" y="137908"/>
                </a:lnTo>
                <a:lnTo>
                  <a:pt x="350045" y="93035"/>
                </a:lnTo>
                <a:lnTo>
                  <a:pt x="320673" y="55017"/>
                </a:lnTo>
                <a:lnTo>
                  <a:pt x="282655" y="25646"/>
                </a:lnTo>
                <a:lnTo>
                  <a:pt x="237783" y="6709"/>
                </a:lnTo>
                <a:lnTo>
                  <a:pt x="1878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object 9">
            <a:extLst>
              <a:ext uri="{FF2B5EF4-FFF2-40B4-BE49-F238E27FC236}">
                <a16:creationId xmlns:a16="http://schemas.microsoft.com/office/drawing/2014/main" id="{A8D65CBC-136E-759A-17C9-EC3BF7786D8F}"/>
              </a:ext>
            </a:extLst>
          </p:cNvPr>
          <p:cNvSpPr/>
          <p:nvPr/>
        </p:nvSpPr>
        <p:spPr>
          <a:xfrm>
            <a:off x="6727345" y="3521280"/>
            <a:ext cx="138232" cy="138588"/>
          </a:xfrm>
          <a:custGeom>
            <a:avLst/>
            <a:gdLst/>
            <a:ahLst/>
            <a:cxnLst/>
            <a:rect l="l" t="t" r="r" b="b"/>
            <a:pathLst>
              <a:path w="245745" h="246379">
                <a:moveTo>
                  <a:pt x="245681" y="96520"/>
                </a:moveTo>
                <a:lnTo>
                  <a:pt x="149923" y="96520"/>
                </a:lnTo>
                <a:lnTo>
                  <a:pt x="149923" y="0"/>
                </a:lnTo>
                <a:lnTo>
                  <a:pt x="95745" y="0"/>
                </a:lnTo>
                <a:lnTo>
                  <a:pt x="95745" y="96520"/>
                </a:lnTo>
                <a:lnTo>
                  <a:pt x="0" y="96520"/>
                </a:lnTo>
                <a:lnTo>
                  <a:pt x="0" y="151130"/>
                </a:lnTo>
                <a:lnTo>
                  <a:pt x="95745" y="151130"/>
                </a:lnTo>
                <a:lnTo>
                  <a:pt x="95745" y="246380"/>
                </a:lnTo>
                <a:lnTo>
                  <a:pt x="149923" y="246380"/>
                </a:lnTo>
                <a:lnTo>
                  <a:pt x="149923" y="151130"/>
                </a:lnTo>
                <a:lnTo>
                  <a:pt x="245681" y="151130"/>
                </a:lnTo>
                <a:lnTo>
                  <a:pt x="245681" y="96520"/>
                </a:lnTo>
                <a:close/>
              </a:path>
            </a:pathLst>
          </a:custGeom>
          <a:solidFill>
            <a:srgbClr val="041E42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F13995D-A94C-A751-10C5-436B7C11DF1D}"/>
              </a:ext>
            </a:extLst>
          </p:cNvPr>
          <p:cNvGrpSpPr>
            <a:grpSpLocks noChangeAspect="1"/>
          </p:cNvGrpSpPr>
          <p:nvPr/>
        </p:nvGrpSpPr>
        <p:grpSpPr>
          <a:xfrm>
            <a:off x="5723986" y="3149147"/>
            <a:ext cx="783000" cy="783000"/>
            <a:chOff x="7642867" y="3779766"/>
            <a:chExt cx="1086702" cy="1096521"/>
          </a:xfrm>
        </p:grpSpPr>
        <p:sp>
          <p:nvSpPr>
            <p:cNvPr id="44" name="object 10">
              <a:extLst>
                <a:ext uri="{FF2B5EF4-FFF2-40B4-BE49-F238E27FC236}">
                  <a16:creationId xmlns:a16="http://schemas.microsoft.com/office/drawing/2014/main" id="{B8F81297-910E-DE1E-66A7-E1DEA47ECE7E}"/>
                </a:ext>
              </a:extLst>
            </p:cNvPr>
            <p:cNvSpPr/>
            <p:nvPr/>
          </p:nvSpPr>
          <p:spPr>
            <a:xfrm>
              <a:off x="7715633" y="3862351"/>
              <a:ext cx="1013936" cy="1013936"/>
            </a:xfrm>
            <a:custGeom>
              <a:avLst/>
              <a:gdLst/>
              <a:ahLst/>
              <a:cxnLst/>
              <a:rect l="l" t="t" r="r" b="b"/>
              <a:pathLst>
                <a:path w="1351914" h="1351915">
                  <a:moveTo>
                    <a:pt x="1351635" y="675817"/>
                  </a:moveTo>
                  <a:lnTo>
                    <a:pt x="1349938" y="724081"/>
                  </a:lnTo>
                  <a:lnTo>
                    <a:pt x="1344924" y="771429"/>
                  </a:lnTo>
                  <a:lnTo>
                    <a:pt x="1336706" y="817747"/>
                  </a:lnTo>
                  <a:lnTo>
                    <a:pt x="1325400" y="862920"/>
                  </a:lnTo>
                  <a:lnTo>
                    <a:pt x="1311119" y="906834"/>
                  </a:lnTo>
                  <a:lnTo>
                    <a:pt x="1293978" y="949375"/>
                  </a:lnTo>
                  <a:lnTo>
                    <a:pt x="1274092" y="990428"/>
                  </a:lnTo>
                  <a:lnTo>
                    <a:pt x="1251574" y="1029879"/>
                  </a:lnTo>
                  <a:lnTo>
                    <a:pt x="1226539" y="1067614"/>
                  </a:lnTo>
                  <a:lnTo>
                    <a:pt x="1199102" y="1103518"/>
                  </a:lnTo>
                  <a:lnTo>
                    <a:pt x="1169376" y="1137477"/>
                  </a:lnTo>
                  <a:lnTo>
                    <a:pt x="1137477" y="1169376"/>
                  </a:lnTo>
                  <a:lnTo>
                    <a:pt x="1103518" y="1199102"/>
                  </a:lnTo>
                  <a:lnTo>
                    <a:pt x="1067614" y="1226539"/>
                  </a:lnTo>
                  <a:lnTo>
                    <a:pt x="1029879" y="1251574"/>
                  </a:lnTo>
                  <a:lnTo>
                    <a:pt x="990428" y="1274092"/>
                  </a:lnTo>
                  <a:lnTo>
                    <a:pt x="949375" y="1293978"/>
                  </a:lnTo>
                  <a:lnTo>
                    <a:pt x="906834" y="1311119"/>
                  </a:lnTo>
                  <a:lnTo>
                    <a:pt x="862920" y="1325400"/>
                  </a:lnTo>
                  <a:lnTo>
                    <a:pt x="817747" y="1336706"/>
                  </a:lnTo>
                  <a:lnTo>
                    <a:pt x="771429" y="1344924"/>
                  </a:lnTo>
                  <a:lnTo>
                    <a:pt x="724081" y="1349938"/>
                  </a:lnTo>
                  <a:lnTo>
                    <a:pt x="675817" y="1351635"/>
                  </a:lnTo>
                  <a:lnTo>
                    <a:pt x="627554" y="1349938"/>
                  </a:lnTo>
                  <a:lnTo>
                    <a:pt x="580206" y="1344924"/>
                  </a:lnTo>
                  <a:lnTo>
                    <a:pt x="533888" y="1336706"/>
                  </a:lnTo>
                  <a:lnTo>
                    <a:pt x="488715" y="1325400"/>
                  </a:lnTo>
                  <a:lnTo>
                    <a:pt x="444801" y="1311119"/>
                  </a:lnTo>
                  <a:lnTo>
                    <a:pt x="402260" y="1293978"/>
                  </a:lnTo>
                  <a:lnTo>
                    <a:pt x="361207" y="1274092"/>
                  </a:lnTo>
                  <a:lnTo>
                    <a:pt x="321755" y="1251574"/>
                  </a:lnTo>
                  <a:lnTo>
                    <a:pt x="284021" y="1226539"/>
                  </a:lnTo>
                  <a:lnTo>
                    <a:pt x="248117" y="1199102"/>
                  </a:lnTo>
                  <a:lnTo>
                    <a:pt x="214158" y="1169376"/>
                  </a:lnTo>
                  <a:lnTo>
                    <a:pt x="182258" y="1137477"/>
                  </a:lnTo>
                  <a:lnTo>
                    <a:pt x="152533" y="1103518"/>
                  </a:lnTo>
                  <a:lnTo>
                    <a:pt x="125095" y="1067614"/>
                  </a:lnTo>
                  <a:lnTo>
                    <a:pt x="100060" y="1029879"/>
                  </a:lnTo>
                  <a:lnTo>
                    <a:pt x="77543" y="990428"/>
                  </a:lnTo>
                  <a:lnTo>
                    <a:pt x="57656" y="949375"/>
                  </a:lnTo>
                  <a:lnTo>
                    <a:pt x="40515" y="906834"/>
                  </a:lnTo>
                  <a:lnTo>
                    <a:pt x="26235" y="862920"/>
                  </a:lnTo>
                  <a:lnTo>
                    <a:pt x="14928" y="817747"/>
                  </a:lnTo>
                  <a:lnTo>
                    <a:pt x="6711" y="771429"/>
                  </a:lnTo>
                  <a:lnTo>
                    <a:pt x="1696" y="724081"/>
                  </a:lnTo>
                  <a:lnTo>
                    <a:pt x="0" y="675817"/>
                  </a:lnTo>
                  <a:lnTo>
                    <a:pt x="1696" y="627554"/>
                  </a:lnTo>
                  <a:lnTo>
                    <a:pt x="6711" y="580206"/>
                  </a:lnTo>
                  <a:lnTo>
                    <a:pt x="14928" y="533888"/>
                  </a:lnTo>
                  <a:lnTo>
                    <a:pt x="26235" y="488715"/>
                  </a:lnTo>
                  <a:lnTo>
                    <a:pt x="40515" y="444801"/>
                  </a:lnTo>
                  <a:lnTo>
                    <a:pt x="57656" y="402260"/>
                  </a:lnTo>
                  <a:lnTo>
                    <a:pt x="77543" y="361207"/>
                  </a:lnTo>
                  <a:lnTo>
                    <a:pt x="100060" y="321755"/>
                  </a:lnTo>
                  <a:lnTo>
                    <a:pt x="125095" y="284021"/>
                  </a:lnTo>
                  <a:lnTo>
                    <a:pt x="152533" y="248117"/>
                  </a:lnTo>
                  <a:lnTo>
                    <a:pt x="182258" y="214158"/>
                  </a:lnTo>
                  <a:lnTo>
                    <a:pt x="214158" y="182258"/>
                  </a:lnTo>
                  <a:lnTo>
                    <a:pt x="248117" y="152533"/>
                  </a:lnTo>
                  <a:lnTo>
                    <a:pt x="284021" y="125095"/>
                  </a:lnTo>
                  <a:lnTo>
                    <a:pt x="321755" y="100060"/>
                  </a:lnTo>
                  <a:lnTo>
                    <a:pt x="361207" y="77543"/>
                  </a:lnTo>
                  <a:lnTo>
                    <a:pt x="402260" y="57656"/>
                  </a:lnTo>
                  <a:lnTo>
                    <a:pt x="444801" y="40515"/>
                  </a:lnTo>
                  <a:lnTo>
                    <a:pt x="488715" y="26235"/>
                  </a:lnTo>
                  <a:lnTo>
                    <a:pt x="533888" y="14928"/>
                  </a:lnTo>
                  <a:lnTo>
                    <a:pt x="580206" y="6711"/>
                  </a:lnTo>
                  <a:lnTo>
                    <a:pt x="627554" y="1696"/>
                  </a:lnTo>
                  <a:lnTo>
                    <a:pt x="675817" y="0"/>
                  </a:lnTo>
                  <a:lnTo>
                    <a:pt x="724081" y="1696"/>
                  </a:lnTo>
                  <a:lnTo>
                    <a:pt x="771429" y="6711"/>
                  </a:lnTo>
                  <a:lnTo>
                    <a:pt x="817747" y="14928"/>
                  </a:lnTo>
                  <a:lnTo>
                    <a:pt x="862920" y="26235"/>
                  </a:lnTo>
                  <a:lnTo>
                    <a:pt x="906834" y="40515"/>
                  </a:lnTo>
                  <a:lnTo>
                    <a:pt x="949375" y="57656"/>
                  </a:lnTo>
                  <a:lnTo>
                    <a:pt x="990428" y="77543"/>
                  </a:lnTo>
                  <a:lnTo>
                    <a:pt x="1029879" y="100060"/>
                  </a:lnTo>
                  <a:lnTo>
                    <a:pt x="1067614" y="125095"/>
                  </a:lnTo>
                  <a:lnTo>
                    <a:pt x="1103518" y="152533"/>
                  </a:lnTo>
                  <a:lnTo>
                    <a:pt x="1137477" y="182258"/>
                  </a:lnTo>
                  <a:lnTo>
                    <a:pt x="1169376" y="214158"/>
                  </a:lnTo>
                  <a:lnTo>
                    <a:pt x="1199102" y="248117"/>
                  </a:lnTo>
                  <a:lnTo>
                    <a:pt x="1226539" y="284021"/>
                  </a:lnTo>
                  <a:lnTo>
                    <a:pt x="1251574" y="321755"/>
                  </a:lnTo>
                  <a:lnTo>
                    <a:pt x="1274092" y="361207"/>
                  </a:lnTo>
                  <a:lnTo>
                    <a:pt x="1293978" y="402260"/>
                  </a:lnTo>
                  <a:lnTo>
                    <a:pt x="1311119" y="444801"/>
                  </a:lnTo>
                  <a:lnTo>
                    <a:pt x="1325400" y="488715"/>
                  </a:lnTo>
                  <a:lnTo>
                    <a:pt x="1336706" y="533888"/>
                  </a:lnTo>
                  <a:lnTo>
                    <a:pt x="1344924" y="580206"/>
                  </a:lnTo>
                  <a:lnTo>
                    <a:pt x="1349938" y="627554"/>
                  </a:lnTo>
                  <a:lnTo>
                    <a:pt x="1351635" y="675817"/>
                  </a:lnTo>
                  <a:close/>
                </a:path>
              </a:pathLst>
            </a:custGeom>
            <a:ln w="60807">
              <a:solidFill>
                <a:schemeClr val="tx2">
                  <a:lumMod val="40000"/>
                  <a:lumOff val="60000"/>
                </a:schemeClr>
              </a:solidFill>
            </a:ln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object 11">
              <a:extLst>
                <a:ext uri="{FF2B5EF4-FFF2-40B4-BE49-F238E27FC236}">
                  <a16:creationId xmlns:a16="http://schemas.microsoft.com/office/drawing/2014/main" id="{1082A807-6553-46E8-75A3-AF19B49DB460}"/>
                </a:ext>
              </a:extLst>
            </p:cNvPr>
            <p:cNvSpPr/>
            <p:nvPr/>
          </p:nvSpPr>
          <p:spPr>
            <a:xfrm>
              <a:off x="7642867" y="3779766"/>
              <a:ext cx="580549" cy="1049179"/>
            </a:xfrm>
            <a:custGeom>
              <a:avLst/>
              <a:gdLst/>
              <a:ahLst/>
              <a:cxnLst/>
              <a:rect l="l" t="t" r="r" b="b"/>
              <a:pathLst>
                <a:path w="774064" h="1398904">
                  <a:moveTo>
                    <a:pt x="773899" y="0"/>
                  </a:moveTo>
                  <a:lnTo>
                    <a:pt x="724958" y="1522"/>
                  </a:lnTo>
                  <a:lnTo>
                    <a:pt x="676824" y="6029"/>
                  </a:lnTo>
                  <a:lnTo>
                    <a:pt x="629591" y="13431"/>
                  </a:lnTo>
                  <a:lnTo>
                    <a:pt x="583347" y="23636"/>
                  </a:lnTo>
                  <a:lnTo>
                    <a:pt x="538185" y="36553"/>
                  </a:lnTo>
                  <a:lnTo>
                    <a:pt x="494194" y="52093"/>
                  </a:lnTo>
                  <a:lnTo>
                    <a:pt x="451465" y="70164"/>
                  </a:lnTo>
                  <a:lnTo>
                    <a:pt x="410088" y="90676"/>
                  </a:lnTo>
                  <a:lnTo>
                    <a:pt x="370156" y="113538"/>
                  </a:lnTo>
                  <a:lnTo>
                    <a:pt x="331757" y="138659"/>
                  </a:lnTo>
                  <a:lnTo>
                    <a:pt x="294983" y="165950"/>
                  </a:lnTo>
                  <a:lnTo>
                    <a:pt x="259925" y="195318"/>
                  </a:lnTo>
                  <a:lnTo>
                    <a:pt x="226672" y="226674"/>
                  </a:lnTo>
                  <a:lnTo>
                    <a:pt x="195317" y="259927"/>
                  </a:lnTo>
                  <a:lnTo>
                    <a:pt x="165949" y="294985"/>
                  </a:lnTo>
                  <a:lnTo>
                    <a:pt x="138659" y="331760"/>
                  </a:lnTo>
                  <a:lnTo>
                    <a:pt x="113537" y="370159"/>
                  </a:lnTo>
                  <a:lnTo>
                    <a:pt x="90675" y="410093"/>
                  </a:lnTo>
                  <a:lnTo>
                    <a:pt x="70164" y="451470"/>
                  </a:lnTo>
                  <a:lnTo>
                    <a:pt x="52093" y="494199"/>
                  </a:lnTo>
                  <a:lnTo>
                    <a:pt x="36553" y="538192"/>
                  </a:lnTo>
                  <a:lnTo>
                    <a:pt x="23636" y="583355"/>
                  </a:lnTo>
                  <a:lnTo>
                    <a:pt x="13431" y="629600"/>
                  </a:lnTo>
                  <a:lnTo>
                    <a:pt x="6029" y="676834"/>
                  </a:lnTo>
                  <a:lnTo>
                    <a:pt x="1522" y="724969"/>
                  </a:lnTo>
                  <a:lnTo>
                    <a:pt x="0" y="773912"/>
                  </a:lnTo>
                  <a:lnTo>
                    <a:pt x="1648" y="824837"/>
                  </a:lnTo>
                  <a:lnTo>
                    <a:pt x="6527" y="874881"/>
                  </a:lnTo>
                  <a:lnTo>
                    <a:pt x="14533" y="923943"/>
                  </a:lnTo>
                  <a:lnTo>
                    <a:pt x="25563" y="971919"/>
                  </a:lnTo>
                  <a:lnTo>
                    <a:pt x="39517" y="1018709"/>
                  </a:lnTo>
                  <a:lnTo>
                    <a:pt x="56292" y="1064210"/>
                  </a:lnTo>
                  <a:lnTo>
                    <a:pt x="75784" y="1108319"/>
                  </a:lnTo>
                  <a:lnTo>
                    <a:pt x="97893" y="1150935"/>
                  </a:lnTo>
                  <a:lnTo>
                    <a:pt x="122516" y="1191955"/>
                  </a:lnTo>
                  <a:lnTo>
                    <a:pt x="149551" y="1231277"/>
                  </a:lnTo>
                  <a:lnTo>
                    <a:pt x="178895" y="1268799"/>
                  </a:lnTo>
                  <a:lnTo>
                    <a:pt x="210446" y="1304418"/>
                  </a:lnTo>
                  <a:lnTo>
                    <a:pt x="244103" y="1338033"/>
                  </a:lnTo>
                  <a:lnTo>
                    <a:pt x="279762" y="1369542"/>
                  </a:lnTo>
                  <a:lnTo>
                    <a:pt x="317322" y="1398841"/>
                  </a:lnTo>
                  <a:lnTo>
                    <a:pt x="432739" y="1243482"/>
                  </a:lnTo>
                  <a:lnTo>
                    <a:pt x="395359" y="1213945"/>
                  </a:lnTo>
                  <a:lnTo>
                    <a:pt x="361038" y="1181998"/>
                  </a:lnTo>
                  <a:lnTo>
                    <a:pt x="329812" y="1147850"/>
                  </a:lnTo>
                  <a:lnTo>
                    <a:pt x="301712" y="1111710"/>
                  </a:lnTo>
                  <a:lnTo>
                    <a:pt x="276773" y="1073785"/>
                  </a:lnTo>
                  <a:lnTo>
                    <a:pt x="255026" y="1034286"/>
                  </a:lnTo>
                  <a:lnTo>
                    <a:pt x="236505" y="993420"/>
                  </a:lnTo>
                  <a:lnTo>
                    <a:pt x="221243" y="951396"/>
                  </a:lnTo>
                  <a:lnTo>
                    <a:pt x="209273" y="908423"/>
                  </a:lnTo>
                  <a:lnTo>
                    <a:pt x="200628" y="864709"/>
                  </a:lnTo>
                  <a:lnTo>
                    <a:pt x="195341" y="820463"/>
                  </a:lnTo>
                  <a:lnTo>
                    <a:pt x="193445" y="775894"/>
                  </a:lnTo>
                  <a:lnTo>
                    <a:pt x="194974" y="731211"/>
                  </a:lnTo>
                  <a:lnTo>
                    <a:pt x="199960" y="686621"/>
                  </a:lnTo>
                  <a:lnTo>
                    <a:pt x="208436" y="642334"/>
                  </a:lnTo>
                  <a:lnTo>
                    <a:pt x="220436" y="598558"/>
                  </a:lnTo>
                  <a:lnTo>
                    <a:pt x="235992" y="555502"/>
                  </a:lnTo>
                  <a:lnTo>
                    <a:pt x="255138" y="513374"/>
                  </a:lnTo>
                  <a:lnTo>
                    <a:pt x="277906" y="472384"/>
                  </a:lnTo>
                  <a:lnTo>
                    <a:pt x="304330" y="432739"/>
                  </a:lnTo>
                  <a:lnTo>
                    <a:pt x="335693" y="393286"/>
                  </a:lnTo>
                  <a:lnTo>
                    <a:pt x="370054" y="357001"/>
                  </a:lnTo>
                  <a:lnTo>
                    <a:pt x="407169" y="324008"/>
                  </a:lnTo>
                  <a:lnTo>
                    <a:pt x="446792" y="294431"/>
                  </a:lnTo>
                  <a:lnTo>
                    <a:pt x="488680" y="268394"/>
                  </a:lnTo>
                  <a:lnTo>
                    <a:pt x="532588" y="246023"/>
                  </a:lnTo>
                  <a:lnTo>
                    <a:pt x="578274" y="227440"/>
                  </a:lnTo>
                  <a:lnTo>
                    <a:pt x="625492" y="212771"/>
                  </a:lnTo>
                  <a:lnTo>
                    <a:pt x="673998" y="202139"/>
                  </a:lnTo>
                  <a:lnTo>
                    <a:pt x="723549" y="195668"/>
                  </a:lnTo>
                  <a:lnTo>
                    <a:pt x="773899" y="193484"/>
                  </a:lnTo>
                  <a:lnTo>
                    <a:pt x="773899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6" name="object 14">
            <a:extLst>
              <a:ext uri="{FF2B5EF4-FFF2-40B4-BE49-F238E27FC236}">
                <a16:creationId xmlns:a16="http://schemas.microsoft.com/office/drawing/2014/main" id="{D1A22E14-E1FD-BE43-2F4C-7EF73762BD3A}"/>
              </a:ext>
            </a:extLst>
          </p:cNvPr>
          <p:cNvSpPr txBox="1"/>
          <p:nvPr/>
        </p:nvSpPr>
        <p:spPr>
          <a:xfrm>
            <a:off x="5800113" y="4005280"/>
            <a:ext cx="706873" cy="257539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marR="2858" indent="68937" algn="ctr" defTabSz="514350">
              <a:lnSpc>
                <a:spcPct val="105300"/>
              </a:lnSpc>
              <a:spcBef>
                <a:spcPts val="56"/>
              </a:spcBef>
              <a:defRPr/>
            </a:pPr>
            <a:r>
              <a:rPr sz="750" spc="-6" dirty="0">
                <a:solidFill>
                  <a:prstClr val="black"/>
                </a:solidFill>
                <a:latin typeface="Calibri"/>
                <a:cs typeface="Open Sans"/>
              </a:rPr>
              <a:t>Technology</a:t>
            </a:r>
            <a:endParaRPr lang="en-US" sz="750" spc="-6" dirty="0">
              <a:solidFill>
                <a:prstClr val="black"/>
              </a:solidFill>
              <a:latin typeface="Calibri"/>
              <a:cs typeface="Open Sans"/>
            </a:endParaRPr>
          </a:p>
          <a:p>
            <a:pPr marL="7144" marR="2858" indent="68937" algn="ctr" defTabSz="514350">
              <a:lnSpc>
                <a:spcPct val="105300"/>
              </a:lnSpc>
              <a:spcBef>
                <a:spcPts val="56"/>
              </a:spcBef>
              <a:defRPr/>
            </a:pPr>
            <a:r>
              <a:rPr sz="750" spc="-3" dirty="0">
                <a:solidFill>
                  <a:prstClr val="black"/>
                </a:solidFill>
                <a:latin typeface="Calibri"/>
                <a:cs typeface="Open Sans"/>
              </a:rPr>
              <a:t>t</a:t>
            </a:r>
            <a:r>
              <a:rPr sz="750" spc="-8" dirty="0">
                <a:solidFill>
                  <a:prstClr val="black"/>
                </a:solidFill>
                <a:latin typeface="Calibri"/>
                <a:cs typeface="Open Sans"/>
              </a:rPr>
              <a:t>r</a:t>
            </a:r>
            <a:r>
              <a:rPr sz="750" spc="-6" dirty="0">
                <a:solidFill>
                  <a:prstClr val="black"/>
                </a:solidFill>
                <a:latin typeface="Calibri"/>
                <a:cs typeface="Open Sans"/>
              </a:rPr>
              <a:t>a</a:t>
            </a:r>
            <a:r>
              <a:rPr sz="750" dirty="0">
                <a:solidFill>
                  <a:prstClr val="black"/>
                </a:solidFill>
                <a:latin typeface="Calibri"/>
                <a:cs typeface="Open Sans"/>
              </a:rPr>
              <a:t>n</a:t>
            </a:r>
            <a:r>
              <a:rPr sz="750" spc="6" dirty="0">
                <a:solidFill>
                  <a:prstClr val="black"/>
                </a:solidFill>
                <a:latin typeface="Calibri"/>
                <a:cs typeface="Open Sans"/>
              </a:rPr>
              <a:t>s</a:t>
            </a:r>
            <a:r>
              <a:rPr sz="750" dirty="0">
                <a:solidFill>
                  <a:prstClr val="black"/>
                </a:solidFill>
                <a:latin typeface="Calibri"/>
                <a:cs typeface="Open Sans"/>
              </a:rPr>
              <a:t>f</a:t>
            </a:r>
            <a:r>
              <a:rPr sz="750" spc="-3" dirty="0">
                <a:solidFill>
                  <a:prstClr val="black"/>
                </a:solidFill>
                <a:latin typeface="Calibri"/>
                <a:cs typeface="Open Sans"/>
              </a:rPr>
              <a:t>or</a:t>
            </a:r>
            <a:r>
              <a:rPr sz="750" spc="-6" dirty="0">
                <a:solidFill>
                  <a:prstClr val="black"/>
                </a:solidFill>
                <a:latin typeface="Calibri"/>
                <a:cs typeface="Open Sans"/>
              </a:rPr>
              <a:t>ma</a:t>
            </a:r>
            <a:r>
              <a:rPr sz="750" spc="-3" dirty="0">
                <a:solidFill>
                  <a:prstClr val="black"/>
                </a:solidFill>
                <a:latin typeface="Calibri"/>
                <a:cs typeface="Open Sans"/>
              </a:rPr>
              <a:t>tio</a:t>
            </a:r>
            <a:r>
              <a:rPr sz="750" dirty="0">
                <a:solidFill>
                  <a:prstClr val="black"/>
                </a:solidFill>
                <a:latin typeface="Calibri"/>
                <a:cs typeface="Open Sans"/>
              </a:rPr>
              <a:t>n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sp>
        <p:nvSpPr>
          <p:cNvPr id="47" name="object 15">
            <a:extLst>
              <a:ext uri="{FF2B5EF4-FFF2-40B4-BE49-F238E27FC236}">
                <a16:creationId xmlns:a16="http://schemas.microsoft.com/office/drawing/2014/main" id="{8480C8F3-7DA3-2DE6-10D6-D3B366FDC3E2}"/>
              </a:ext>
            </a:extLst>
          </p:cNvPr>
          <p:cNvSpPr txBox="1"/>
          <p:nvPr/>
        </p:nvSpPr>
        <p:spPr>
          <a:xfrm>
            <a:off x="6028028" y="3485095"/>
            <a:ext cx="283250" cy="175682"/>
          </a:xfrm>
          <a:prstGeom prst="rect">
            <a:avLst/>
          </a:prstGeom>
        </p:spPr>
        <p:txBody>
          <a:bodyPr vert="horz" wrap="square" lIns="0" tIns="6787" rIns="0" bIns="0" rtlCol="0">
            <a:spAutoFit/>
          </a:bodyPr>
          <a:lstStyle/>
          <a:p>
            <a:pPr marL="21431" defTabSz="514350">
              <a:spcBef>
                <a:spcPts val="53"/>
              </a:spcBef>
              <a:defRPr/>
            </a:pPr>
            <a:r>
              <a:rPr sz="1097" b="1" spc="26" dirty="0">
                <a:solidFill>
                  <a:srgbClr val="007CB0"/>
                </a:solidFill>
                <a:latin typeface="Open Sans"/>
                <a:cs typeface="Open Sans"/>
              </a:rPr>
              <a:t>43</a:t>
            </a:r>
            <a:r>
              <a:rPr sz="929" b="1" spc="38" baseline="32828" dirty="0">
                <a:solidFill>
                  <a:srgbClr val="97999B"/>
                </a:solidFill>
                <a:latin typeface="Open Sans"/>
                <a:cs typeface="Open Sans"/>
              </a:rPr>
              <a:t>%</a:t>
            </a:r>
            <a:endParaRPr sz="929" baseline="32828" dirty="0">
              <a:solidFill>
                <a:srgbClr val="97999B"/>
              </a:solidFill>
              <a:latin typeface="Open Sans"/>
              <a:cs typeface="Open Sans"/>
            </a:endParaRPr>
          </a:p>
        </p:txBody>
      </p:sp>
      <p:grpSp>
        <p:nvGrpSpPr>
          <p:cNvPr id="48" name="object 16">
            <a:extLst>
              <a:ext uri="{FF2B5EF4-FFF2-40B4-BE49-F238E27FC236}">
                <a16:creationId xmlns:a16="http://schemas.microsoft.com/office/drawing/2014/main" id="{49FC7B61-E46B-831A-7413-FB550F31BF7E}"/>
              </a:ext>
            </a:extLst>
          </p:cNvPr>
          <p:cNvGrpSpPr>
            <a:grpSpLocks noChangeAspect="1"/>
          </p:cNvGrpSpPr>
          <p:nvPr/>
        </p:nvGrpSpPr>
        <p:grpSpPr>
          <a:xfrm>
            <a:off x="4692680" y="3149154"/>
            <a:ext cx="783000" cy="783000"/>
            <a:chOff x="855905" y="5974027"/>
            <a:chExt cx="1454481" cy="1520825"/>
          </a:xfrm>
        </p:grpSpPr>
        <p:sp>
          <p:nvSpPr>
            <p:cNvPr id="49" name="object 17">
              <a:extLst>
                <a:ext uri="{FF2B5EF4-FFF2-40B4-BE49-F238E27FC236}">
                  <a16:creationId xmlns:a16="http://schemas.microsoft.com/office/drawing/2014/main" id="{3CCF9723-9DB8-D97E-0846-DE88F6EECEDC}"/>
                </a:ext>
              </a:extLst>
            </p:cNvPr>
            <p:cNvSpPr/>
            <p:nvPr/>
          </p:nvSpPr>
          <p:spPr>
            <a:xfrm>
              <a:off x="958471" y="6082732"/>
              <a:ext cx="1351915" cy="1351915"/>
            </a:xfrm>
            <a:custGeom>
              <a:avLst/>
              <a:gdLst/>
              <a:ahLst/>
              <a:cxnLst/>
              <a:rect l="l" t="t" r="r" b="b"/>
              <a:pathLst>
                <a:path w="1351914" h="1351915">
                  <a:moveTo>
                    <a:pt x="1351635" y="675817"/>
                  </a:moveTo>
                  <a:lnTo>
                    <a:pt x="1349938" y="724081"/>
                  </a:lnTo>
                  <a:lnTo>
                    <a:pt x="1344924" y="771429"/>
                  </a:lnTo>
                  <a:lnTo>
                    <a:pt x="1336706" y="817747"/>
                  </a:lnTo>
                  <a:lnTo>
                    <a:pt x="1325400" y="862920"/>
                  </a:lnTo>
                  <a:lnTo>
                    <a:pt x="1311119" y="906834"/>
                  </a:lnTo>
                  <a:lnTo>
                    <a:pt x="1293978" y="949375"/>
                  </a:lnTo>
                  <a:lnTo>
                    <a:pt x="1274092" y="990428"/>
                  </a:lnTo>
                  <a:lnTo>
                    <a:pt x="1251574" y="1029879"/>
                  </a:lnTo>
                  <a:lnTo>
                    <a:pt x="1226539" y="1067614"/>
                  </a:lnTo>
                  <a:lnTo>
                    <a:pt x="1199102" y="1103518"/>
                  </a:lnTo>
                  <a:lnTo>
                    <a:pt x="1169376" y="1137477"/>
                  </a:lnTo>
                  <a:lnTo>
                    <a:pt x="1137477" y="1169376"/>
                  </a:lnTo>
                  <a:lnTo>
                    <a:pt x="1103518" y="1199102"/>
                  </a:lnTo>
                  <a:lnTo>
                    <a:pt x="1067614" y="1226539"/>
                  </a:lnTo>
                  <a:lnTo>
                    <a:pt x="1029879" y="1251574"/>
                  </a:lnTo>
                  <a:lnTo>
                    <a:pt x="990428" y="1274092"/>
                  </a:lnTo>
                  <a:lnTo>
                    <a:pt x="949375" y="1293978"/>
                  </a:lnTo>
                  <a:lnTo>
                    <a:pt x="906834" y="1311119"/>
                  </a:lnTo>
                  <a:lnTo>
                    <a:pt x="862920" y="1325400"/>
                  </a:lnTo>
                  <a:lnTo>
                    <a:pt x="817747" y="1336706"/>
                  </a:lnTo>
                  <a:lnTo>
                    <a:pt x="771429" y="1344924"/>
                  </a:lnTo>
                  <a:lnTo>
                    <a:pt x="724081" y="1349938"/>
                  </a:lnTo>
                  <a:lnTo>
                    <a:pt x="675817" y="1351635"/>
                  </a:lnTo>
                  <a:lnTo>
                    <a:pt x="627554" y="1349938"/>
                  </a:lnTo>
                  <a:lnTo>
                    <a:pt x="580206" y="1344924"/>
                  </a:lnTo>
                  <a:lnTo>
                    <a:pt x="533888" y="1336706"/>
                  </a:lnTo>
                  <a:lnTo>
                    <a:pt x="488715" y="1325400"/>
                  </a:lnTo>
                  <a:lnTo>
                    <a:pt x="444801" y="1311119"/>
                  </a:lnTo>
                  <a:lnTo>
                    <a:pt x="402260" y="1293978"/>
                  </a:lnTo>
                  <a:lnTo>
                    <a:pt x="361207" y="1274092"/>
                  </a:lnTo>
                  <a:lnTo>
                    <a:pt x="321755" y="1251574"/>
                  </a:lnTo>
                  <a:lnTo>
                    <a:pt x="284021" y="1226539"/>
                  </a:lnTo>
                  <a:lnTo>
                    <a:pt x="248117" y="1199102"/>
                  </a:lnTo>
                  <a:lnTo>
                    <a:pt x="214158" y="1169376"/>
                  </a:lnTo>
                  <a:lnTo>
                    <a:pt x="182258" y="1137477"/>
                  </a:lnTo>
                  <a:lnTo>
                    <a:pt x="152533" y="1103518"/>
                  </a:lnTo>
                  <a:lnTo>
                    <a:pt x="125095" y="1067614"/>
                  </a:lnTo>
                  <a:lnTo>
                    <a:pt x="100060" y="1029879"/>
                  </a:lnTo>
                  <a:lnTo>
                    <a:pt x="77543" y="990428"/>
                  </a:lnTo>
                  <a:lnTo>
                    <a:pt x="57656" y="949375"/>
                  </a:lnTo>
                  <a:lnTo>
                    <a:pt x="40515" y="906834"/>
                  </a:lnTo>
                  <a:lnTo>
                    <a:pt x="26235" y="862920"/>
                  </a:lnTo>
                  <a:lnTo>
                    <a:pt x="14928" y="817747"/>
                  </a:lnTo>
                  <a:lnTo>
                    <a:pt x="6711" y="771429"/>
                  </a:lnTo>
                  <a:lnTo>
                    <a:pt x="1696" y="724081"/>
                  </a:lnTo>
                  <a:lnTo>
                    <a:pt x="0" y="675817"/>
                  </a:lnTo>
                  <a:lnTo>
                    <a:pt x="1696" y="627554"/>
                  </a:lnTo>
                  <a:lnTo>
                    <a:pt x="6711" y="580206"/>
                  </a:lnTo>
                  <a:lnTo>
                    <a:pt x="14928" y="533888"/>
                  </a:lnTo>
                  <a:lnTo>
                    <a:pt x="26235" y="488715"/>
                  </a:lnTo>
                  <a:lnTo>
                    <a:pt x="40515" y="444801"/>
                  </a:lnTo>
                  <a:lnTo>
                    <a:pt x="57656" y="402260"/>
                  </a:lnTo>
                  <a:lnTo>
                    <a:pt x="77543" y="361207"/>
                  </a:lnTo>
                  <a:lnTo>
                    <a:pt x="100060" y="321755"/>
                  </a:lnTo>
                  <a:lnTo>
                    <a:pt x="125095" y="284021"/>
                  </a:lnTo>
                  <a:lnTo>
                    <a:pt x="152533" y="248117"/>
                  </a:lnTo>
                  <a:lnTo>
                    <a:pt x="182258" y="214158"/>
                  </a:lnTo>
                  <a:lnTo>
                    <a:pt x="214158" y="182258"/>
                  </a:lnTo>
                  <a:lnTo>
                    <a:pt x="248117" y="152533"/>
                  </a:lnTo>
                  <a:lnTo>
                    <a:pt x="284021" y="125095"/>
                  </a:lnTo>
                  <a:lnTo>
                    <a:pt x="321755" y="100060"/>
                  </a:lnTo>
                  <a:lnTo>
                    <a:pt x="361207" y="77543"/>
                  </a:lnTo>
                  <a:lnTo>
                    <a:pt x="402260" y="57656"/>
                  </a:lnTo>
                  <a:lnTo>
                    <a:pt x="444801" y="40515"/>
                  </a:lnTo>
                  <a:lnTo>
                    <a:pt x="488715" y="26235"/>
                  </a:lnTo>
                  <a:lnTo>
                    <a:pt x="533888" y="14928"/>
                  </a:lnTo>
                  <a:lnTo>
                    <a:pt x="580206" y="6711"/>
                  </a:lnTo>
                  <a:lnTo>
                    <a:pt x="627554" y="1696"/>
                  </a:lnTo>
                  <a:lnTo>
                    <a:pt x="675817" y="0"/>
                  </a:lnTo>
                  <a:lnTo>
                    <a:pt x="724081" y="1696"/>
                  </a:lnTo>
                  <a:lnTo>
                    <a:pt x="771429" y="6711"/>
                  </a:lnTo>
                  <a:lnTo>
                    <a:pt x="817747" y="14928"/>
                  </a:lnTo>
                  <a:lnTo>
                    <a:pt x="862920" y="26235"/>
                  </a:lnTo>
                  <a:lnTo>
                    <a:pt x="906834" y="40515"/>
                  </a:lnTo>
                  <a:lnTo>
                    <a:pt x="949375" y="57656"/>
                  </a:lnTo>
                  <a:lnTo>
                    <a:pt x="990428" y="77543"/>
                  </a:lnTo>
                  <a:lnTo>
                    <a:pt x="1029879" y="100060"/>
                  </a:lnTo>
                  <a:lnTo>
                    <a:pt x="1067614" y="125095"/>
                  </a:lnTo>
                  <a:lnTo>
                    <a:pt x="1103518" y="152533"/>
                  </a:lnTo>
                  <a:lnTo>
                    <a:pt x="1137477" y="182258"/>
                  </a:lnTo>
                  <a:lnTo>
                    <a:pt x="1169376" y="214158"/>
                  </a:lnTo>
                  <a:lnTo>
                    <a:pt x="1199102" y="248117"/>
                  </a:lnTo>
                  <a:lnTo>
                    <a:pt x="1226539" y="284021"/>
                  </a:lnTo>
                  <a:lnTo>
                    <a:pt x="1251574" y="321755"/>
                  </a:lnTo>
                  <a:lnTo>
                    <a:pt x="1274092" y="361207"/>
                  </a:lnTo>
                  <a:lnTo>
                    <a:pt x="1293978" y="402260"/>
                  </a:lnTo>
                  <a:lnTo>
                    <a:pt x="1311119" y="444801"/>
                  </a:lnTo>
                  <a:lnTo>
                    <a:pt x="1325400" y="488715"/>
                  </a:lnTo>
                  <a:lnTo>
                    <a:pt x="1336706" y="533888"/>
                  </a:lnTo>
                  <a:lnTo>
                    <a:pt x="1344924" y="580206"/>
                  </a:lnTo>
                  <a:lnTo>
                    <a:pt x="1349938" y="627554"/>
                  </a:lnTo>
                  <a:lnTo>
                    <a:pt x="1351635" y="675817"/>
                  </a:lnTo>
                  <a:close/>
                </a:path>
              </a:pathLst>
            </a:custGeom>
            <a:ln w="60807">
              <a:solidFill>
                <a:schemeClr val="tx2">
                  <a:lumMod val="40000"/>
                  <a:lumOff val="60000"/>
                </a:schemeClr>
              </a:solidFill>
            </a:ln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0" name="object 18">
              <a:extLst>
                <a:ext uri="{FF2B5EF4-FFF2-40B4-BE49-F238E27FC236}">
                  <a16:creationId xmlns:a16="http://schemas.microsoft.com/office/drawing/2014/main" id="{7A2AA910-F776-4EBB-1A8B-FE7CF1833819}"/>
                </a:ext>
              </a:extLst>
            </p:cNvPr>
            <p:cNvSpPr/>
            <p:nvPr/>
          </p:nvSpPr>
          <p:spPr>
            <a:xfrm>
              <a:off x="855905" y="5974027"/>
              <a:ext cx="774065" cy="1520825"/>
            </a:xfrm>
            <a:custGeom>
              <a:avLst/>
              <a:gdLst/>
              <a:ahLst/>
              <a:cxnLst/>
              <a:rect l="l" t="t" r="r" b="b"/>
              <a:pathLst>
                <a:path w="774064" h="1520825">
                  <a:moveTo>
                    <a:pt x="773899" y="0"/>
                  </a:moveTo>
                  <a:lnTo>
                    <a:pt x="724956" y="1522"/>
                  </a:lnTo>
                  <a:lnTo>
                    <a:pt x="676822" y="6029"/>
                  </a:lnTo>
                  <a:lnTo>
                    <a:pt x="629587" y="13430"/>
                  </a:lnTo>
                  <a:lnTo>
                    <a:pt x="583343" y="23635"/>
                  </a:lnTo>
                  <a:lnTo>
                    <a:pt x="538180" y="36552"/>
                  </a:lnTo>
                  <a:lnTo>
                    <a:pt x="494188" y="52091"/>
                  </a:lnTo>
                  <a:lnTo>
                    <a:pt x="451459" y="70162"/>
                  </a:lnTo>
                  <a:lnTo>
                    <a:pt x="410083" y="90673"/>
                  </a:lnTo>
                  <a:lnTo>
                    <a:pt x="370150" y="113534"/>
                  </a:lnTo>
                  <a:lnTo>
                    <a:pt x="331751" y="138655"/>
                  </a:lnTo>
                  <a:lnTo>
                    <a:pt x="294978" y="165945"/>
                  </a:lnTo>
                  <a:lnTo>
                    <a:pt x="259920" y="195312"/>
                  </a:lnTo>
                  <a:lnTo>
                    <a:pt x="226668" y="226668"/>
                  </a:lnTo>
                  <a:lnTo>
                    <a:pt x="195312" y="259920"/>
                  </a:lnTo>
                  <a:lnTo>
                    <a:pt x="165945" y="294978"/>
                  </a:lnTo>
                  <a:lnTo>
                    <a:pt x="138655" y="331751"/>
                  </a:lnTo>
                  <a:lnTo>
                    <a:pt x="113534" y="370150"/>
                  </a:lnTo>
                  <a:lnTo>
                    <a:pt x="90673" y="410083"/>
                  </a:lnTo>
                  <a:lnTo>
                    <a:pt x="70162" y="451459"/>
                  </a:lnTo>
                  <a:lnTo>
                    <a:pt x="52091" y="494188"/>
                  </a:lnTo>
                  <a:lnTo>
                    <a:pt x="36552" y="538180"/>
                  </a:lnTo>
                  <a:lnTo>
                    <a:pt x="23635" y="583343"/>
                  </a:lnTo>
                  <a:lnTo>
                    <a:pt x="13430" y="629587"/>
                  </a:lnTo>
                  <a:lnTo>
                    <a:pt x="6029" y="676822"/>
                  </a:lnTo>
                  <a:lnTo>
                    <a:pt x="1522" y="724956"/>
                  </a:lnTo>
                  <a:lnTo>
                    <a:pt x="0" y="773899"/>
                  </a:lnTo>
                  <a:lnTo>
                    <a:pt x="1352" y="819142"/>
                  </a:lnTo>
                  <a:lnTo>
                    <a:pt x="5384" y="864400"/>
                  </a:lnTo>
                  <a:lnTo>
                    <a:pt x="12052" y="909518"/>
                  </a:lnTo>
                  <a:lnTo>
                    <a:pt x="21317" y="954341"/>
                  </a:lnTo>
                  <a:lnTo>
                    <a:pt x="33135" y="998713"/>
                  </a:lnTo>
                  <a:lnTo>
                    <a:pt x="47467" y="1042478"/>
                  </a:lnTo>
                  <a:lnTo>
                    <a:pt x="64271" y="1085481"/>
                  </a:lnTo>
                  <a:lnTo>
                    <a:pt x="83505" y="1127567"/>
                  </a:lnTo>
                  <a:lnTo>
                    <a:pt x="105129" y="1168580"/>
                  </a:lnTo>
                  <a:lnTo>
                    <a:pt x="129100" y="1208364"/>
                  </a:lnTo>
                  <a:lnTo>
                    <a:pt x="155379" y="1246764"/>
                  </a:lnTo>
                  <a:lnTo>
                    <a:pt x="183922" y="1283625"/>
                  </a:lnTo>
                  <a:lnTo>
                    <a:pt x="214690" y="1318790"/>
                  </a:lnTo>
                  <a:lnTo>
                    <a:pt x="247640" y="1352105"/>
                  </a:lnTo>
                  <a:lnTo>
                    <a:pt x="282732" y="1383414"/>
                  </a:lnTo>
                  <a:lnTo>
                    <a:pt x="319924" y="1412561"/>
                  </a:lnTo>
                  <a:lnTo>
                    <a:pt x="359174" y="1439391"/>
                  </a:lnTo>
                  <a:lnTo>
                    <a:pt x="400443" y="1463749"/>
                  </a:lnTo>
                  <a:lnTo>
                    <a:pt x="443687" y="1485478"/>
                  </a:lnTo>
                  <a:lnTo>
                    <a:pt x="488867" y="1504424"/>
                  </a:lnTo>
                  <a:lnTo>
                    <a:pt x="535940" y="1520431"/>
                  </a:lnTo>
                  <a:lnTo>
                    <a:pt x="611378" y="1348981"/>
                  </a:lnTo>
                  <a:lnTo>
                    <a:pt x="574698" y="1329169"/>
                  </a:lnTo>
                  <a:lnTo>
                    <a:pt x="521282" y="1298368"/>
                  </a:lnTo>
                  <a:lnTo>
                    <a:pt x="468254" y="1266495"/>
                  </a:lnTo>
                  <a:lnTo>
                    <a:pt x="432739" y="1243469"/>
                  </a:lnTo>
                  <a:lnTo>
                    <a:pt x="395357" y="1213932"/>
                  </a:lnTo>
                  <a:lnTo>
                    <a:pt x="361035" y="1181985"/>
                  </a:lnTo>
                  <a:lnTo>
                    <a:pt x="329808" y="1147837"/>
                  </a:lnTo>
                  <a:lnTo>
                    <a:pt x="301708" y="1111697"/>
                  </a:lnTo>
                  <a:lnTo>
                    <a:pt x="276767" y="1073773"/>
                  </a:lnTo>
                  <a:lnTo>
                    <a:pt x="255020" y="1034273"/>
                  </a:lnTo>
                  <a:lnTo>
                    <a:pt x="236499" y="993407"/>
                  </a:lnTo>
                  <a:lnTo>
                    <a:pt x="221237" y="951383"/>
                  </a:lnTo>
                  <a:lnTo>
                    <a:pt x="209267" y="908410"/>
                  </a:lnTo>
                  <a:lnTo>
                    <a:pt x="200623" y="864696"/>
                  </a:lnTo>
                  <a:lnTo>
                    <a:pt x="195337" y="820451"/>
                  </a:lnTo>
                  <a:lnTo>
                    <a:pt x="193442" y="775882"/>
                  </a:lnTo>
                  <a:lnTo>
                    <a:pt x="194971" y="731198"/>
                  </a:lnTo>
                  <a:lnTo>
                    <a:pt x="199958" y="686608"/>
                  </a:lnTo>
                  <a:lnTo>
                    <a:pt x="208434" y="642321"/>
                  </a:lnTo>
                  <a:lnTo>
                    <a:pt x="220435" y="598545"/>
                  </a:lnTo>
                  <a:lnTo>
                    <a:pt x="235991" y="555489"/>
                  </a:lnTo>
                  <a:lnTo>
                    <a:pt x="255137" y="513361"/>
                  </a:lnTo>
                  <a:lnTo>
                    <a:pt x="277906" y="472371"/>
                  </a:lnTo>
                  <a:lnTo>
                    <a:pt x="304330" y="432727"/>
                  </a:lnTo>
                  <a:lnTo>
                    <a:pt x="335693" y="393276"/>
                  </a:lnTo>
                  <a:lnTo>
                    <a:pt x="370053" y="356993"/>
                  </a:lnTo>
                  <a:lnTo>
                    <a:pt x="407166" y="324001"/>
                  </a:lnTo>
                  <a:lnTo>
                    <a:pt x="446788" y="294424"/>
                  </a:lnTo>
                  <a:lnTo>
                    <a:pt x="488675" y="268387"/>
                  </a:lnTo>
                  <a:lnTo>
                    <a:pt x="532583" y="246014"/>
                  </a:lnTo>
                  <a:lnTo>
                    <a:pt x="578268" y="227431"/>
                  </a:lnTo>
                  <a:lnTo>
                    <a:pt x="625486" y="212760"/>
                  </a:lnTo>
                  <a:lnTo>
                    <a:pt x="673993" y="202127"/>
                  </a:lnTo>
                  <a:lnTo>
                    <a:pt x="723546" y="195656"/>
                  </a:lnTo>
                  <a:lnTo>
                    <a:pt x="773899" y="193471"/>
                  </a:lnTo>
                  <a:lnTo>
                    <a:pt x="773899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1" name="object 19">
              <a:extLst>
                <a:ext uri="{FF2B5EF4-FFF2-40B4-BE49-F238E27FC236}">
                  <a16:creationId xmlns:a16="http://schemas.microsoft.com/office/drawing/2014/main" id="{A15EB817-4C7D-241F-0FB4-7C0808AE74AB}"/>
                </a:ext>
              </a:extLst>
            </p:cNvPr>
            <p:cNvSpPr/>
            <p:nvPr/>
          </p:nvSpPr>
          <p:spPr>
            <a:xfrm>
              <a:off x="1317491" y="7456220"/>
              <a:ext cx="8255" cy="3810"/>
            </a:xfrm>
            <a:custGeom>
              <a:avLst/>
              <a:gdLst/>
              <a:ahLst/>
              <a:cxnLst/>
              <a:rect l="l" t="t" r="r" b="b"/>
              <a:pathLst>
                <a:path w="8255" h="3809">
                  <a:moveTo>
                    <a:pt x="0" y="0"/>
                  </a:moveTo>
                  <a:lnTo>
                    <a:pt x="5257" y="2298"/>
                  </a:lnTo>
                  <a:lnTo>
                    <a:pt x="7899" y="34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6A8"/>
            </a:solidFill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2" name="object 21">
            <a:extLst>
              <a:ext uri="{FF2B5EF4-FFF2-40B4-BE49-F238E27FC236}">
                <a16:creationId xmlns:a16="http://schemas.microsoft.com/office/drawing/2014/main" id="{25BB2725-7DFF-B0E7-CF41-3A8FA6C0109D}"/>
              </a:ext>
            </a:extLst>
          </p:cNvPr>
          <p:cNvSpPr txBox="1"/>
          <p:nvPr/>
        </p:nvSpPr>
        <p:spPr>
          <a:xfrm>
            <a:off x="4846599" y="4005280"/>
            <a:ext cx="497562" cy="238046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algn="ctr" defTabSz="514350">
              <a:spcBef>
                <a:spcPts val="56"/>
              </a:spcBef>
              <a:defRPr/>
            </a:pP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Da</a:t>
            </a:r>
            <a:r>
              <a:rPr lang="en-US" sz="750" spc="3" dirty="0">
                <a:solidFill>
                  <a:prstClr val="black"/>
                </a:solidFill>
                <a:latin typeface="Calibri"/>
                <a:cs typeface="Open Sans"/>
              </a:rPr>
              <a:t>t</a:t>
            </a: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a</a:t>
            </a:r>
            <a:r>
              <a:rPr lang="en-US" sz="750" spc="-11" dirty="0">
                <a:solidFill>
                  <a:prstClr val="black"/>
                </a:solidFill>
                <a:latin typeface="Calibri"/>
                <a:cs typeface="Open Sans"/>
              </a:rPr>
              <a:t> </a:t>
            </a: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ana</a:t>
            </a:r>
            <a:r>
              <a:rPr lang="en-US" sz="750" spc="3" dirty="0">
                <a:solidFill>
                  <a:prstClr val="black"/>
                </a:solidFill>
                <a:latin typeface="Calibri"/>
                <a:cs typeface="Open Sans"/>
              </a:rPr>
              <a:t>l</a:t>
            </a:r>
            <a:r>
              <a:rPr lang="en-US" sz="750" spc="14" dirty="0">
                <a:solidFill>
                  <a:prstClr val="black"/>
                </a:solidFill>
                <a:latin typeface="Calibri"/>
                <a:cs typeface="Open Sans"/>
              </a:rPr>
              <a:t>y</a:t>
            </a:r>
            <a:r>
              <a:rPr lang="en-US" sz="750" spc="-3" dirty="0">
                <a:solidFill>
                  <a:prstClr val="black"/>
                </a:solidFill>
                <a:latin typeface="Calibri"/>
                <a:cs typeface="Open Sans"/>
              </a:rPr>
              <a:t>ti</a:t>
            </a: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cs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sp>
        <p:nvSpPr>
          <p:cNvPr id="53" name="object 22">
            <a:extLst>
              <a:ext uri="{FF2B5EF4-FFF2-40B4-BE49-F238E27FC236}">
                <a16:creationId xmlns:a16="http://schemas.microsoft.com/office/drawing/2014/main" id="{CD2CB132-7B45-9149-9A0C-01D8BC3B878F}"/>
              </a:ext>
            </a:extLst>
          </p:cNvPr>
          <p:cNvSpPr txBox="1"/>
          <p:nvPr/>
        </p:nvSpPr>
        <p:spPr>
          <a:xfrm>
            <a:off x="4990646" y="3476931"/>
            <a:ext cx="280392" cy="175682"/>
          </a:xfrm>
          <a:prstGeom prst="rect">
            <a:avLst/>
          </a:prstGeom>
        </p:spPr>
        <p:txBody>
          <a:bodyPr vert="horz" wrap="square" lIns="0" tIns="6787" rIns="0" bIns="0" rtlCol="0">
            <a:spAutoFit/>
          </a:bodyPr>
          <a:lstStyle/>
          <a:p>
            <a:pPr marL="21431" defTabSz="514350">
              <a:spcBef>
                <a:spcPts val="53"/>
              </a:spcBef>
              <a:defRPr/>
            </a:pPr>
            <a:r>
              <a:rPr sz="1097" b="1" spc="17" dirty="0">
                <a:solidFill>
                  <a:srgbClr val="007CB0"/>
                </a:solidFill>
                <a:latin typeface="Open Sans"/>
                <a:cs typeface="Open Sans"/>
              </a:rPr>
              <a:t>45</a:t>
            </a:r>
            <a:r>
              <a:rPr sz="929" b="1" spc="25" baseline="32828" dirty="0">
                <a:solidFill>
                  <a:srgbClr val="97999B"/>
                </a:solidFill>
                <a:latin typeface="Open Sans"/>
                <a:cs typeface="Open Sans"/>
              </a:rPr>
              <a:t>%</a:t>
            </a:r>
            <a:endParaRPr sz="929" baseline="32828" dirty="0">
              <a:solidFill>
                <a:srgbClr val="97999B"/>
              </a:solidFill>
              <a:latin typeface="Open Sans"/>
              <a:cs typeface="Open Sans"/>
            </a:endParaRPr>
          </a:p>
        </p:txBody>
      </p:sp>
      <p:sp>
        <p:nvSpPr>
          <p:cNvPr id="54" name="object 23">
            <a:extLst>
              <a:ext uri="{FF2B5EF4-FFF2-40B4-BE49-F238E27FC236}">
                <a16:creationId xmlns:a16="http://schemas.microsoft.com/office/drawing/2014/main" id="{1501F22F-5589-EB75-65CC-83F335B40359}"/>
              </a:ext>
            </a:extLst>
          </p:cNvPr>
          <p:cNvSpPr txBox="1"/>
          <p:nvPr/>
        </p:nvSpPr>
        <p:spPr>
          <a:xfrm>
            <a:off x="8152778" y="4005280"/>
            <a:ext cx="737985" cy="244715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marR="2858" indent="5001" algn="ctr" defTabSz="514350">
              <a:lnSpc>
                <a:spcPct val="105200"/>
              </a:lnSpc>
              <a:spcBef>
                <a:spcPts val="56"/>
              </a:spcBef>
              <a:defRPr/>
            </a:pPr>
            <a:r>
              <a:rPr lang="en-US" sz="750" spc="-3" dirty="0">
                <a:solidFill>
                  <a:prstClr val="black"/>
                </a:solidFill>
                <a:latin typeface="Calibri"/>
                <a:cs typeface="Open Sans"/>
              </a:rPr>
              <a:t>I</a:t>
            </a: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n</a:t>
            </a:r>
            <a:r>
              <a:rPr lang="en-US" sz="750" spc="-3" dirty="0">
                <a:solidFill>
                  <a:prstClr val="black"/>
                </a:solidFill>
                <a:latin typeface="Calibri"/>
                <a:cs typeface="Open Sans"/>
              </a:rPr>
              <a:t>t</a:t>
            </a: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e</a:t>
            </a:r>
            <a:r>
              <a:rPr lang="en-US" sz="750" spc="11" dirty="0">
                <a:solidFill>
                  <a:prstClr val="black"/>
                </a:solidFill>
                <a:latin typeface="Calibri"/>
                <a:cs typeface="Open Sans"/>
              </a:rPr>
              <a:t>r</a:t>
            </a:r>
            <a:r>
              <a:rPr lang="en-US" sz="750" spc="-3" dirty="0">
                <a:solidFill>
                  <a:prstClr val="black"/>
                </a:solidFill>
                <a:latin typeface="Calibri"/>
                <a:cs typeface="Open Sans"/>
              </a:rPr>
              <a:t>fac</a:t>
            </a: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i</a:t>
            </a:r>
            <a:r>
              <a:rPr lang="en-US" sz="750" spc="-3" dirty="0">
                <a:solidFill>
                  <a:prstClr val="black"/>
                </a:solidFill>
                <a:latin typeface="Calibri"/>
                <a:cs typeface="Open Sans"/>
              </a:rPr>
              <a:t>n</a:t>
            </a: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g</a:t>
            </a:r>
            <a:r>
              <a:rPr lang="en-US" sz="750" spc="-11" dirty="0">
                <a:solidFill>
                  <a:prstClr val="black"/>
                </a:solidFill>
                <a:latin typeface="Calibri"/>
                <a:cs typeface="Open Sans"/>
              </a:rPr>
              <a:t> </a:t>
            </a: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a</a:t>
            </a:r>
            <a:r>
              <a:rPr lang="en-US" sz="750" spc="-3" dirty="0">
                <a:solidFill>
                  <a:prstClr val="black"/>
                </a:solidFill>
                <a:latin typeface="Calibri"/>
                <a:cs typeface="Open Sans"/>
              </a:rPr>
              <a:t>n</a:t>
            </a: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d </a:t>
            </a:r>
            <a:b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</a:br>
            <a:r>
              <a:rPr lang="en-US" sz="750" spc="3" dirty="0">
                <a:solidFill>
                  <a:prstClr val="black"/>
                </a:solidFill>
                <a:latin typeface="Calibri"/>
                <a:cs typeface="Open Sans"/>
              </a:rPr>
              <a:t>e</a:t>
            </a:r>
            <a:r>
              <a:rPr lang="en-US" sz="750" spc="-3" dirty="0">
                <a:solidFill>
                  <a:prstClr val="black"/>
                </a:solidFill>
                <a:latin typeface="Calibri"/>
                <a:cs typeface="Open Sans"/>
              </a:rPr>
              <a:t>du</a:t>
            </a: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c</a:t>
            </a: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a</a:t>
            </a:r>
            <a:r>
              <a:rPr lang="en-US" sz="750" spc="-3" dirty="0">
                <a:solidFill>
                  <a:prstClr val="black"/>
                </a:solidFill>
                <a:latin typeface="Calibri"/>
                <a:cs typeface="Open Sans"/>
              </a:rPr>
              <a:t>tio</a:t>
            </a: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n</a:t>
            </a:r>
            <a:r>
              <a:rPr lang="en-US" sz="750" spc="-11" dirty="0">
                <a:solidFill>
                  <a:prstClr val="black"/>
                </a:solidFill>
                <a:latin typeface="Calibri"/>
                <a:cs typeface="Open Sans"/>
              </a:rPr>
              <a:t> </a:t>
            </a: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s</a:t>
            </a:r>
            <a:r>
              <a:rPr lang="en-US" sz="750" spc="3" dirty="0">
                <a:solidFill>
                  <a:prstClr val="black"/>
                </a:solidFill>
                <a:latin typeface="Calibri"/>
                <a:cs typeface="Open Sans"/>
              </a:rPr>
              <a:t>k</a:t>
            </a: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il</a:t>
            </a:r>
            <a:r>
              <a:rPr lang="en-US" sz="750" spc="3" dirty="0">
                <a:solidFill>
                  <a:prstClr val="black"/>
                </a:solidFill>
                <a:latin typeface="Calibri"/>
                <a:cs typeface="Open Sans"/>
              </a:rPr>
              <a:t>l</a:t>
            </a: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s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sp>
        <p:nvSpPr>
          <p:cNvPr id="55" name="object 28">
            <a:extLst>
              <a:ext uri="{FF2B5EF4-FFF2-40B4-BE49-F238E27FC236}">
                <a16:creationId xmlns:a16="http://schemas.microsoft.com/office/drawing/2014/main" id="{0A6B1BD2-79DE-4021-0EA8-BCCF1C85D1CA}"/>
              </a:ext>
            </a:extLst>
          </p:cNvPr>
          <p:cNvSpPr txBox="1"/>
          <p:nvPr/>
        </p:nvSpPr>
        <p:spPr>
          <a:xfrm>
            <a:off x="8419438" y="3501424"/>
            <a:ext cx="278606" cy="175682"/>
          </a:xfrm>
          <a:prstGeom prst="rect">
            <a:avLst/>
          </a:prstGeom>
        </p:spPr>
        <p:txBody>
          <a:bodyPr vert="horz" wrap="square" lIns="0" tIns="6787" rIns="0" bIns="0" rtlCol="0">
            <a:spAutoFit/>
          </a:bodyPr>
          <a:lstStyle/>
          <a:p>
            <a:pPr marL="21431" defTabSz="514350">
              <a:spcBef>
                <a:spcPts val="53"/>
              </a:spcBef>
              <a:defRPr/>
            </a:pPr>
            <a:r>
              <a:rPr sz="1097" b="1" spc="14" dirty="0">
                <a:solidFill>
                  <a:srgbClr val="007CB0"/>
                </a:solidFill>
                <a:latin typeface="Open Sans"/>
                <a:cs typeface="Open Sans"/>
              </a:rPr>
              <a:t>35</a:t>
            </a:r>
            <a:r>
              <a:rPr sz="929" b="1" spc="21" baseline="32828" dirty="0">
                <a:solidFill>
                  <a:srgbClr val="97999B"/>
                </a:solidFill>
                <a:latin typeface="Open Sans"/>
                <a:cs typeface="Open Sans"/>
              </a:rPr>
              <a:t>%</a:t>
            </a:r>
            <a:endParaRPr sz="929" baseline="32828" dirty="0">
              <a:solidFill>
                <a:srgbClr val="97999B"/>
              </a:solidFill>
              <a:latin typeface="Open Sans"/>
              <a:cs typeface="Open Sans"/>
            </a:endParaRPr>
          </a:p>
        </p:txBody>
      </p:sp>
      <p:sp>
        <p:nvSpPr>
          <p:cNvPr id="56" name="object 29">
            <a:extLst>
              <a:ext uri="{FF2B5EF4-FFF2-40B4-BE49-F238E27FC236}">
                <a16:creationId xmlns:a16="http://schemas.microsoft.com/office/drawing/2014/main" id="{7F1C976F-FD3E-C034-2D61-E0F3C4B55EAB}"/>
              </a:ext>
            </a:extLst>
          </p:cNvPr>
          <p:cNvSpPr txBox="1"/>
          <p:nvPr/>
        </p:nvSpPr>
        <p:spPr>
          <a:xfrm>
            <a:off x="7087380" y="4005280"/>
            <a:ext cx="732358" cy="238046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algn="ctr" defTabSz="514350">
              <a:spcBef>
                <a:spcPts val="56"/>
              </a:spcBef>
              <a:defRPr/>
            </a:pP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Cross-business</a:t>
            </a:r>
            <a:r>
              <a:rPr lang="en-US" sz="750" spc="-31" dirty="0">
                <a:solidFill>
                  <a:prstClr val="black"/>
                </a:solidFill>
                <a:latin typeface="Calibri"/>
                <a:cs typeface="Open Sans"/>
              </a:rPr>
              <a:t> </a:t>
            </a:r>
            <a:r>
              <a:rPr lang="en-US" sz="750" dirty="0">
                <a:solidFill>
                  <a:prstClr val="black"/>
                </a:solidFill>
                <a:latin typeface="Calibri"/>
                <a:cs typeface="Open Sans"/>
              </a:rPr>
              <a:t>advisory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grpSp>
        <p:nvGrpSpPr>
          <p:cNvPr id="57" name="object 30">
            <a:extLst>
              <a:ext uri="{FF2B5EF4-FFF2-40B4-BE49-F238E27FC236}">
                <a16:creationId xmlns:a16="http://schemas.microsoft.com/office/drawing/2014/main" id="{75EF2E1F-3FB4-0E51-F805-D4073961CEC6}"/>
              </a:ext>
            </a:extLst>
          </p:cNvPr>
          <p:cNvGrpSpPr>
            <a:grpSpLocks noChangeAspect="1"/>
          </p:cNvGrpSpPr>
          <p:nvPr/>
        </p:nvGrpSpPr>
        <p:grpSpPr>
          <a:xfrm>
            <a:off x="7067039" y="3149148"/>
            <a:ext cx="783000" cy="783000"/>
            <a:chOff x="5076986" y="5974017"/>
            <a:chExt cx="1445399" cy="1455464"/>
          </a:xfrm>
        </p:grpSpPr>
        <p:sp>
          <p:nvSpPr>
            <p:cNvPr id="58" name="object 31">
              <a:extLst>
                <a:ext uri="{FF2B5EF4-FFF2-40B4-BE49-F238E27FC236}">
                  <a16:creationId xmlns:a16="http://schemas.microsoft.com/office/drawing/2014/main" id="{3A441BE3-49F6-2149-5FF7-EA549DE62ABC}"/>
                </a:ext>
              </a:extLst>
            </p:cNvPr>
            <p:cNvSpPr/>
            <p:nvPr/>
          </p:nvSpPr>
          <p:spPr>
            <a:xfrm>
              <a:off x="5170470" y="6077566"/>
              <a:ext cx="1351915" cy="1351915"/>
            </a:xfrm>
            <a:custGeom>
              <a:avLst/>
              <a:gdLst/>
              <a:ahLst/>
              <a:cxnLst/>
              <a:rect l="l" t="t" r="r" b="b"/>
              <a:pathLst>
                <a:path w="1351915" h="1351915">
                  <a:moveTo>
                    <a:pt x="1351635" y="675817"/>
                  </a:moveTo>
                  <a:lnTo>
                    <a:pt x="1349938" y="724081"/>
                  </a:lnTo>
                  <a:lnTo>
                    <a:pt x="1344924" y="771429"/>
                  </a:lnTo>
                  <a:lnTo>
                    <a:pt x="1336706" y="817747"/>
                  </a:lnTo>
                  <a:lnTo>
                    <a:pt x="1325400" y="862920"/>
                  </a:lnTo>
                  <a:lnTo>
                    <a:pt x="1311119" y="906834"/>
                  </a:lnTo>
                  <a:lnTo>
                    <a:pt x="1293978" y="949375"/>
                  </a:lnTo>
                  <a:lnTo>
                    <a:pt x="1274092" y="990428"/>
                  </a:lnTo>
                  <a:lnTo>
                    <a:pt x="1251574" y="1029879"/>
                  </a:lnTo>
                  <a:lnTo>
                    <a:pt x="1226539" y="1067614"/>
                  </a:lnTo>
                  <a:lnTo>
                    <a:pt x="1199102" y="1103518"/>
                  </a:lnTo>
                  <a:lnTo>
                    <a:pt x="1169376" y="1137477"/>
                  </a:lnTo>
                  <a:lnTo>
                    <a:pt x="1137477" y="1169376"/>
                  </a:lnTo>
                  <a:lnTo>
                    <a:pt x="1103518" y="1199102"/>
                  </a:lnTo>
                  <a:lnTo>
                    <a:pt x="1067614" y="1226539"/>
                  </a:lnTo>
                  <a:lnTo>
                    <a:pt x="1029879" y="1251574"/>
                  </a:lnTo>
                  <a:lnTo>
                    <a:pt x="990428" y="1274092"/>
                  </a:lnTo>
                  <a:lnTo>
                    <a:pt x="949375" y="1293978"/>
                  </a:lnTo>
                  <a:lnTo>
                    <a:pt x="906834" y="1311119"/>
                  </a:lnTo>
                  <a:lnTo>
                    <a:pt x="862920" y="1325400"/>
                  </a:lnTo>
                  <a:lnTo>
                    <a:pt x="817747" y="1336706"/>
                  </a:lnTo>
                  <a:lnTo>
                    <a:pt x="771429" y="1344924"/>
                  </a:lnTo>
                  <a:lnTo>
                    <a:pt x="724081" y="1349938"/>
                  </a:lnTo>
                  <a:lnTo>
                    <a:pt x="675817" y="1351635"/>
                  </a:lnTo>
                  <a:lnTo>
                    <a:pt x="627554" y="1349938"/>
                  </a:lnTo>
                  <a:lnTo>
                    <a:pt x="580206" y="1344924"/>
                  </a:lnTo>
                  <a:lnTo>
                    <a:pt x="533888" y="1336706"/>
                  </a:lnTo>
                  <a:lnTo>
                    <a:pt x="488715" y="1325400"/>
                  </a:lnTo>
                  <a:lnTo>
                    <a:pt x="444801" y="1311119"/>
                  </a:lnTo>
                  <a:lnTo>
                    <a:pt x="402260" y="1293978"/>
                  </a:lnTo>
                  <a:lnTo>
                    <a:pt x="361207" y="1274092"/>
                  </a:lnTo>
                  <a:lnTo>
                    <a:pt x="321755" y="1251574"/>
                  </a:lnTo>
                  <a:lnTo>
                    <a:pt x="284021" y="1226539"/>
                  </a:lnTo>
                  <a:lnTo>
                    <a:pt x="248117" y="1199102"/>
                  </a:lnTo>
                  <a:lnTo>
                    <a:pt x="214158" y="1169376"/>
                  </a:lnTo>
                  <a:lnTo>
                    <a:pt x="182258" y="1137477"/>
                  </a:lnTo>
                  <a:lnTo>
                    <a:pt x="152533" y="1103518"/>
                  </a:lnTo>
                  <a:lnTo>
                    <a:pt x="125095" y="1067614"/>
                  </a:lnTo>
                  <a:lnTo>
                    <a:pt x="100060" y="1029879"/>
                  </a:lnTo>
                  <a:lnTo>
                    <a:pt x="77543" y="990428"/>
                  </a:lnTo>
                  <a:lnTo>
                    <a:pt x="57656" y="949375"/>
                  </a:lnTo>
                  <a:lnTo>
                    <a:pt x="40515" y="906834"/>
                  </a:lnTo>
                  <a:lnTo>
                    <a:pt x="26235" y="862920"/>
                  </a:lnTo>
                  <a:lnTo>
                    <a:pt x="14928" y="817747"/>
                  </a:lnTo>
                  <a:lnTo>
                    <a:pt x="6711" y="771429"/>
                  </a:lnTo>
                  <a:lnTo>
                    <a:pt x="1696" y="724081"/>
                  </a:lnTo>
                  <a:lnTo>
                    <a:pt x="0" y="675817"/>
                  </a:lnTo>
                  <a:lnTo>
                    <a:pt x="1696" y="627554"/>
                  </a:lnTo>
                  <a:lnTo>
                    <a:pt x="6711" y="580206"/>
                  </a:lnTo>
                  <a:lnTo>
                    <a:pt x="14928" y="533888"/>
                  </a:lnTo>
                  <a:lnTo>
                    <a:pt x="26235" y="488715"/>
                  </a:lnTo>
                  <a:lnTo>
                    <a:pt x="40515" y="444801"/>
                  </a:lnTo>
                  <a:lnTo>
                    <a:pt x="57656" y="402260"/>
                  </a:lnTo>
                  <a:lnTo>
                    <a:pt x="77543" y="361207"/>
                  </a:lnTo>
                  <a:lnTo>
                    <a:pt x="100060" y="321755"/>
                  </a:lnTo>
                  <a:lnTo>
                    <a:pt x="125095" y="284021"/>
                  </a:lnTo>
                  <a:lnTo>
                    <a:pt x="152533" y="248117"/>
                  </a:lnTo>
                  <a:lnTo>
                    <a:pt x="182258" y="214158"/>
                  </a:lnTo>
                  <a:lnTo>
                    <a:pt x="214158" y="182258"/>
                  </a:lnTo>
                  <a:lnTo>
                    <a:pt x="248117" y="152533"/>
                  </a:lnTo>
                  <a:lnTo>
                    <a:pt x="284021" y="125095"/>
                  </a:lnTo>
                  <a:lnTo>
                    <a:pt x="321755" y="100060"/>
                  </a:lnTo>
                  <a:lnTo>
                    <a:pt x="361207" y="77543"/>
                  </a:lnTo>
                  <a:lnTo>
                    <a:pt x="402260" y="57656"/>
                  </a:lnTo>
                  <a:lnTo>
                    <a:pt x="444801" y="40515"/>
                  </a:lnTo>
                  <a:lnTo>
                    <a:pt x="488715" y="26235"/>
                  </a:lnTo>
                  <a:lnTo>
                    <a:pt x="533888" y="14928"/>
                  </a:lnTo>
                  <a:lnTo>
                    <a:pt x="580206" y="6711"/>
                  </a:lnTo>
                  <a:lnTo>
                    <a:pt x="627554" y="1696"/>
                  </a:lnTo>
                  <a:lnTo>
                    <a:pt x="675817" y="0"/>
                  </a:lnTo>
                  <a:lnTo>
                    <a:pt x="724081" y="1696"/>
                  </a:lnTo>
                  <a:lnTo>
                    <a:pt x="771429" y="6711"/>
                  </a:lnTo>
                  <a:lnTo>
                    <a:pt x="817747" y="14928"/>
                  </a:lnTo>
                  <a:lnTo>
                    <a:pt x="862920" y="26235"/>
                  </a:lnTo>
                  <a:lnTo>
                    <a:pt x="906834" y="40515"/>
                  </a:lnTo>
                  <a:lnTo>
                    <a:pt x="949375" y="57656"/>
                  </a:lnTo>
                  <a:lnTo>
                    <a:pt x="990428" y="77543"/>
                  </a:lnTo>
                  <a:lnTo>
                    <a:pt x="1029879" y="100060"/>
                  </a:lnTo>
                  <a:lnTo>
                    <a:pt x="1067614" y="125095"/>
                  </a:lnTo>
                  <a:lnTo>
                    <a:pt x="1103518" y="152533"/>
                  </a:lnTo>
                  <a:lnTo>
                    <a:pt x="1137477" y="182258"/>
                  </a:lnTo>
                  <a:lnTo>
                    <a:pt x="1169376" y="214158"/>
                  </a:lnTo>
                  <a:lnTo>
                    <a:pt x="1199102" y="248117"/>
                  </a:lnTo>
                  <a:lnTo>
                    <a:pt x="1226539" y="284021"/>
                  </a:lnTo>
                  <a:lnTo>
                    <a:pt x="1251574" y="321755"/>
                  </a:lnTo>
                  <a:lnTo>
                    <a:pt x="1274092" y="361207"/>
                  </a:lnTo>
                  <a:lnTo>
                    <a:pt x="1293978" y="402260"/>
                  </a:lnTo>
                  <a:lnTo>
                    <a:pt x="1311119" y="444801"/>
                  </a:lnTo>
                  <a:lnTo>
                    <a:pt x="1325400" y="488715"/>
                  </a:lnTo>
                  <a:lnTo>
                    <a:pt x="1336706" y="533888"/>
                  </a:lnTo>
                  <a:lnTo>
                    <a:pt x="1344924" y="580206"/>
                  </a:lnTo>
                  <a:lnTo>
                    <a:pt x="1349938" y="627554"/>
                  </a:lnTo>
                  <a:lnTo>
                    <a:pt x="1351635" y="675817"/>
                  </a:lnTo>
                  <a:close/>
                </a:path>
              </a:pathLst>
            </a:custGeom>
            <a:ln w="60807">
              <a:solidFill>
                <a:schemeClr val="tx2">
                  <a:lumMod val="40000"/>
                  <a:lumOff val="60000"/>
                </a:schemeClr>
              </a:solidFill>
            </a:ln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9" name="object 32">
              <a:extLst>
                <a:ext uri="{FF2B5EF4-FFF2-40B4-BE49-F238E27FC236}">
                  <a16:creationId xmlns:a16="http://schemas.microsoft.com/office/drawing/2014/main" id="{9EAB03A2-FE83-BB82-93E3-22F353053474}"/>
                </a:ext>
              </a:extLst>
            </p:cNvPr>
            <p:cNvSpPr/>
            <p:nvPr/>
          </p:nvSpPr>
          <p:spPr>
            <a:xfrm>
              <a:off x="5076986" y="5974017"/>
              <a:ext cx="774065" cy="1388110"/>
            </a:xfrm>
            <a:custGeom>
              <a:avLst/>
              <a:gdLst/>
              <a:ahLst/>
              <a:cxnLst/>
              <a:rect l="l" t="t" r="r" b="b"/>
              <a:pathLst>
                <a:path w="774064" h="1388109">
                  <a:moveTo>
                    <a:pt x="773899" y="0"/>
                  </a:moveTo>
                  <a:lnTo>
                    <a:pt x="724958" y="1522"/>
                  </a:lnTo>
                  <a:lnTo>
                    <a:pt x="676824" y="6029"/>
                  </a:lnTo>
                  <a:lnTo>
                    <a:pt x="629591" y="13431"/>
                  </a:lnTo>
                  <a:lnTo>
                    <a:pt x="583347" y="23636"/>
                  </a:lnTo>
                  <a:lnTo>
                    <a:pt x="538185" y="36553"/>
                  </a:lnTo>
                  <a:lnTo>
                    <a:pt x="494194" y="52093"/>
                  </a:lnTo>
                  <a:lnTo>
                    <a:pt x="451465" y="70164"/>
                  </a:lnTo>
                  <a:lnTo>
                    <a:pt x="410088" y="90676"/>
                  </a:lnTo>
                  <a:lnTo>
                    <a:pt x="370156" y="113538"/>
                  </a:lnTo>
                  <a:lnTo>
                    <a:pt x="331757" y="138659"/>
                  </a:lnTo>
                  <a:lnTo>
                    <a:pt x="294983" y="165950"/>
                  </a:lnTo>
                  <a:lnTo>
                    <a:pt x="259925" y="195318"/>
                  </a:lnTo>
                  <a:lnTo>
                    <a:pt x="226672" y="226674"/>
                  </a:lnTo>
                  <a:lnTo>
                    <a:pt x="195317" y="259927"/>
                  </a:lnTo>
                  <a:lnTo>
                    <a:pt x="165949" y="294985"/>
                  </a:lnTo>
                  <a:lnTo>
                    <a:pt x="138659" y="331760"/>
                  </a:lnTo>
                  <a:lnTo>
                    <a:pt x="113537" y="370159"/>
                  </a:lnTo>
                  <a:lnTo>
                    <a:pt x="90675" y="410093"/>
                  </a:lnTo>
                  <a:lnTo>
                    <a:pt x="70164" y="451470"/>
                  </a:lnTo>
                  <a:lnTo>
                    <a:pt x="52093" y="494199"/>
                  </a:lnTo>
                  <a:lnTo>
                    <a:pt x="36553" y="538192"/>
                  </a:lnTo>
                  <a:lnTo>
                    <a:pt x="23636" y="583355"/>
                  </a:lnTo>
                  <a:lnTo>
                    <a:pt x="13431" y="629600"/>
                  </a:lnTo>
                  <a:lnTo>
                    <a:pt x="6029" y="676834"/>
                  </a:lnTo>
                  <a:lnTo>
                    <a:pt x="1522" y="724969"/>
                  </a:lnTo>
                  <a:lnTo>
                    <a:pt x="0" y="773912"/>
                  </a:lnTo>
                  <a:lnTo>
                    <a:pt x="1796" y="827054"/>
                  </a:lnTo>
                  <a:lnTo>
                    <a:pt x="7106" y="879231"/>
                  </a:lnTo>
                  <a:lnTo>
                    <a:pt x="15815" y="930328"/>
                  </a:lnTo>
                  <a:lnTo>
                    <a:pt x="27805" y="980228"/>
                  </a:lnTo>
                  <a:lnTo>
                    <a:pt x="42961" y="1028815"/>
                  </a:lnTo>
                  <a:lnTo>
                    <a:pt x="61167" y="1075972"/>
                  </a:lnTo>
                  <a:lnTo>
                    <a:pt x="82305" y="1121584"/>
                  </a:lnTo>
                  <a:lnTo>
                    <a:pt x="106260" y="1165534"/>
                  </a:lnTo>
                  <a:lnTo>
                    <a:pt x="132915" y="1207705"/>
                  </a:lnTo>
                  <a:lnTo>
                    <a:pt x="162155" y="1247982"/>
                  </a:lnTo>
                  <a:lnTo>
                    <a:pt x="193862" y="1286248"/>
                  </a:lnTo>
                  <a:lnTo>
                    <a:pt x="227921" y="1322387"/>
                  </a:lnTo>
                  <a:lnTo>
                    <a:pt x="264215" y="1356282"/>
                  </a:lnTo>
                  <a:lnTo>
                    <a:pt x="302628" y="1387817"/>
                  </a:lnTo>
                  <a:lnTo>
                    <a:pt x="432739" y="1243482"/>
                  </a:lnTo>
                  <a:lnTo>
                    <a:pt x="395359" y="1213945"/>
                  </a:lnTo>
                  <a:lnTo>
                    <a:pt x="361038" y="1181998"/>
                  </a:lnTo>
                  <a:lnTo>
                    <a:pt x="329812" y="1147850"/>
                  </a:lnTo>
                  <a:lnTo>
                    <a:pt x="301712" y="1111710"/>
                  </a:lnTo>
                  <a:lnTo>
                    <a:pt x="276773" y="1073785"/>
                  </a:lnTo>
                  <a:lnTo>
                    <a:pt x="255026" y="1034286"/>
                  </a:lnTo>
                  <a:lnTo>
                    <a:pt x="236505" y="993420"/>
                  </a:lnTo>
                  <a:lnTo>
                    <a:pt x="221243" y="951396"/>
                  </a:lnTo>
                  <a:lnTo>
                    <a:pt x="209273" y="908423"/>
                  </a:lnTo>
                  <a:lnTo>
                    <a:pt x="200628" y="864709"/>
                  </a:lnTo>
                  <a:lnTo>
                    <a:pt x="195341" y="820463"/>
                  </a:lnTo>
                  <a:lnTo>
                    <a:pt x="193445" y="775894"/>
                  </a:lnTo>
                  <a:lnTo>
                    <a:pt x="194974" y="731211"/>
                  </a:lnTo>
                  <a:lnTo>
                    <a:pt x="199960" y="686621"/>
                  </a:lnTo>
                  <a:lnTo>
                    <a:pt x="208436" y="642334"/>
                  </a:lnTo>
                  <a:lnTo>
                    <a:pt x="220436" y="598558"/>
                  </a:lnTo>
                  <a:lnTo>
                    <a:pt x="235992" y="555502"/>
                  </a:lnTo>
                  <a:lnTo>
                    <a:pt x="255138" y="513374"/>
                  </a:lnTo>
                  <a:lnTo>
                    <a:pt x="277906" y="472384"/>
                  </a:lnTo>
                  <a:lnTo>
                    <a:pt x="304330" y="432739"/>
                  </a:lnTo>
                  <a:lnTo>
                    <a:pt x="335693" y="393286"/>
                  </a:lnTo>
                  <a:lnTo>
                    <a:pt x="370054" y="357001"/>
                  </a:lnTo>
                  <a:lnTo>
                    <a:pt x="407169" y="324008"/>
                  </a:lnTo>
                  <a:lnTo>
                    <a:pt x="446792" y="294431"/>
                  </a:lnTo>
                  <a:lnTo>
                    <a:pt x="488680" y="268394"/>
                  </a:lnTo>
                  <a:lnTo>
                    <a:pt x="532588" y="246023"/>
                  </a:lnTo>
                  <a:lnTo>
                    <a:pt x="578274" y="227440"/>
                  </a:lnTo>
                  <a:lnTo>
                    <a:pt x="625492" y="212771"/>
                  </a:lnTo>
                  <a:lnTo>
                    <a:pt x="673998" y="202139"/>
                  </a:lnTo>
                  <a:lnTo>
                    <a:pt x="723549" y="195668"/>
                  </a:lnTo>
                  <a:lnTo>
                    <a:pt x="773899" y="193484"/>
                  </a:lnTo>
                  <a:lnTo>
                    <a:pt x="773899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60" name="object 34">
            <a:extLst>
              <a:ext uri="{FF2B5EF4-FFF2-40B4-BE49-F238E27FC236}">
                <a16:creationId xmlns:a16="http://schemas.microsoft.com/office/drawing/2014/main" id="{975EEE4E-D108-B1F2-4B7D-245FFA24B68F}"/>
              </a:ext>
            </a:extLst>
          </p:cNvPr>
          <p:cNvSpPr txBox="1"/>
          <p:nvPr/>
        </p:nvSpPr>
        <p:spPr>
          <a:xfrm>
            <a:off x="7367100" y="3485095"/>
            <a:ext cx="282179" cy="175682"/>
          </a:xfrm>
          <a:prstGeom prst="rect">
            <a:avLst/>
          </a:prstGeom>
        </p:spPr>
        <p:txBody>
          <a:bodyPr vert="horz" wrap="square" lIns="0" tIns="6787" rIns="0" bIns="0" rtlCol="0">
            <a:spAutoFit/>
          </a:bodyPr>
          <a:lstStyle/>
          <a:p>
            <a:pPr marL="21431" defTabSz="514350">
              <a:spcBef>
                <a:spcPts val="53"/>
              </a:spcBef>
              <a:defRPr/>
            </a:pPr>
            <a:r>
              <a:rPr sz="1097" b="1" spc="23" dirty="0">
                <a:solidFill>
                  <a:srgbClr val="007CB0"/>
                </a:solidFill>
                <a:latin typeface="Open Sans"/>
                <a:cs typeface="Open Sans"/>
              </a:rPr>
              <a:t>39</a:t>
            </a:r>
            <a:r>
              <a:rPr sz="929" b="1" spc="34" baseline="32828" dirty="0">
                <a:solidFill>
                  <a:srgbClr val="97999B"/>
                </a:solidFill>
                <a:latin typeface="Open Sans"/>
                <a:cs typeface="Open Sans"/>
              </a:rPr>
              <a:t>%</a:t>
            </a:r>
            <a:endParaRPr sz="929" baseline="32828" dirty="0">
              <a:solidFill>
                <a:srgbClr val="97999B"/>
              </a:solidFill>
              <a:latin typeface="Open Sans"/>
              <a:cs typeface="Open Sans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7967D4D-34F2-2DA2-1136-9E2FFA6C7D16}"/>
              </a:ext>
            </a:extLst>
          </p:cNvPr>
          <p:cNvGrpSpPr>
            <a:grpSpLocks noChangeAspect="1"/>
          </p:cNvGrpSpPr>
          <p:nvPr/>
        </p:nvGrpSpPr>
        <p:grpSpPr>
          <a:xfrm>
            <a:off x="4689023" y="1986662"/>
            <a:ext cx="783000" cy="783000"/>
            <a:chOff x="7279691" y="2080667"/>
            <a:chExt cx="2288082" cy="2308758"/>
          </a:xfrm>
        </p:grpSpPr>
        <p:sp>
          <p:nvSpPr>
            <p:cNvPr id="62" name="object 4">
              <a:extLst>
                <a:ext uri="{FF2B5EF4-FFF2-40B4-BE49-F238E27FC236}">
                  <a16:creationId xmlns:a16="http://schemas.microsoft.com/office/drawing/2014/main" id="{38BE1828-33BC-4561-D579-F30CFEA04194}"/>
                </a:ext>
              </a:extLst>
            </p:cNvPr>
            <p:cNvSpPr txBox="1"/>
            <p:nvPr/>
          </p:nvSpPr>
          <p:spPr>
            <a:xfrm>
              <a:off x="8214228" y="3026117"/>
              <a:ext cx="1286282" cy="531746"/>
            </a:xfrm>
            <a:prstGeom prst="rect">
              <a:avLst/>
            </a:prstGeom>
          </p:spPr>
          <p:txBody>
            <a:bodyPr vert="horz" wrap="square" lIns="0" tIns="7144" rIns="0" bIns="0" rtlCol="0">
              <a:spAutoFit/>
            </a:bodyPr>
            <a:lstStyle/>
            <a:p>
              <a:pPr marL="7144" defTabSz="514350">
                <a:spcBef>
                  <a:spcPts val="56"/>
                </a:spcBef>
                <a:defRPr/>
              </a:pPr>
              <a:r>
                <a:rPr sz="1097" b="1" spc="-104" dirty="0">
                  <a:solidFill>
                    <a:srgbClr val="00A3E0"/>
                  </a:solidFill>
                  <a:latin typeface="Open Sans"/>
                  <a:cs typeface="Open Sans"/>
                </a:rPr>
                <a:t>41</a:t>
              </a:r>
              <a:r>
                <a:rPr lang="en-US" sz="1125" b="1" spc="38" baseline="32828" dirty="0">
                  <a:solidFill>
                    <a:srgbClr val="97999B"/>
                  </a:solidFill>
                  <a:latin typeface="Open Sans"/>
                  <a:cs typeface="Open Sans"/>
                </a:rPr>
                <a:t>%</a:t>
              </a:r>
              <a:endParaRPr sz="1097" dirty="0">
                <a:solidFill>
                  <a:srgbClr val="97999B"/>
                </a:solidFill>
                <a:latin typeface="Open Sans"/>
                <a:cs typeface="Open Sans"/>
              </a:endParaRPr>
            </a:p>
          </p:txBody>
        </p:sp>
        <p:grpSp>
          <p:nvGrpSpPr>
            <p:cNvPr id="63" name="object 7">
              <a:extLst>
                <a:ext uri="{FF2B5EF4-FFF2-40B4-BE49-F238E27FC236}">
                  <a16:creationId xmlns:a16="http://schemas.microsoft.com/office/drawing/2014/main" id="{FD129A08-441B-1D8D-23D9-499B7AD3736A}"/>
                </a:ext>
              </a:extLst>
            </p:cNvPr>
            <p:cNvGrpSpPr/>
            <p:nvPr/>
          </p:nvGrpSpPr>
          <p:grpSpPr>
            <a:xfrm>
              <a:off x="7279691" y="2080667"/>
              <a:ext cx="2288082" cy="2308758"/>
              <a:chOff x="2689336" y="5974016"/>
              <a:chExt cx="1448936" cy="1462029"/>
            </a:xfrm>
          </p:grpSpPr>
          <p:sp>
            <p:nvSpPr>
              <p:cNvPr id="64" name="object 10">
                <a:extLst>
                  <a:ext uri="{FF2B5EF4-FFF2-40B4-BE49-F238E27FC236}">
                    <a16:creationId xmlns:a16="http://schemas.microsoft.com/office/drawing/2014/main" id="{C39F7FBF-6116-987E-DE51-8519BB97E3A3}"/>
                  </a:ext>
                </a:extLst>
              </p:cNvPr>
              <p:cNvSpPr/>
              <p:nvPr/>
            </p:nvSpPr>
            <p:spPr>
              <a:xfrm>
                <a:off x="2786357" y="6084130"/>
                <a:ext cx="1351915" cy="1351915"/>
              </a:xfrm>
              <a:custGeom>
                <a:avLst/>
                <a:gdLst/>
                <a:ahLst/>
                <a:cxnLst/>
                <a:rect l="l" t="t" r="r" b="b"/>
                <a:pathLst>
                  <a:path w="1351914" h="1351915">
                    <a:moveTo>
                      <a:pt x="1351635" y="675817"/>
                    </a:moveTo>
                    <a:lnTo>
                      <a:pt x="1349938" y="724081"/>
                    </a:lnTo>
                    <a:lnTo>
                      <a:pt x="1344924" y="771429"/>
                    </a:lnTo>
                    <a:lnTo>
                      <a:pt x="1336706" y="817747"/>
                    </a:lnTo>
                    <a:lnTo>
                      <a:pt x="1325400" y="862920"/>
                    </a:lnTo>
                    <a:lnTo>
                      <a:pt x="1311119" y="906834"/>
                    </a:lnTo>
                    <a:lnTo>
                      <a:pt x="1293978" y="949375"/>
                    </a:lnTo>
                    <a:lnTo>
                      <a:pt x="1274092" y="990428"/>
                    </a:lnTo>
                    <a:lnTo>
                      <a:pt x="1251574" y="1029879"/>
                    </a:lnTo>
                    <a:lnTo>
                      <a:pt x="1226539" y="1067614"/>
                    </a:lnTo>
                    <a:lnTo>
                      <a:pt x="1199102" y="1103518"/>
                    </a:lnTo>
                    <a:lnTo>
                      <a:pt x="1169376" y="1137477"/>
                    </a:lnTo>
                    <a:lnTo>
                      <a:pt x="1137477" y="1169376"/>
                    </a:lnTo>
                    <a:lnTo>
                      <a:pt x="1103518" y="1199102"/>
                    </a:lnTo>
                    <a:lnTo>
                      <a:pt x="1067614" y="1226539"/>
                    </a:lnTo>
                    <a:lnTo>
                      <a:pt x="1029879" y="1251574"/>
                    </a:lnTo>
                    <a:lnTo>
                      <a:pt x="990428" y="1274092"/>
                    </a:lnTo>
                    <a:lnTo>
                      <a:pt x="949375" y="1293978"/>
                    </a:lnTo>
                    <a:lnTo>
                      <a:pt x="906834" y="1311119"/>
                    </a:lnTo>
                    <a:lnTo>
                      <a:pt x="862920" y="1325400"/>
                    </a:lnTo>
                    <a:lnTo>
                      <a:pt x="817747" y="1336706"/>
                    </a:lnTo>
                    <a:lnTo>
                      <a:pt x="771429" y="1344924"/>
                    </a:lnTo>
                    <a:lnTo>
                      <a:pt x="724081" y="1349938"/>
                    </a:lnTo>
                    <a:lnTo>
                      <a:pt x="675817" y="1351635"/>
                    </a:lnTo>
                    <a:lnTo>
                      <a:pt x="627554" y="1349938"/>
                    </a:lnTo>
                    <a:lnTo>
                      <a:pt x="580206" y="1344924"/>
                    </a:lnTo>
                    <a:lnTo>
                      <a:pt x="533888" y="1336706"/>
                    </a:lnTo>
                    <a:lnTo>
                      <a:pt x="488715" y="1325400"/>
                    </a:lnTo>
                    <a:lnTo>
                      <a:pt x="444801" y="1311119"/>
                    </a:lnTo>
                    <a:lnTo>
                      <a:pt x="402260" y="1293978"/>
                    </a:lnTo>
                    <a:lnTo>
                      <a:pt x="361207" y="1274092"/>
                    </a:lnTo>
                    <a:lnTo>
                      <a:pt x="321755" y="1251574"/>
                    </a:lnTo>
                    <a:lnTo>
                      <a:pt x="284021" y="1226539"/>
                    </a:lnTo>
                    <a:lnTo>
                      <a:pt x="248117" y="1199102"/>
                    </a:lnTo>
                    <a:lnTo>
                      <a:pt x="214158" y="1169376"/>
                    </a:lnTo>
                    <a:lnTo>
                      <a:pt x="182258" y="1137477"/>
                    </a:lnTo>
                    <a:lnTo>
                      <a:pt x="152533" y="1103518"/>
                    </a:lnTo>
                    <a:lnTo>
                      <a:pt x="125095" y="1067614"/>
                    </a:lnTo>
                    <a:lnTo>
                      <a:pt x="100060" y="1029879"/>
                    </a:lnTo>
                    <a:lnTo>
                      <a:pt x="77543" y="990428"/>
                    </a:lnTo>
                    <a:lnTo>
                      <a:pt x="57656" y="949375"/>
                    </a:lnTo>
                    <a:lnTo>
                      <a:pt x="40515" y="906834"/>
                    </a:lnTo>
                    <a:lnTo>
                      <a:pt x="26235" y="862920"/>
                    </a:lnTo>
                    <a:lnTo>
                      <a:pt x="14928" y="817747"/>
                    </a:lnTo>
                    <a:lnTo>
                      <a:pt x="6711" y="771429"/>
                    </a:lnTo>
                    <a:lnTo>
                      <a:pt x="1696" y="724081"/>
                    </a:lnTo>
                    <a:lnTo>
                      <a:pt x="0" y="675817"/>
                    </a:lnTo>
                    <a:lnTo>
                      <a:pt x="1696" y="627554"/>
                    </a:lnTo>
                    <a:lnTo>
                      <a:pt x="6711" y="580206"/>
                    </a:lnTo>
                    <a:lnTo>
                      <a:pt x="14928" y="533888"/>
                    </a:lnTo>
                    <a:lnTo>
                      <a:pt x="26235" y="488715"/>
                    </a:lnTo>
                    <a:lnTo>
                      <a:pt x="40515" y="444801"/>
                    </a:lnTo>
                    <a:lnTo>
                      <a:pt x="57656" y="402260"/>
                    </a:lnTo>
                    <a:lnTo>
                      <a:pt x="77543" y="361207"/>
                    </a:lnTo>
                    <a:lnTo>
                      <a:pt x="100060" y="321755"/>
                    </a:lnTo>
                    <a:lnTo>
                      <a:pt x="125095" y="284021"/>
                    </a:lnTo>
                    <a:lnTo>
                      <a:pt x="152533" y="248117"/>
                    </a:lnTo>
                    <a:lnTo>
                      <a:pt x="182258" y="214158"/>
                    </a:lnTo>
                    <a:lnTo>
                      <a:pt x="214158" y="182258"/>
                    </a:lnTo>
                    <a:lnTo>
                      <a:pt x="248117" y="152533"/>
                    </a:lnTo>
                    <a:lnTo>
                      <a:pt x="284021" y="125095"/>
                    </a:lnTo>
                    <a:lnTo>
                      <a:pt x="321755" y="100060"/>
                    </a:lnTo>
                    <a:lnTo>
                      <a:pt x="361207" y="77543"/>
                    </a:lnTo>
                    <a:lnTo>
                      <a:pt x="402260" y="57656"/>
                    </a:lnTo>
                    <a:lnTo>
                      <a:pt x="444801" y="40515"/>
                    </a:lnTo>
                    <a:lnTo>
                      <a:pt x="488715" y="26235"/>
                    </a:lnTo>
                    <a:lnTo>
                      <a:pt x="533888" y="14928"/>
                    </a:lnTo>
                    <a:lnTo>
                      <a:pt x="580206" y="6711"/>
                    </a:lnTo>
                    <a:lnTo>
                      <a:pt x="627554" y="1696"/>
                    </a:lnTo>
                    <a:lnTo>
                      <a:pt x="675817" y="0"/>
                    </a:lnTo>
                    <a:lnTo>
                      <a:pt x="724081" y="1696"/>
                    </a:lnTo>
                    <a:lnTo>
                      <a:pt x="771429" y="6711"/>
                    </a:lnTo>
                    <a:lnTo>
                      <a:pt x="817747" y="14928"/>
                    </a:lnTo>
                    <a:lnTo>
                      <a:pt x="862920" y="26235"/>
                    </a:lnTo>
                    <a:lnTo>
                      <a:pt x="906834" y="40515"/>
                    </a:lnTo>
                    <a:lnTo>
                      <a:pt x="949375" y="57656"/>
                    </a:lnTo>
                    <a:lnTo>
                      <a:pt x="990428" y="77543"/>
                    </a:lnTo>
                    <a:lnTo>
                      <a:pt x="1029879" y="100060"/>
                    </a:lnTo>
                    <a:lnTo>
                      <a:pt x="1067614" y="125095"/>
                    </a:lnTo>
                    <a:lnTo>
                      <a:pt x="1103518" y="152533"/>
                    </a:lnTo>
                    <a:lnTo>
                      <a:pt x="1137477" y="182258"/>
                    </a:lnTo>
                    <a:lnTo>
                      <a:pt x="1169376" y="214158"/>
                    </a:lnTo>
                    <a:lnTo>
                      <a:pt x="1199102" y="248117"/>
                    </a:lnTo>
                    <a:lnTo>
                      <a:pt x="1226539" y="284021"/>
                    </a:lnTo>
                    <a:lnTo>
                      <a:pt x="1251574" y="321755"/>
                    </a:lnTo>
                    <a:lnTo>
                      <a:pt x="1274092" y="361207"/>
                    </a:lnTo>
                    <a:lnTo>
                      <a:pt x="1293978" y="402260"/>
                    </a:lnTo>
                    <a:lnTo>
                      <a:pt x="1311119" y="444801"/>
                    </a:lnTo>
                    <a:lnTo>
                      <a:pt x="1325400" y="488715"/>
                    </a:lnTo>
                    <a:lnTo>
                      <a:pt x="1336706" y="533888"/>
                    </a:lnTo>
                    <a:lnTo>
                      <a:pt x="1344924" y="580206"/>
                    </a:lnTo>
                    <a:lnTo>
                      <a:pt x="1349938" y="627554"/>
                    </a:lnTo>
                    <a:lnTo>
                      <a:pt x="1351635" y="675817"/>
                    </a:lnTo>
                    <a:close/>
                  </a:path>
                </a:pathLst>
              </a:custGeom>
              <a:ln w="60807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 wrap="square" lIns="0" tIns="0" rIns="0" bIns="0" rtlCol="0"/>
              <a:lstStyle/>
              <a:p>
                <a:pPr defTabSz="514350">
                  <a:defRPr/>
                </a:pPr>
                <a:endParaRPr sz="1013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65" name="object 11">
                <a:extLst>
                  <a:ext uri="{FF2B5EF4-FFF2-40B4-BE49-F238E27FC236}">
                    <a16:creationId xmlns:a16="http://schemas.microsoft.com/office/drawing/2014/main" id="{48DD01A7-708B-3C71-D42D-BD2407EA627C}"/>
                  </a:ext>
                </a:extLst>
              </p:cNvPr>
              <p:cNvSpPr/>
              <p:nvPr/>
            </p:nvSpPr>
            <p:spPr>
              <a:xfrm>
                <a:off x="2689336" y="5974016"/>
                <a:ext cx="774065" cy="1398905"/>
              </a:xfrm>
              <a:custGeom>
                <a:avLst/>
                <a:gdLst/>
                <a:ahLst/>
                <a:cxnLst/>
                <a:rect l="l" t="t" r="r" b="b"/>
                <a:pathLst>
                  <a:path w="774064" h="1398904">
                    <a:moveTo>
                      <a:pt x="773899" y="0"/>
                    </a:moveTo>
                    <a:lnTo>
                      <a:pt x="724958" y="1522"/>
                    </a:lnTo>
                    <a:lnTo>
                      <a:pt x="676824" y="6029"/>
                    </a:lnTo>
                    <a:lnTo>
                      <a:pt x="629591" y="13431"/>
                    </a:lnTo>
                    <a:lnTo>
                      <a:pt x="583347" y="23636"/>
                    </a:lnTo>
                    <a:lnTo>
                      <a:pt x="538185" y="36553"/>
                    </a:lnTo>
                    <a:lnTo>
                      <a:pt x="494194" y="52093"/>
                    </a:lnTo>
                    <a:lnTo>
                      <a:pt x="451465" y="70164"/>
                    </a:lnTo>
                    <a:lnTo>
                      <a:pt x="410088" y="90676"/>
                    </a:lnTo>
                    <a:lnTo>
                      <a:pt x="370156" y="113538"/>
                    </a:lnTo>
                    <a:lnTo>
                      <a:pt x="331757" y="138659"/>
                    </a:lnTo>
                    <a:lnTo>
                      <a:pt x="294983" y="165950"/>
                    </a:lnTo>
                    <a:lnTo>
                      <a:pt x="259925" y="195318"/>
                    </a:lnTo>
                    <a:lnTo>
                      <a:pt x="226672" y="226674"/>
                    </a:lnTo>
                    <a:lnTo>
                      <a:pt x="195317" y="259927"/>
                    </a:lnTo>
                    <a:lnTo>
                      <a:pt x="165949" y="294985"/>
                    </a:lnTo>
                    <a:lnTo>
                      <a:pt x="138659" y="331760"/>
                    </a:lnTo>
                    <a:lnTo>
                      <a:pt x="113537" y="370159"/>
                    </a:lnTo>
                    <a:lnTo>
                      <a:pt x="90675" y="410093"/>
                    </a:lnTo>
                    <a:lnTo>
                      <a:pt x="70164" y="451470"/>
                    </a:lnTo>
                    <a:lnTo>
                      <a:pt x="52093" y="494199"/>
                    </a:lnTo>
                    <a:lnTo>
                      <a:pt x="36553" y="538192"/>
                    </a:lnTo>
                    <a:lnTo>
                      <a:pt x="23636" y="583355"/>
                    </a:lnTo>
                    <a:lnTo>
                      <a:pt x="13431" y="629600"/>
                    </a:lnTo>
                    <a:lnTo>
                      <a:pt x="6029" y="676834"/>
                    </a:lnTo>
                    <a:lnTo>
                      <a:pt x="1522" y="724969"/>
                    </a:lnTo>
                    <a:lnTo>
                      <a:pt x="0" y="773912"/>
                    </a:lnTo>
                    <a:lnTo>
                      <a:pt x="1648" y="824837"/>
                    </a:lnTo>
                    <a:lnTo>
                      <a:pt x="6527" y="874881"/>
                    </a:lnTo>
                    <a:lnTo>
                      <a:pt x="14533" y="923943"/>
                    </a:lnTo>
                    <a:lnTo>
                      <a:pt x="25563" y="971919"/>
                    </a:lnTo>
                    <a:lnTo>
                      <a:pt x="39517" y="1018709"/>
                    </a:lnTo>
                    <a:lnTo>
                      <a:pt x="56292" y="1064210"/>
                    </a:lnTo>
                    <a:lnTo>
                      <a:pt x="75784" y="1108319"/>
                    </a:lnTo>
                    <a:lnTo>
                      <a:pt x="97893" y="1150935"/>
                    </a:lnTo>
                    <a:lnTo>
                      <a:pt x="122516" y="1191955"/>
                    </a:lnTo>
                    <a:lnTo>
                      <a:pt x="149551" y="1231277"/>
                    </a:lnTo>
                    <a:lnTo>
                      <a:pt x="178895" y="1268799"/>
                    </a:lnTo>
                    <a:lnTo>
                      <a:pt x="210446" y="1304418"/>
                    </a:lnTo>
                    <a:lnTo>
                      <a:pt x="244103" y="1338033"/>
                    </a:lnTo>
                    <a:lnTo>
                      <a:pt x="279762" y="1369542"/>
                    </a:lnTo>
                    <a:lnTo>
                      <a:pt x="317322" y="1398841"/>
                    </a:lnTo>
                    <a:lnTo>
                      <a:pt x="432739" y="1243482"/>
                    </a:lnTo>
                    <a:lnTo>
                      <a:pt x="395359" y="1213945"/>
                    </a:lnTo>
                    <a:lnTo>
                      <a:pt x="361038" y="1181998"/>
                    </a:lnTo>
                    <a:lnTo>
                      <a:pt x="329812" y="1147850"/>
                    </a:lnTo>
                    <a:lnTo>
                      <a:pt x="301712" y="1111710"/>
                    </a:lnTo>
                    <a:lnTo>
                      <a:pt x="276773" y="1073785"/>
                    </a:lnTo>
                    <a:lnTo>
                      <a:pt x="255026" y="1034286"/>
                    </a:lnTo>
                    <a:lnTo>
                      <a:pt x="236505" y="993420"/>
                    </a:lnTo>
                    <a:lnTo>
                      <a:pt x="221243" y="951396"/>
                    </a:lnTo>
                    <a:lnTo>
                      <a:pt x="209273" y="908423"/>
                    </a:lnTo>
                    <a:lnTo>
                      <a:pt x="200628" y="864709"/>
                    </a:lnTo>
                    <a:lnTo>
                      <a:pt x="195341" y="820463"/>
                    </a:lnTo>
                    <a:lnTo>
                      <a:pt x="193445" y="775894"/>
                    </a:lnTo>
                    <a:lnTo>
                      <a:pt x="194974" y="731211"/>
                    </a:lnTo>
                    <a:lnTo>
                      <a:pt x="199960" y="686621"/>
                    </a:lnTo>
                    <a:lnTo>
                      <a:pt x="208436" y="642334"/>
                    </a:lnTo>
                    <a:lnTo>
                      <a:pt x="220436" y="598558"/>
                    </a:lnTo>
                    <a:lnTo>
                      <a:pt x="235992" y="555502"/>
                    </a:lnTo>
                    <a:lnTo>
                      <a:pt x="255138" y="513374"/>
                    </a:lnTo>
                    <a:lnTo>
                      <a:pt x="277906" y="472384"/>
                    </a:lnTo>
                    <a:lnTo>
                      <a:pt x="304330" y="432739"/>
                    </a:lnTo>
                    <a:lnTo>
                      <a:pt x="335693" y="393286"/>
                    </a:lnTo>
                    <a:lnTo>
                      <a:pt x="370054" y="357001"/>
                    </a:lnTo>
                    <a:lnTo>
                      <a:pt x="407169" y="324008"/>
                    </a:lnTo>
                    <a:lnTo>
                      <a:pt x="446792" y="294431"/>
                    </a:lnTo>
                    <a:lnTo>
                      <a:pt x="488680" y="268394"/>
                    </a:lnTo>
                    <a:lnTo>
                      <a:pt x="532588" y="246023"/>
                    </a:lnTo>
                    <a:lnTo>
                      <a:pt x="578274" y="227440"/>
                    </a:lnTo>
                    <a:lnTo>
                      <a:pt x="625492" y="212771"/>
                    </a:lnTo>
                    <a:lnTo>
                      <a:pt x="673998" y="202139"/>
                    </a:lnTo>
                    <a:lnTo>
                      <a:pt x="723549" y="195668"/>
                    </a:lnTo>
                    <a:lnTo>
                      <a:pt x="773899" y="193484"/>
                    </a:lnTo>
                    <a:lnTo>
                      <a:pt x="773899" y="0"/>
                    </a:lnTo>
                    <a:close/>
                  </a:path>
                </a:pathLst>
              </a:custGeom>
              <a:solidFill>
                <a:srgbClr val="00A3E0"/>
              </a:solidFill>
            </p:spPr>
            <p:txBody>
              <a:bodyPr wrap="square" lIns="0" tIns="0" rIns="0" bIns="0" rtlCol="0"/>
              <a:lstStyle/>
              <a:p>
                <a:pPr defTabSz="514350">
                  <a:defRPr/>
                </a:pPr>
                <a:endParaRPr sz="1013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66" name="object 21">
            <a:extLst>
              <a:ext uri="{FF2B5EF4-FFF2-40B4-BE49-F238E27FC236}">
                <a16:creationId xmlns:a16="http://schemas.microsoft.com/office/drawing/2014/main" id="{6AE5F875-7253-B608-E462-3A47F441F62B}"/>
              </a:ext>
            </a:extLst>
          </p:cNvPr>
          <p:cNvSpPr txBox="1"/>
          <p:nvPr/>
        </p:nvSpPr>
        <p:spPr>
          <a:xfrm>
            <a:off x="4773605" y="2839641"/>
            <a:ext cx="660848" cy="238046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algn="ctr" defTabSz="514350">
              <a:spcBef>
                <a:spcPts val="56"/>
              </a:spcBef>
              <a:defRPr/>
            </a:pP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Automation is a top priority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sp>
        <p:nvSpPr>
          <p:cNvPr id="67" name="object 21">
            <a:extLst>
              <a:ext uri="{FF2B5EF4-FFF2-40B4-BE49-F238E27FC236}">
                <a16:creationId xmlns:a16="http://schemas.microsoft.com/office/drawing/2014/main" id="{1F17E834-D2ED-B471-EB82-826AF5A97808}"/>
              </a:ext>
            </a:extLst>
          </p:cNvPr>
          <p:cNvSpPr txBox="1"/>
          <p:nvPr/>
        </p:nvSpPr>
        <p:spPr>
          <a:xfrm>
            <a:off x="4606002" y="5100866"/>
            <a:ext cx="1017022" cy="238046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algn="ctr" defTabSz="514350">
              <a:spcBef>
                <a:spcPts val="56"/>
              </a:spcBef>
              <a:defRPr/>
            </a:pP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Hybrid and remote-working are here to stay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78F4BA47-D638-EA83-9754-69366B5633FC}"/>
              </a:ext>
            </a:extLst>
          </p:cNvPr>
          <p:cNvGrpSpPr>
            <a:grpSpLocks noChangeAspect="1"/>
          </p:cNvGrpSpPr>
          <p:nvPr/>
        </p:nvGrpSpPr>
        <p:grpSpPr>
          <a:xfrm>
            <a:off x="8111955" y="3157184"/>
            <a:ext cx="783000" cy="783641"/>
            <a:chOff x="10826827" y="3790481"/>
            <a:chExt cx="1075783" cy="1080883"/>
          </a:xfrm>
        </p:grpSpPr>
        <p:sp>
          <p:nvSpPr>
            <p:cNvPr id="69" name="object 25">
              <a:extLst>
                <a:ext uri="{FF2B5EF4-FFF2-40B4-BE49-F238E27FC236}">
                  <a16:creationId xmlns:a16="http://schemas.microsoft.com/office/drawing/2014/main" id="{DB44BB10-46C7-C461-13AD-FD978774C6C3}"/>
                </a:ext>
              </a:extLst>
            </p:cNvPr>
            <p:cNvSpPr/>
            <p:nvPr/>
          </p:nvSpPr>
          <p:spPr>
            <a:xfrm>
              <a:off x="10888674" y="3857427"/>
              <a:ext cx="1013936" cy="1013937"/>
            </a:xfrm>
            <a:custGeom>
              <a:avLst/>
              <a:gdLst/>
              <a:ahLst/>
              <a:cxnLst/>
              <a:rect l="l" t="t" r="r" b="b"/>
              <a:pathLst>
                <a:path w="1351915" h="1351915">
                  <a:moveTo>
                    <a:pt x="1351635" y="675817"/>
                  </a:moveTo>
                  <a:lnTo>
                    <a:pt x="1349938" y="724081"/>
                  </a:lnTo>
                  <a:lnTo>
                    <a:pt x="1344924" y="771429"/>
                  </a:lnTo>
                  <a:lnTo>
                    <a:pt x="1336706" y="817747"/>
                  </a:lnTo>
                  <a:lnTo>
                    <a:pt x="1325400" y="862920"/>
                  </a:lnTo>
                  <a:lnTo>
                    <a:pt x="1311119" y="906834"/>
                  </a:lnTo>
                  <a:lnTo>
                    <a:pt x="1293978" y="949375"/>
                  </a:lnTo>
                  <a:lnTo>
                    <a:pt x="1274092" y="990428"/>
                  </a:lnTo>
                  <a:lnTo>
                    <a:pt x="1251574" y="1029879"/>
                  </a:lnTo>
                  <a:lnTo>
                    <a:pt x="1226539" y="1067614"/>
                  </a:lnTo>
                  <a:lnTo>
                    <a:pt x="1199102" y="1103518"/>
                  </a:lnTo>
                  <a:lnTo>
                    <a:pt x="1169376" y="1137477"/>
                  </a:lnTo>
                  <a:lnTo>
                    <a:pt x="1137477" y="1169376"/>
                  </a:lnTo>
                  <a:lnTo>
                    <a:pt x="1103518" y="1199102"/>
                  </a:lnTo>
                  <a:lnTo>
                    <a:pt x="1067614" y="1226539"/>
                  </a:lnTo>
                  <a:lnTo>
                    <a:pt x="1029879" y="1251574"/>
                  </a:lnTo>
                  <a:lnTo>
                    <a:pt x="990428" y="1274092"/>
                  </a:lnTo>
                  <a:lnTo>
                    <a:pt x="949375" y="1293978"/>
                  </a:lnTo>
                  <a:lnTo>
                    <a:pt x="906834" y="1311119"/>
                  </a:lnTo>
                  <a:lnTo>
                    <a:pt x="862920" y="1325400"/>
                  </a:lnTo>
                  <a:lnTo>
                    <a:pt x="817747" y="1336706"/>
                  </a:lnTo>
                  <a:lnTo>
                    <a:pt x="771429" y="1344924"/>
                  </a:lnTo>
                  <a:lnTo>
                    <a:pt x="724081" y="1349938"/>
                  </a:lnTo>
                  <a:lnTo>
                    <a:pt x="675817" y="1351635"/>
                  </a:lnTo>
                  <a:lnTo>
                    <a:pt x="627552" y="1349938"/>
                  </a:lnTo>
                  <a:lnTo>
                    <a:pt x="580203" y="1344924"/>
                  </a:lnTo>
                  <a:lnTo>
                    <a:pt x="533884" y="1336706"/>
                  </a:lnTo>
                  <a:lnTo>
                    <a:pt x="488710" y="1325400"/>
                  </a:lnTo>
                  <a:lnTo>
                    <a:pt x="444796" y="1311119"/>
                  </a:lnTo>
                  <a:lnTo>
                    <a:pt x="402254" y="1293978"/>
                  </a:lnTo>
                  <a:lnTo>
                    <a:pt x="361201" y="1274092"/>
                  </a:lnTo>
                  <a:lnTo>
                    <a:pt x="321750" y="1251574"/>
                  </a:lnTo>
                  <a:lnTo>
                    <a:pt x="284015" y="1226539"/>
                  </a:lnTo>
                  <a:lnTo>
                    <a:pt x="248111" y="1199102"/>
                  </a:lnTo>
                  <a:lnTo>
                    <a:pt x="214153" y="1169376"/>
                  </a:lnTo>
                  <a:lnTo>
                    <a:pt x="182254" y="1137477"/>
                  </a:lnTo>
                  <a:lnTo>
                    <a:pt x="152529" y="1103518"/>
                  </a:lnTo>
                  <a:lnTo>
                    <a:pt x="125092" y="1067614"/>
                  </a:lnTo>
                  <a:lnTo>
                    <a:pt x="100057" y="1029879"/>
                  </a:lnTo>
                  <a:lnTo>
                    <a:pt x="77540" y="990428"/>
                  </a:lnTo>
                  <a:lnTo>
                    <a:pt x="57654" y="949375"/>
                  </a:lnTo>
                  <a:lnTo>
                    <a:pt x="40514" y="906834"/>
                  </a:lnTo>
                  <a:lnTo>
                    <a:pt x="26234" y="862920"/>
                  </a:lnTo>
                  <a:lnTo>
                    <a:pt x="14928" y="817747"/>
                  </a:lnTo>
                  <a:lnTo>
                    <a:pt x="6711" y="771429"/>
                  </a:lnTo>
                  <a:lnTo>
                    <a:pt x="1696" y="724081"/>
                  </a:lnTo>
                  <a:lnTo>
                    <a:pt x="0" y="675817"/>
                  </a:lnTo>
                  <a:lnTo>
                    <a:pt x="1696" y="627554"/>
                  </a:lnTo>
                  <a:lnTo>
                    <a:pt x="6711" y="580206"/>
                  </a:lnTo>
                  <a:lnTo>
                    <a:pt x="14928" y="533888"/>
                  </a:lnTo>
                  <a:lnTo>
                    <a:pt x="26234" y="488715"/>
                  </a:lnTo>
                  <a:lnTo>
                    <a:pt x="40514" y="444801"/>
                  </a:lnTo>
                  <a:lnTo>
                    <a:pt x="57654" y="402260"/>
                  </a:lnTo>
                  <a:lnTo>
                    <a:pt x="77540" y="361207"/>
                  </a:lnTo>
                  <a:lnTo>
                    <a:pt x="100057" y="321755"/>
                  </a:lnTo>
                  <a:lnTo>
                    <a:pt x="125092" y="284021"/>
                  </a:lnTo>
                  <a:lnTo>
                    <a:pt x="152529" y="248117"/>
                  </a:lnTo>
                  <a:lnTo>
                    <a:pt x="182254" y="214158"/>
                  </a:lnTo>
                  <a:lnTo>
                    <a:pt x="214153" y="182258"/>
                  </a:lnTo>
                  <a:lnTo>
                    <a:pt x="248111" y="152533"/>
                  </a:lnTo>
                  <a:lnTo>
                    <a:pt x="284015" y="125095"/>
                  </a:lnTo>
                  <a:lnTo>
                    <a:pt x="321750" y="100060"/>
                  </a:lnTo>
                  <a:lnTo>
                    <a:pt x="361201" y="77543"/>
                  </a:lnTo>
                  <a:lnTo>
                    <a:pt x="402254" y="57656"/>
                  </a:lnTo>
                  <a:lnTo>
                    <a:pt x="444796" y="40515"/>
                  </a:lnTo>
                  <a:lnTo>
                    <a:pt x="488710" y="26235"/>
                  </a:lnTo>
                  <a:lnTo>
                    <a:pt x="533884" y="14928"/>
                  </a:lnTo>
                  <a:lnTo>
                    <a:pt x="580203" y="6711"/>
                  </a:lnTo>
                  <a:lnTo>
                    <a:pt x="627552" y="1696"/>
                  </a:lnTo>
                  <a:lnTo>
                    <a:pt x="675817" y="0"/>
                  </a:lnTo>
                  <a:lnTo>
                    <a:pt x="724081" y="1696"/>
                  </a:lnTo>
                  <a:lnTo>
                    <a:pt x="771429" y="6711"/>
                  </a:lnTo>
                  <a:lnTo>
                    <a:pt x="817747" y="14928"/>
                  </a:lnTo>
                  <a:lnTo>
                    <a:pt x="862920" y="26235"/>
                  </a:lnTo>
                  <a:lnTo>
                    <a:pt x="906834" y="40515"/>
                  </a:lnTo>
                  <a:lnTo>
                    <a:pt x="949375" y="57656"/>
                  </a:lnTo>
                  <a:lnTo>
                    <a:pt x="990428" y="77543"/>
                  </a:lnTo>
                  <a:lnTo>
                    <a:pt x="1029879" y="100060"/>
                  </a:lnTo>
                  <a:lnTo>
                    <a:pt x="1067614" y="125095"/>
                  </a:lnTo>
                  <a:lnTo>
                    <a:pt x="1103518" y="152533"/>
                  </a:lnTo>
                  <a:lnTo>
                    <a:pt x="1137477" y="182258"/>
                  </a:lnTo>
                  <a:lnTo>
                    <a:pt x="1169376" y="214158"/>
                  </a:lnTo>
                  <a:lnTo>
                    <a:pt x="1199102" y="248117"/>
                  </a:lnTo>
                  <a:lnTo>
                    <a:pt x="1226539" y="284021"/>
                  </a:lnTo>
                  <a:lnTo>
                    <a:pt x="1251574" y="321755"/>
                  </a:lnTo>
                  <a:lnTo>
                    <a:pt x="1274092" y="361207"/>
                  </a:lnTo>
                  <a:lnTo>
                    <a:pt x="1293978" y="402260"/>
                  </a:lnTo>
                  <a:lnTo>
                    <a:pt x="1311119" y="444801"/>
                  </a:lnTo>
                  <a:lnTo>
                    <a:pt x="1325400" y="488715"/>
                  </a:lnTo>
                  <a:lnTo>
                    <a:pt x="1336706" y="533888"/>
                  </a:lnTo>
                  <a:lnTo>
                    <a:pt x="1344924" y="580206"/>
                  </a:lnTo>
                  <a:lnTo>
                    <a:pt x="1349938" y="627554"/>
                  </a:lnTo>
                  <a:lnTo>
                    <a:pt x="1351635" y="675817"/>
                  </a:lnTo>
                  <a:close/>
                </a:path>
              </a:pathLst>
            </a:custGeom>
            <a:noFill/>
            <a:ln w="60807">
              <a:solidFill>
                <a:schemeClr val="tx2">
                  <a:lumMod val="40000"/>
                  <a:lumOff val="60000"/>
                </a:schemeClr>
              </a:solidFill>
            </a:ln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0" name="object 26">
              <a:extLst>
                <a:ext uri="{FF2B5EF4-FFF2-40B4-BE49-F238E27FC236}">
                  <a16:creationId xmlns:a16="http://schemas.microsoft.com/office/drawing/2014/main" id="{00D595D5-1242-F536-AA33-DB992F607979}"/>
                </a:ext>
              </a:extLst>
            </p:cNvPr>
            <p:cNvSpPr/>
            <p:nvPr/>
          </p:nvSpPr>
          <p:spPr>
            <a:xfrm>
              <a:off x="10826827" y="3790481"/>
              <a:ext cx="580549" cy="1019651"/>
            </a:xfrm>
            <a:custGeom>
              <a:avLst/>
              <a:gdLst/>
              <a:ahLst/>
              <a:cxnLst/>
              <a:rect l="l" t="t" r="r" b="b"/>
              <a:pathLst>
                <a:path w="774065" h="1359534">
                  <a:moveTo>
                    <a:pt x="773899" y="0"/>
                  </a:moveTo>
                  <a:lnTo>
                    <a:pt x="724956" y="1522"/>
                  </a:lnTo>
                  <a:lnTo>
                    <a:pt x="676822" y="6029"/>
                  </a:lnTo>
                  <a:lnTo>
                    <a:pt x="629587" y="13431"/>
                  </a:lnTo>
                  <a:lnTo>
                    <a:pt x="583343" y="23636"/>
                  </a:lnTo>
                  <a:lnTo>
                    <a:pt x="538180" y="36553"/>
                  </a:lnTo>
                  <a:lnTo>
                    <a:pt x="494188" y="52093"/>
                  </a:lnTo>
                  <a:lnTo>
                    <a:pt x="451459" y="70164"/>
                  </a:lnTo>
                  <a:lnTo>
                    <a:pt x="410083" y="90675"/>
                  </a:lnTo>
                  <a:lnTo>
                    <a:pt x="370150" y="113537"/>
                  </a:lnTo>
                  <a:lnTo>
                    <a:pt x="331751" y="138659"/>
                  </a:lnTo>
                  <a:lnTo>
                    <a:pt x="294978" y="165949"/>
                  </a:lnTo>
                  <a:lnTo>
                    <a:pt x="259920" y="195317"/>
                  </a:lnTo>
                  <a:lnTo>
                    <a:pt x="226668" y="226672"/>
                  </a:lnTo>
                  <a:lnTo>
                    <a:pt x="195312" y="259925"/>
                  </a:lnTo>
                  <a:lnTo>
                    <a:pt x="165945" y="294983"/>
                  </a:lnTo>
                  <a:lnTo>
                    <a:pt x="138655" y="331757"/>
                  </a:lnTo>
                  <a:lnTo>
                    <a:pt x="113534" y="370156"/>
                  </a:lnTo>
                  <a:lnTo>
                    <a:pt x="90673" y="410088"/>
                  </a:lnTo>
                  <a:lnTo>
                    <a:pt x="70162" y="451465"/>
                  </a:lnTo>
                  <a:lnTo>
                    <a:pt x="52091" y="494194"/>
                  </a:lnTo>
                  <a:lnTo>
                    <a:pt x="36552" y="538185"/>
                  </a:lnTo>
                  <a:lnTo>
                    <a:pt x="23635" y="583347"/>
                  </a:lnTo>
                  <a:lnTo>
                    <a:pt x="13430" y="629591"/>
                  </a:lnTo>
                  <a:lnTo>
                    <a:pt x="6029" y="676824"/>
                  </a:lnTo>
                  <a:lnTo>
                    <a:pt x="1522" y="724958"/>
                  </a:lnTo>
                  <a:lnTo>
                    <a:pt x="0" y="773899"/>
                  </a:lnTo>
                  <a:lnTo>
                    <a:pt x="1818" y="827377"/>
                  </a:lnTo>
                  <a:lnTo>
                    <a:pt x="7195" y="879877"/>
                  </a:lnTo>
                  <a:lnTo>
                    <a:pt x="16013" y="931281"/>
                  </a:lnTo>
                  <a:lnTo>
                    <a:pt x="28151" y="981471"/>
                  </a:lnTo>
                  <a:lnTo>
                    <a:pt x="43493" y="1030329"/>
                  </a:lnTo>
                  <a:lnTo>
                    <a:pt x="61919" y="1077735"/>
                  </a:lnTo>
                  <a:lnTo>
                    <a:pt x="83311" y="1123570"/>
                  </a:lnTo>
                  <a:lnTo>
                    <a:pt x="107550" y="1167718"/>
                  </a:lnTo>
                  <a:lnTo>
                    <a:pt x="134518" y="1210058"/>
                  </a:lnTo>
                  <a:lnTo>
                    <a:pt x="164097" y="1250473"/>
                  </a:lnTo>
                  <a:lnTo>
                    <a:pt x="196167" y="1288843"/>
                  </a:lnTo>
                  <a:lnTo>
                    <a:pt x="230611" y="1325050"/>
                  </a:lnTo>
                  <a:lnTo>
                    <a:pt x="267309" y="1358976"/>
                  </a:lnTo>
                  <a:lnTo>
                    <a:pt x="388251" y="1207744"/>
                  </a:lnTo>
                  <a:lnTo>
                    <a:pt x="353120" y="1173849"/>
                  </a:lnTo>
                  <a:lnTo>
                    <a:pt x="321372" y="1137608"/>
                  </a:lnTo>
                  <a:lnTo>
                    <a:pt x="293046" y="1099259"/>
                  </a:lnTo>
                  <a:lnTo>
                    <a:pt x="268179" y="1059039"/>
                  </a:lnTo>
                  <a:lnTo>
                    <a:pt x="246808" y="1017187"/>
                  </a:lnTo>
                  <a:lnTo>
                    <a:pt x="228973" y="973941"/>
                  </a:lnTo>
                  <a:lnTo>
                    <a:pt x="214709" y="929537"/>
                  </a:lnTo>
                  <a:lnTo>
                    <a:pt x="204055" y="884215"/>
                  </a:lnTo>
                  <a:lnTo>
                    <a:pt x="197048" y="838211"/>
                  </a:lnTo>
                  <a:lnTo>
                    <a:pt x="193726" y="791763"/>
                  </a:lnTo>
                  <a:lnTo>
                    <a:pt x="194127" y="745109"/>
                  </a:lnTo>
                  <a:lnTo>
                    <a:pt x="198288" y="698487"/>
                  </a:lnTo>
                  <a:lnTo>
                    <a:pt x="206248" y="652135"/>
                  </a:lnTo>
                  <a:lnTo>
                    <a:pt x="218042" y="606290"/>
                  </a:lnTo>
                  <a:lnTo>
                    <a:pt x="233710" y="561190"/>
                  </a:lnTo>
                  <a:lnTo>
                    <a:pt x="253289" y="517073"/>
                  </a:lnTo>
                  <a:lnTo>
                    <a:pt x="276816" y="474177"/>
                  </a:lnTo>
                  <a:lnTo>
                    <a:pt x="304330" y="432739"/>
                  </a:lnTo>
                  <a:lnTo>
                    <a:pt x="335693" y="393286"/>
                  </a:lnTo>
                  <a:lnTo>
                    <a:pt x="370053" y="357001"/>
                  </a:lnTo>
                  <a:lnTo>
                    <a:pt x="407166" y="324008"/>
                  </a:lnTo>
                  <a:lnTo>
                    <a:pt x="446788" y="294431"/>
                  </a:lnTo>
                  <a:lnTo>
                    <a:pt x="488675" y="268394"/>
                  </a:lnTo>
                  <a:lnTo>
                    <a:pt x="532583" y="246023"/>
                  </a:lnTo>
                  <a:lnTo>
                    <a:pt x="578268" y="227440"/>
                  </a:lnTo>
                  <a:lnTo>
                    <a:pt x="625486" y="212771"/>
                  </a:lnTo>
                  <a:lnTo>
                    <a:pt x="673993" y="202139"/>
                  </a:lnTo>
                  <a:lnTo>
                    <a:pt x="723546" y="195668"/>
                  </a:lnTo>
                  <a:lnTo>
                    <a:pt x="773899" y="193484"/>
                  </a:lnTo>
                  <a:lnTo>
                    <a:pt x="773899" y="0"/>
                  </a:lnTo>
                  <a:close/>
                </a:path>
              </a:pathLst>
            </a:custGeom>
            <a:solidFill>
              <a:schemeClr val="accent6"/>
            </a:solidFill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1" name="Graphic 10">
            <a:extLst>
              <a:ext uri="{FF2B5EF4-FFF2-40B4-BE49-F238E27FC236}">
                <a16:creationId xmlns:a16="http://schemas.microsoft.com/office/drawing/2014/main" id="{8F47B251-BE9F-7DA9-5F96-92E009899027}"/>
              </a:ext>
            </a:extLst>
          </p:cNvPr>
          <p:cNvGrpSpPr>
            <a:grpSpLocks noChangeAspect="1"/>
          </p:cNvGrpSpPr>
          <p:nvPr/>
        </p:nvGrpSpPr>
        <p:grpSpPr>
          <a:xfrm>
            <a:off x="4706964" y="4281284"/>
            <a:ext cx="783000" cy="764846"/>
            <a:chOff x="6341267" y="5169531"/>
            <a:chExt cx="1166811" cy="1139758"/>
          </a:xfrm>
        </p:grpSpPr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396D180E-65DA-B672-86C7-11CB0C91B071}"/>
                </a:ext>
              </a:extLst>
            </p:cNvPr>
            <p:cNvSpPr/>
            <p:nvPr/>
          </p:nvSpPr>
          <p:spPr>
            <a:xfrm>
              <a:off x="6371065" y="5169531"/>
              <a:ext cx="1111921" cy="1111529"/>
            </a:xfrm>
            <a:custGeom>
              <a:avLst/>
              <a:gdLst>
                <a:gd name="connsiteX0" fmla="*/ 555961 w 1111921"/>
                <a:gd name="connsiteY0" fmla="*/ 1111529 h 1111529"/>
                <a:gd name="connsiteX1" fmla="*/ 0 w 1111921"/>
                <a:gd name="connsiteY1" fmla="*/ 555569 h 1111529"/>
                <a:gd name="connsiteX2" fmla="*/ 555961 w 1111921"/>
                <a:gd name="connsiteY2" fmla="*/ 0 h 1111529"/>
                <a:gd name="connsiteX3" fmla="*/ 1111922 w 1111921"/>
                <a:gd name="connsiteY3" fmla="*/ 555961 h 1111529"/>
                <a:gd name="connsiteX4" fmla="*/ 555961 w 1111921"/>
                <a:gd name="connsiteY4" fmla="*/ 1111529 h 1111529"/>
                <a:gd name="connsiteX5" fmla="*/ 555961 w 1111921"/>
                <a:gd name="connsiteY5" fmla="*/ 58811 h 1111529"/>
                <a:gd name="connsiteX6" fmla="*/ 58811 w 1111921"/>
                <a:gd name="connsiteY6" fmla="*/ 555961 h 1111529"/>
                <a:gd name="connsiteX7" fmla="*/ 555961 w 1111921"/>
                <a:gd name="connsiteY7" fmla="*/ 1053110 h 1111529"/>
                <a:gd name="connsiteX8" fmla="*/ 1053110 w 1111921"/>
                <a:gd name="connsiteY8" fmla="*/ 555961 h 1111529"/>
                <a:gd name="connsiteX9" fmla="*/ 555961 w 1111921"/>
                <a:gd name="connsiteY9" fmla="*/ 58811 h 111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11921" h="1111529">
                  <a:moveTo>
                    <a:pt x="555961" y="1111529"/>
                  </a:moveTo>
                  <a:cubicBezTo>
                    <a:pt x="249359" y="1111529"/>
                    <a:pt x="0" y="862170"/>
                    <a:pt x="0" y="555569"/>
                  </a:cubicBezTo>
                  <a:cubicBezTo>
                    <a:pt x="0" y="248967"/>
                    <a:pt x="249359" y="0"/>
                    <a:pt x="555961" y="0"/>
                  </a:cubicBezTo>
                  <a:cubicBezTo>
                    <a:pt x="862563" y="0"/>
                    <a:pt x="1111922" y="249359"/>
                    <a:pt x="1111922" y="555961"/>
                  </a:cubicBezTo>
                  <a:cubicBezTo>
                    <a:pt x="1111922" y="862562"/>
                    <a:pt x="862170" y="1111529"/>
                    <a:pt x="555961" y="1111529"/>
                  </a:cubicBezTo>
                  <a:close/>
                  <a:moveTo>
                    <a:pt x="555961" y="58811"/>
                  </a:moveTo>
                  <a:cubicBezTo>
                    <a:pt x="281901" y="58811"/>
                    <a:pt x="58811" y="281901"/>
                    <a:pt x="58811" y="555961"/>
                  </a:cubicBezTo>
                  <a:cubicBezTo>
                    <a:pt x="58811" y="830020"/>
                    <a:pt x="281901" y="1053110"/>
                    <a:pt x="555961" y="1053110"/>
                  </a:cubicBezTo>
                  <a:cubicBezTo>
                    <a:pt x="830020" y="1053110"/>
                    <a:pt x="1053110" y="830020"/>
                    <a:pt x="1053110" y="555961"/>
                  </a:cubicBezTo>
                  <a:cubicBezTo>
                    <a:pt x="1052718" y="281901"/>
                    <a:pt x="830020" y="58811"/>
                    <a:pt x="555961" y="58811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389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A8817792-3CDC-7E41-E63E-C2E426D411D1}"/>
                </a:ext>
              </a:extLst>
            </p:cNvPr>
            <p:cNvSpPr/>
            <p:nvPr/>
          </p:nvSpPr>
          <p:spPr>
            <a:xfrm>
              <a:off x="6341267" y="5169531"/>
              <a:ext cx="1166811" cy="1139758"/>
            </a:xfrm>
            <a:custGeom>
              <a:avLst/>
              <a:gdLst>
                <a:gd name="connsiteX0" fmla="*/ 1166812 w 1166811"/>
                <a:gd name="connsiteY0" fmla="*/ 558705 h 1139758"/>
                <a:gd name="connsiteX1" fmla="*/ 1060952 w 1166811"/>
                <a:gd name="connsiteY1" fmla="*/ 558313 h 1139758"/>
                <a:gd name="connsiteX2" fmla="*/ 920981 w 1166811"/>
                <a:gd name="connsiteY2" fmla="*/ 893928 h 1139758"/>
                <a:gd name="connsiteX3" fmla="*/ 583406 w 1166811"/>
                <a:gd name="connsiteY3" fmla="*/ 1033899 h 1139758"/>
                <a:gd name="connsiteX4" fmla="*/ 245830 w 1166811"/>
                <a:gd name="connsiteY4" fmla="*/ 893928 h 1139758"/>
                <a:gd name="connsiteX5" fmla="*/ 105860 w 1166811"/>
                <a:gd name="connsiteY5" fmla="*/ 556353 h 1139758"/>
                <a:gd name="connsiteX6" fmla="*/ 245830 w 1166811"/>
                <a:gd name="connsiteY6" fmla="*/ 218777 h 1139758"/>
                <a:gd name="connsiteX7" fmla="*/ 439907 w 1166811"/>
                <a:gd name="connsiteY7" fmla="*/ 100763 h 1139758"/>
                <a:gd name="connsiteX8" fmla="*/ 408149 w 1166811"/>
                <a:gd name="connsiteY8" fmla="*/ 0 h 1139758"/>
                <a:gd name="connsiteX9" fmla="*/ 0 w 1166811"/>
                <a:gd name="connsiteY9" fmla="*/ 556353 h 1139758"/>
                <a:gd name="connsiteX10" fmla="*/ 583406 w 1166811"/>
                <a:gd name="connsiteY10" fmla="*/ 1139759 h 1139758"/>
                <a:gd name="connsiteX11" fmla="*/ 1166812 w 1166811"/>
                <a:gd name="connsiteY11" fmla="*/ 558705 h 1139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6811" h="1139758">
                  <a:moveTo>
                    <a:pt x="1166812" y="558705"/>
                  </a:moveTo>
                  <a:lnTo>
                    <a:pt x="1060952" y="558313"/>
                  </a:lnTo>
                  <a:cubicBezTo>
                    <a:pt x="1060560" y="684953"/>
                    <a:pt x="1010766" y="804144"/>
                    <a:pt x="920981" y="893928"/>
                  </a:cubicBezTo>
                  <a:cubicBezTo>
                    <a:pt x="830804" y="984105"/>
                    <a:pt x="710830" y="1033899"/>
                    <a:pt x="583406" y="1033899"/>
                  </a:cubicBezTo>
                  <a:cubicBezTo>
                    <a:pt x="455982" y="1033899"/>
                    <a:pt x="336007" y="984105"/>
                    <a:pt x="245830" y="893928"/>
                  </a:cubicBezTo>
                  <a:cubicBezTo>
                    <a:pt x="155653" y="803751"/>
                    <a:pt x="105860" y="683777"/>
                    <a:pt x="105860" y="556353"/>
                  </a:cubicBezTo>
                  <a:cubicBezTo>
                    <a:pt x="105860" y="428929"/>
                    <a:pt x="155653" y="308954"/>
                    <a:pt x="245830" y="218777"/>
                  </a:cubicBezTo>
                  <a:cubicBezTo>
                    <a:pt x="301113" y="163495"/>
                    <a:pt x="367373" y="123503"/>
                    <a:pt x="439907" y="100763"/>
                  </a:cubicBezTo>
                  <a:lnTo>
                    <a:pt x="408149" y="0"/>
                  </a:lnTo>
                  <a:cubicBezTo>
                    <a:pt x="171728" y="74102"/>
                    <a:pt x="0" y="295232"/>
                    <a:pt x="0" y="556353"/>
                  </a:cubicBezTo>
                  <a:cubicBezTo>
                    <a:pt x="0" y="878638"/>
                    <a:pt x="261121" y="1139759"/>
                    <a:pt x="583406" y="1139759"/>
                  </a:cubicBezTo>
                  <a:cubicBezTo>
                    <a:pt x="904906" y="1139759"/>
                    <a:pt x="1165636" y="879814"/>
                    <a:pt x="1166812" y="558705"/>
                  </a:cubicBezTo>
                  <a:close/>
                </a:path>
              </a:pathLst>
            </a:custGeom>
            <a:solidFill>
              <a:srgbClr val="00A3E0"/>
            </a:solidFill>
            <a:ln w="28575" cap="flat">
              <a:solidFill>
                <a:srgbClr val="00A3E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74" name="object 22">
            <a:extLst>
              <a:ext uri="{FF2B5EF4-FFF2-40B4-BE49-F238E27FC236}">
                <a16:creationId xmlns:a16="http://schemas.microsoft.com/office/drawing/2014/main" id="{BE17306B-C74B-5C6E-0044-CC3CEE3866E8}"/>
              </a:ext>
            </a:extLst>
          </p:cNvPr>
          <p:cNvSpPr txBox="1"/>
          <p:nvPr/>
        </p:nvSpPr>
        <p:spPr>
          <a:xfrm>
            <a:off x="4990646" y="4575237"/>
            <a:ext cx="280392" cy="175682"/>
          </a:xfrm>
          <a:prstGeom prst="rect">
            <a:avLst/>
          </a:prstGeom>
        </p:spPr>
        <p:txBody>
          <a:bodyPr vert="horz" wrap="square" lIns="0" tIns="6787" rIns="0" bIns="0" rtlCol="0">
            <a:spAutoFit/>
          </a:bodyPr>
          <a:lstStyle/>
          <a:p>
            <a:pPr marL="21431" defTabSz="514350">
              <a:spcBef>
                <a:spcPts val="53"/>
              </a:spcBef>
              <a:defRPr/>
            </a:pPr>
            <a:r>
              <a:rPr lang="en-US" sz="1097" b="1" spc="17" dirty="0">
                <a:solidFill>
                  <a:srgbClr val="007CB0"/>
                </a:solidFill>
                <a:latin typeface="Open Sans"/>
                <a:cs typeface="Open Sans"/>
              </a:rPr>
              <a:t>78</a:t>
            </a:r>
            <a:r>
              <a:rPr sz="929" b="1" spc="25" baseline="32828" dirty="0">
                <a:solidFill>
                  <a:srgbClr val="97999B"/>
                </a:solidFill>
                <a:latin typeface="Open Sans"/>
                <a:cs typeface="Open Sans"/>
              </a:rPr>
              <a:t>%</a:t>
            </a:r>
            <a:endParaRPr sz="929" baseline="32828" dirty="0">
              <a:solidFill>
                <a:srgbClr val="97999B"/>
              </a:solidFill>
              <a:latin typeface="Open Sans"/>
              <a:cs typeface="Open Sans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-13855" y="5566342"/>
            <a:ext cx="280706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i="1" dirty="0"/>
              <a:t>Information Source: “Tax Transformation Trends Series” by Deloitte global, 2022 </a:t>
            </a:r>
            <a:endParaRPr lang="en-US" sz="1050" i="1" dirty="0"/>
          </a:p>
        </p:txBody>
      </p:sp>
    </p:spTree>
    <p:extLst>
      <p:ext uri="{BB962C8B-B14F-4D97-AF65-F5344CB8AC3E}">
        <p14:creationId xmlns:p14="http://schemas.microsoft.com/office/powerpoint/2010/main" val="63398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EFFF66AD-10F3-D3C1-FA7A-11C7F1DE6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srgbClr val="00ABAB"/>
              </a:solidFill>
              <a:latin typeface="Calibri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73496"/>
            <a:ext cx="826965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Pressure from the public and regulators</a:t>
            </a:r>
          </a:p>
        </p:txBody>
      </p:sp>
      <p:grpSp>
        <p:nvGrpSpPr>
          <p:cNvPr id="75" name="Picture 19">
            <a:extLst>
              <a:ext uri="{FF2B5EF4-FFF2-40B4-BE49-F238E27FC236}">
                <a16:creationId xmlns:a16="http://schemas.microsoft.com/office/drawing/2014/main" id="{F7784A1E-16C0-D0C4-4155-9CEB3165AB48}"/>
              </a:ext>
            </a:extLst>
          </p:cNvPr>
          <p:cNvGrpSpPr/>
          <p:nvPr/>
        </p:nvGrpSpPr>
        <p:grpSpPr>
          <a:xfrm>
            <a:off x="747375" y="2437255"/>
            <a:ext cx="2049012" cy="2001505"/>
            <a:chOff x="996500" y="1995066"/>
            <a:chExt cx="2732016" cy="2668673"/>
          </a:xfrm>
        </p:grpSpPr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FF81AF76-9599-029C-CFE2-A4F6BD15117D}"/>
                </a:ext>
              </a:extLst>
            </p:cNvPr>
            <p:cNvSpPr/>
            <p:nvPr/>
          </p:nvSpPr>
          <p:spPr>
            <a:xfrm>
              <a:off x="1066269" y="1995066"/>
              <a:ext cx="2603494" cy="2602576"/>
            </a:xfrm>
            <a:custGeom>
              <a:avLst/>
              <a:gdLst>
                <a:gd name="connsiteX0" fmla="*/ 1301747 w 2603494"/>
                <a:gd name="connsiteY0" fmla="*/ 2602576 h 2602576"/>
                <a:gd name="connsiteX1" fmla="*/ 0 w 2603494"/>
                <a:gd name="connsiteY1" fmla="*/ 1300829 h 2602576"/>
                <a:gd name="connsiteX2" fmla="*/ 1301747 w 2603494"/>
                <a:gd name="connsiteY2" fmla="*/ 0 h 2602576"/>
                <a:gd name="connsiteX3" fmla="*/ 2603494 w 2603494"/>
                <a:gd name="connsiteY3" fmla="*/ 1301747 h 2602576"/>
                <a:gd name="connsiteX4" fmla="*/ 1301747 w 2603494"/>
                <a:gd name="connsiteY4" fmla="*/ 2602576 h 2602576"/>
                <a:gd name="connsiteX5" fmla="*/ 1301747 w 2603494"/>
                <a:gd name="connsiteY5" fmla="*/ 137702 h 2602576"/>
                <a:gd name="connsiteX6" fmla="*/ 137702 w 2603494"/>
                <a:gd name="connsiteY6" fmla="*/ 1301747 h 2602576"/>
                <a:gd name="connsiteX7" fmla="*/ 1301747 w 2603494"/>
                <a:gd name="connsiteY7" fmla="*/ 2465792 h 2602576"/>
                <a:gd name="connsiteX8" fmla="*/ 2465792 w 2603494"/>
                <a:gd name="connsiteY8" fmla="*/ 1301747 h 2602576"/>
                <a:gd name="connsiteX9" fmla="*/ 1301747 w 2603494"/>
                <a:gd name="connsiteY9" fmla="*/ 137702 h 2602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494" h="2602576">
                  <a:moveTo>
                    <a:pt x="1301747" y="2602576"/>
                  </a:moveTo>
                  <a:cubicBezTo>
                    <a:pt x="583858" y="2602576"/>
                    <a:pt x="0" y="2018718"/>
                    <a:pt x="0" y="1300829"/>
                  </a:cubicBezTo>
                  <a:cubicBezTo>
                    <a:pt x="0" y="582940"/>
                    <a:pt x="583858" y="0"/>
                    <a:pt x="1301747" y="0"/>
                  </a:cubicBezTo>
                  <a:cubicBezTo>
                    <a:pt x="2019636" y="0"/>
                    <a:pt x="2603494" y="583858"/>
                    <a:pt x="2603494" y="1301747"/>
                  </a:cubicBezTo>
                  <a:cubicBezTo>
                    <a:pt x="2603494" y="2019636"/>
                    <a:pt x="2018718" y="2602576"/>
                    <a:pt x="1301747" y="2602576"/>
                  </a:cubicBezTo>
                  <a:close/>
                  <a:moveTo>
                    <a:pt x="1301747" y="137702"/>
                  </a:moveTo>
                  <a:cubicBezTo>
                    <a:pt x="660054" y="137702"/>
                    <a:pt x="137702" y="660054"/>
                    <a:pt x="137702" y="1301747"/>
                  </a:cubicBezTo>
                  <a:cubicBezTo>
                    <a:pt x="137702" y="1943441"/>
                    <a:pt x="660054" y="2465792"/>
                    <a:pt x="1301747" y="2465792"/>
                  </a:cubicBezTo>
                  <a:cubicBezTo>
                    <a:pt x="1943441" y="2465792"/>
                    <a:pt x="2465792" y="1943441"/>
                    <a:pt x="2465792" y="1301747"/>
                  </a:cubicBezTo>
                  <a:cubicBezTo>
                    <a:pt x="2464874" y="660054"/>
                    <a:pt x="1943441" y="137702"/>
                    <a:pt x="1301747" y="137702"/>
                  </a:cubicBezTo>
                  <a:close/>
                </a:path>
              </a:pathLst>
            </a:custGeom>
            <a:solidFill>
              <a:srgbClr val="A7A8AA"/>
            </a:solidFill>
            <a:ln w="91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016A7D10-22A2-4BAB-C9D2-33ECD9DD86D1}"/>
                </a:ext>
              </a:extLst>
            </p:cNvPr>
            <p:cNvSpPr/>
            <p:nvPr/>
          </p:nvSpPr>
          <p:spPr>
            <a:xfrm>
              <a:off x="1517015" y="2432042"/>
              <a:ext cx="1705674" cy="1705674"/>
            </a:xfrm>
            <a:custGeom>
              <a:avLst/>
              <a:gdLst>
                <a:gd name="connsiteX0" fmla="*/ 1705674 w 1705674"/>
                <a:gd name="connsiteY0" fmla="*/ 852837 h 1705674"/>
                <a:gd name="connsiteX1" fmla="*/ 852837 w 1705674"/>
                <a:gd name="connsiteY1" fmla="*/ 1705674 h 1705674"/>
                <a:gd name="connsiteX2" fmla="*/ 0 w 1705674"/>
                <a:gd name="connsiteY2" fmla="*/ 852837 h 1705674"/>
                <a:gd name="connsiteX3" fmla="*/ 852837 w 1705674"/>
                <a:gd name="connsiteY3" fmla="*/ 0 h 1705674"/>
                <a:gd name="connsiteX4" fmla="*/ 1705674 w 1705674"/>
                <a:gd name="connsiteY4" fmla="*/ 852837 h 170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5674" h="1705674">
                  <a:moveTo>
                    <a:pt x="1705674" y="852837"/>
                  </a:moveTo>
                  <a:cubicBezTo>
                    <a:pt x="1705674" y="1323846"/>
                    <a:pt x="1323846" y="1705674"/>
                    <a:pt x="852837" y="1705674"/>
                  </a:cubicBezTo>
                  <a:cubicBezTo>
                    <a:pt x="381828" y="1705674"/>
                    <a:pt x="0" y="1323846"/>
                    <a:pt x="0" y="852837"/>
                  </a:cubicBezTo>
                  <a:cubicBezTo>
                    <a:pt x="0" y="381828"/>
                    <a:pt x="381828" y="0"/>
                    <a:pt x="852837" y="0"/>
                  </a:cubicBezTo>
                  <a:cubicBezTo>
                    <a:pt x="1323846" y="0"/>
                    <a:pt x="1705674" y="381828"/>
                    <a:pt x="1705674" y="852837"/>
                  </a:cubicBezTo>
                  <a:close/>
                </a:path>
              </a:pathLst>
            </a:custGeom>
            <a:solidFill>
              <a:srgbClr val="DADADA"/>
            </a:solidFill>
            <a:ln w="91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D3FB2639-9E9F-464B-C8D5-4543470854FB}"/>
                </a:ext>
              </a:extLst>
            </p:cNvPr>
            <p:cNvSpPr/>
            <p:nvPr/>
          </p:nvSpPr>
          <p:spPr>
            <a:xfrm>
              <a:off x="996500" y="1995066"/>
              <a:ext cx="2732016" cy="2668673"/>
            </a:xfrm>
            <a:custGeom>
              <a:avLst/>
              <a:gdLst>
                <a:gd name="connsiteX0" fmla="*/ 2732017 w 2732016"/>
                <a:gd name="connsiteY0" fmla="*/ 1308173 h 2668673"/>
                <a:gd name="connsiteX1" fmla="*/ 2484152 w 2732016"/>
                <a:gd name="connsiteY1" fmla="*/ 1307255 h 2668673"/>
                <a:gd name="connsiteX2" fmla="*/ 2156420 w 2732016"/>
                <a:gd name="connsiteY2" fmla="*/ 2093077 h 2668673"/>
                <a:gd name="connsiteX3" fmla="*/ 1366008 w 2732016"/>
                <a:gd name="connsiteY3" fmla="*/ 2420809 h 2668673"/>
                <a:gd name="connsiteX4" fmla="*/ 575596 w 2732016"/>
                <a:gd name="connsiteY4" fmla="*/ 2093077 h 2668673"/>
                <a:gd name="connsiteX5" fmla="*/ 247864 w 2732016"/>
                <a:gd name="connsiteY5" fmla="*/ 1302665 h 2668673"/>
                <a:gd name="connsiteX6" fmla="*/ 575596 w 2732016"/>
                <a:gd name="connsiteY6" fmla="*/ 512253 h 2668673"/>
                <a:gd name="connsiteX7" fmla="*/ 1030014 w 2732016"/>
                <a:gd name="connsiteY7" fmla="*/ 235930 h 2668673"/>
                <a:gd name="connsiteX8" fmla="*/ 955655 w 2732016"/>
                <a:gd name="connsiteY8" fmla="*/ 0 h 2668673"/>
                <a:gd name="connsiteX9" fmla="*/ 0 w 2732016"/>
                <a:gd name="connsiteY9" fmla="*/ 1302665 h 2668673"/>
                <a:gd name="connsiteX10" fmla="*/ 1366008 w 2732016"/>
                <a:gd name="connsiteY10" fmla="*/ 2668674 h 2668673"/>
                <a:gd name="connsiteX11" fmla="*/ 2732017 w 2732016"/>
                <a:gd name="connsiteY11" fmla="*/ 1308173 h 266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2016" h="2668673">
                  <a:moveTo>
                    <a:pt x="2732017" y="1308173"/>
                  </a:moveTo>
                  <a:lnTo>
                    <a:pt x="2484152" y="1307255"/>
                  </a:lnTo>
                  <a:cubicBezTo>
                    <a:pt x="2483234" y="1603775"/>
                    <a:pt x="2366646" y="1882852"/>
                    <a:pt x="2156420" y="2093077"/>
                  </a:cubicBezTo>
                  <a:cubicBezTo>
                    <a:pt x="1945277" y="2304221"/>
                    <a:pt x="1664364" y="2420809"/>
                    <a:pt x="1366008" y="2420809"/>
                  </a:cubicBezTo>
                  <a:cubicBezTo>
                    <a:pt x="1067653" y="2420809"/>
                    <a:pt x="786740" y="2304221"/>
                    <a:pt x="575596" y="2093077"/>
                  </a:cubicBezTo>
                  <a:cubicBezTo>
                    <a:pt x="364452" y="1881933"/>
                    <a:pt x="247864" y="1601020"/>
                    <a:pt x="247864" y="1302665"/>
                  </a:cubicBezTo>
                  <a:cubicBezTo>
                    <a:pt x="247864" y="1004310"/>
                    <a:pt x="364452" y="723397"/>
                    <a:pt x="575596" y="512253"/>
                  </a:cubicBezTo>
                  <a:cubicBezTo>
                    <a:pt x="705037" y="382813"/>
                    <a:pt x="860181" y="289175"/>
                    <a:pt x="1030014" y="235930"/>
                  </a:cubicBezTo>
                  <a:lnTo>
                    <a:pt x="955655" y="0"/>
                  </a:lnTo>
                  <a:cubicBezTo>
                    <a:pt x="402091" y="173505"/>
                    <a:pt x="0" y="691266"/>
                    <a:pt x="0" y="1302665"/>
                  </a:cubicBezTo>
                  <a:cubicBezTo>
                    <a:pt x="0" y="2057275"/>
                    <a:pt x="611399" y="2668674"/>
                    <a:pt x="1366008" y="2668674"/>
                  </a:cubicBezTo>
                  <a:cubicBezTo>
                    <a:pt x="2118782" y="2668674"/>
                    <a:pt x="2729262" y="2060029"/>
                    <a:pt x="2732017" y="1308173"/>
                  </a:cubicBezTo>
                  <a:close/>
                </a:path>
              </a:pathLst>
            </a:custGeom>
            <a:solidFill>
              <a:srgbClr val="009A44"/>
            </a:solidFill>
            <a:ln w="91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F338CF6D-F409-240D-D37D-7A8D2690AD38}"/>
              </a:ext>
            </a:extLst>
          </p:cNvPr>
          <p:cNvSpPr/>
          <p:nvPr/>
        </p:nvSpPr>
        <p:spPr>
          <a:xfrm>
            <a:off x="481730" y="4672493"/>
            <a:ext cx="2971800" cy="950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" marR="156686" defTabSz="914321">
              <a:lnSpc>
                <a:spcPct val="118100"/>
              </a:lnSpc>
              <a:defRPr/>
            </a:pP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of tax leaders predict that </a:t>
            </a:r>
            <a:r>
              <a:rPr lang="en-US" sz="1200" b="1" dirty="0">
                <a:solidFill>
                  <a:srgbClr val="0098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revenue authorities 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will have </a:t>
            </a:r>
            <a:r>
              <a:rPr lang="en-US" sz="1200" b="1" dirty="0">
                <a:solidFill>
                  <a:srgbClr val="0098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more direct access 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to their IT systems within the next </a:t>
            </a:r>
            <a:r>
              <a:rPr lang="en-US" sz="1200" b="1" dirty="0">
                <a:solidFill>
                  <a:srgbClr val="0098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3-5 years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.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7737DA5-4866-09EF-FEFD-F78761A4F772}"/>
              </a:ext>
            </a:extLst>
          </p:cNvPr>
          <p:cNvSpPr txBox="1"/>
          <p:nvPr/>
        </p:nvSpPr>
        <p:spPr>
          <a:xfrm>
            <a:off x="1507509" y="3189854"/>
            <a:ext cx="629981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spcBef>
                <a:spcPts val="450"/>
              </a:spcBef>
              <a:buSzPct val="100000"/>
              <a:defRPr/>
            </a:pPr>
            <a:r>
              <a:rPr lang="en-US" sz="3000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70</a:t>
            </a:r>
            <a:r>
              <a:rPr lang="en-US" sz="2700" baseline="30000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%</a:t>
            </a:r>
            <a:endParaRPr lang="en-US" sz="3000" baseline="30000" dirty="0">
              <a:solidFill>
                <a:prstClr val="black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1" name="object 9">
            <a:extLst>
              <a:ext uri="{FF2B5EF4-FFF2-40B4-BE49-F238E27FC236}">
                <a16:creationId xmlns:a16="http://schemas.microsoft.com/office/drawing/2014/main" id="{9A7BD498-27D4-F5E7-7D26-7825DF0209F0}"/>
              </a:ext>
            </a:extLst>
          </p:cNvPr>
          <p:cNvSpPr txBox="1"/>
          <p:nvPr/>
        </p:nvSpPr>
        <p:spPr>
          <a:xfrm>
            <a:off x="4186539" y="3103125"/>
            <a:ext cx="2223785" cy="45252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49530" algn="r" defTabSz="914321">
              <a:lnSpc>
                <a:spcPct val="119300"/>
              </a:lnSpc>
              <a:spcBef>
                <a:spcPts val="71"/>
              </a:spcBef>
              <a:defRPr/>
            </a:pP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Our in-house tax team will need to spend more 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</a:t>
            </a:r>
            <a:r>
              <a:rPr lang="en-CA"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focusing on ensuring systems are 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conﬁgured correctly</a:t>
            </a:r>
            <a:r>
              <a:rPr lang="en-CA"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compliance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risk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management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processes</a:t>
            </a:r>
            <a:endParaRPr sz="825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" name="object 10">
            <a:extLst>
              <a:ext uri="{FF2B5EF4-FFF2-40B4-BE49-F238E27FC236}">
                <a16:creationId xmlns:a16="http://schemas.microsoft.com/office/drawing/2014/main" id="{AA93951B-440D-F655-D1D5-96F68FA90139}"/>
              </a:ext>
            </a:extLst>
          </p:cNvPr>
          <p:cNvSpPr txBox="1"/>
          <p:nvPr/>
        </p:nvSpPr>
        <p:spPr>
          <a:xfrm>
            <a:off x="4577252" y="3650881"/>
            <a:ext cx="1832896" cy="407804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R="4286" algn="r" defTabSz="914321">
              <a:spcBef>
                <a:spcPts val="210"/>
              </a:spcBef>
              <a:defRPr/>
            </a:pP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Tax</a:t>
            </a:r>
            <a:r>
              <a:rPr sz="825" b="1" spc="-1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authorities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increasingly</a:t>
            </a:r>
            <a:r>
              <a:rPr sz="825" b="1" spc="-1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focus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issue-oriented</a:t>
            </a:r>
            <a:r>
              <a:rPr lang="en-CA" sz="825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audits</a:t>
            </a:r>
            <a:r>
              <a:rPr sz="825" b="1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instead</a:t>
            </a:r>
            <a:r>
              <a:rPr sz="825" b="1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825" b="1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broad</a:t>
            </a:r>
            <a:r>
              <a:rPr sz="825" b="1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r>
              <a:rPr lang="en-US"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</a:t>
            </a:r>
            <a:r>
              <a:rPr sz="825" b="1" spc="-1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audits</a:t>
            </a:r>
            <a:endParaRPr sz="825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3" name="object 11">
            <a:extLst>
              <a:ext uri="{FF2B5EF4-FFF2-40B4-BE49-F238E27FC236}">
                <a16:creationId xmlns:a16="http://schemas.microsoft.com/office/drawing/2014/main" id="{1F461FCC-F5B5-422D-BA4A-2CC13AB6880F}"/>
              </a:ext>
            </a:extLst>
          </p:cNvPr>
          <p:cNvSpPr txBox="1"/>
          <p:nvPr/>
        </p:nvSpPr>
        <p:spPr>
          <a:xfrm>
            <a:off x="4458081" y="4066668"/>
            <a:ext cx="1952961" cy="446148"/>
          </a:xfrm>
          <a:prstGeom prst="rect">
            <a:avLst/>
          </a:prstGeom>
        </p:spPr>
        <p:txBody>
          <a:bodyPr vert="horz" wrap="square" lIns="0" tIns="9525" rIns="0" bIns="0" rtlCol="0" anchor="t">
            <a:spAutoFit/>
          </a:bodyPr>
          <a:lstStyle/>
          <a:p>
            <a:pPr marL="9525" marR="3810" indent="157639" algn="r" defTabSz="914321">
              <a:lnSpc>
                <a:spcPct val="116900"/>
              </a:lnSpc>
              <a:spcBef>
                <a:spcPts val="75"/>
              </a:spcBef>
              <a:defRPr/>
            </a:pP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Deeper</a:t>
            </a:r>
            <a:r>
              <a:rPr sz="825" b="1" spc="-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integration</a:t>
            </a:r>
            <a:r>
              <a:rPr sz="825" b="1" spc="-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with</a:t>
            </a:r>
            <a:r>
              <a:rPr sz="825" b="1" spc="-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825" b="1" spc="-11" dirty="0">
                <a:solidFill>
                  <a:srgbClr val="000000"/>
                </a:solidFill>
                <a:latin typeface="Calibri"/>
                <a:cs typeface="Calibri"/>
              </a:rPr>
              <a:t>authorities' 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systems</a:t>
            </a:r>
            <a:r>
              <a:rPr sz="825" b="1" spc="-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5" dirty="0">
                <a:solidFill>
                  <a:srgbClr val="000000"/>
                </a:solidFill>
                <a:latin typeface="Calibri"/>
                <a:cs typeface="Calibri"/>
              </a:rPr>
              <a:t>and</a:t>
            </a:r>
            <a:r>
              <a:rPr lang="en-CA" sz="825" b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processes,</a:t>
            </a:r>
            <a:r>
              <a:rPr sz="825" b="1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with</a:t>
            </a:r>
            <a:r>
              <a:rPr sz="825" b="1" spc="-1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more</a:t>
            </a:r>
            <a:r>
              <a:rPr sz="825" b="1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direct</a:t>
            </a:r>
            <a:r>
              <a:rPr sz="825" b="1" spc="-1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access</a:t>
            </a:r>
            <a:r>
              <a:rPr sz="825" b="1" spc="-1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825" b="1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our</a:t>
            </a:r>
            <a:r>
              <a:rPr sz="825" b="1" spc="-1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/>
                <a:cs typeface="Calibri"/>
              </a:rPr>
              <a:t>systems</a:t>
            </a:r>
            <a:r>
              <a:rPr sz="825" b="1" spc="-1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5" dirty="0">
                <a:solidFill>
                  <a:srgbClr val="000000"/>
                </a:solidFill>
                <a:latin typeface="Calibri"/>
                <a:cs typeface="Calibri"/>
              </a:rPr>
              <a:t>by</a:t>
            </a:r>
            <a:r>
              <a:rPr lang="en-CA" sz="825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825" b="1" spc="-15" dirty="0">
                <a:solidFill>
                  <a:srgbClr val="000000"/>
                </a:solidFill>
                <a:latin typeface="Calibri"/>
                <a:cs typeface="Calibri"/>
              </a:rPr>
              <a:t>ta</a:t>
            </a:r>
            <a:r>
              <a:rPr sz="825" b="1" spc="-8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sz="825" b="1" spc="-15" dirty="0">
                <a:solidFill>
                  <a:srgbClr val="000000"/>
                </a:solidFill>
                <a:latin typeface="Calibri"/>
                <a:cs typeface="Calibri"/>
              </a:rPr>
              <a:t> authorities</a:t>
            </a:r>
            <a:endParaRPr sz="825" b="1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84" name="object 12">
            <a:extLst>
              <a:ext uri="{FF2B5EF4-FFF2-40B4-BE49-F238E27FC236}">
                <a16:creationId xmlns:a16="http://schemas.microsoft.com/office/drawing/2014/main" id="{F24FDF9A-0F9B-3348-0AA8-C928886CEEAF}"/>
              </a:ext>
            </a:extLst>
          </p:cNvPr>
          <p:cNvSpPr txBox="1"/>
          <p:nvPr/>
        </p:nvSpPr>
        <p:spPr>
          <a:xfrm>
            <a:off x="4989263" y="4614718"/>
            <a:ext cx="1421235" cy="40588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R="22384" algn="r" defTabSz="914321">
              <a:spcBef>
                <a:spcPts val="195"/>
              </a:spcBef>
              <a:defRPr/>
            </a:pP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Proliferation</a:t>
            </a:r>
            <a:r>
              <a:rPr sz="825" b="1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825" b="1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diﬀerent</a:t>
            </a:r>
            <a:r>
              <a:rPr sz="825" b="1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standards</a:t>
            </a:r>
            <a:r>
              <a:rPr sz="825" b="1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across</a:t>
            </a:r>
            <a:r>
              <a:rPr sz="825" b="1" spc="-23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regions</a:t>
            </a:r>
            <a:r>
              <a:rPr lang="en-CA" sz="825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sz="825" b="1" spc="-8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sz="825" b="1" spc="-15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markets</a:t>
            </a:r>
            <a:endParaRPr sz="825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5" name="object 20">
            <a:extLst>
              <a:ext uri="{FF2B5EF4-FFF2-40B4-BE49-F238E27FC236}">
                <a16:creationId xmlns:a16="http://schemas.microsoft.com/office/drawing/2014/main" id="{BED2D563-7C0E-F78D-0B00-D51E8422138D}"/>
              </a:ext>
            </a:extLst>
          </p:cNvPr>
          <p:cNvSpPr txBox="1"/>
          <p:nvPr/>
        </p:nvSpPr>
        <p:spPr>
          <a:xfrm>
            <a:off x="4362056" y="2083521"/>
            <a:ext cx="4189996" cy="88678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914321">
              <a:defRPr/>
            </a:pPr>
            <a:r>
              <a:rPr lang="en-US" sz="1200" b="1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Tax leaders note these as the likely outcomes over the next </a:t>
            </a:r>
            <a:r>
              <a:rPr lang="en-US" sz="1200" b="1" dirty="0">
                <a:solidFill>
                  <a:srgbClr val="009A44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3-5 years from tax authorities’ </a:t>
            </a:r>
            <a:r>
              <a:rPr lang="en-US" sz="1200" b="1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move toward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</a:t>
            </a:r>
            <a:r>
              <a:rPr lang="en-US" sz="1200" b="1" dirty="0">
                <a:solidFill>
                  <a:srgbClr val="0098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digital filing and reporting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.</a:t>
            </a:r>
          </a:p>
          <a:p>
            <a:pPr marL="9525" defTabSz="914321">
              <a:defRPr/>
            </a:pPr>
            <a:endParaRPr lang="en-US" sz="12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25" defTabSz="914321">
              <a:spcBef>
                <a:spcPts val="38"/>
              </a:spcBef>
              <a:defRPr/>
            </a:pPr>
            <a:r>
              <a:rPr sz="1050" i="1" spc="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(%</a:t>
            </a:r>
            <a:r>
              <a:rPr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respondents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spc="-8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believing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spc="-8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indicated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spc="-8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outcomes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spc="-8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be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“somewhat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likely”</a:t>
            </a:r>
            <a:r>
              <a:rPr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b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or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“extremely</a:t>
            </a:r>
            <a:r>
              <a:rPr sz="1050" i="1" spc="-1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05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likely”)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09CE0647-12C7-B39C-2CF4-65488852C5F1}"/>
              </a:ext>
            </a:extLst>
          </p:cNvPr>
          <p:cNvSpPr/>
          <p:nvPr/>
        </p:nvSpPr>
        <p:spPr bwMode="gray">
          <a:xfrm>
            <a:off x="6513838" y="3148603"/>
            <a:ext cx="2038214" cy="356795"/>
          </a:xfrm>
          <a:prstGeom prst="rect">
            <a:avLst/>
          </a:prstGeom>
          <a:solidFill>
            <a:srgbClr val="009A44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29E2D0E-8F0F-B311-054A-E926CF762355}"/>
              </a:ext>
            </a:extLst>
          </p:cNvPr>
          <p:cNvSpPr/>
          <p:nvPr/>
        </p:nvSpPr>
        <p:spPr bwMode="gray">
          <a:xfrm>
            <a:off x="6513838" y="3627282"/>
            <a:ext cx="2038214" cy="356795"/>
          </a:xfrm>
          <a:prstGeom prst="rect">
            <a:avLst/>
          </a:prstGeom>
          <a:solidFill>
            <a:srgbClr val="009A44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0EBCFF9-B3F9-BDEB-D4E6-BF48508B42F6}"/>
              </a:ext>
            </a:extLst>
          </p:cNvPr>
          <p:cNvSpPr/>
          <p:nvPr/>
        </p:nvSpPr>
        <p:spPr bwMode="gray">
          <a:xfrm>
            <a:off x="6513838" y="4105961"/>
            <a:ext cx="1897239" cy="356795"/>
          </a:xfrm>
          <a:prstGeom prst="rect">
            <a:avLst/>
          </a:prstGeom>
          <a:solidFill>
            <a:srgbClr val="009A44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B5895A2-16AE-DB61-AB98-7074DF6A741C}"/>
              </a:ext>
            </a:extLst>
          </p:cNvPr>
          <p:cNvSpPr/>
          <p:nvPr/>
        </p:nvSpPr>
        <p:spPr bwMode="gray">
          <a:xfrm>
            <a:off x="6513838" y="4584640"/>
            <a:ext cx="1654478" cy="356795"/>
          </a:xfrm>
          <a:prstGeom prst="rect">
            <a:avLst/>
          </a:prstGeom>
          <a:solidFill>
            <a:srgbClr val="009A44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endParaRPr lang="en-US" sz="12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1" name="object 13">
            <a:extLst>
              <a:ext uri="{FF2B5EF4-FFF2-40B4-BE49-F238E27FC236}">
                <a16:creationId xmlns:a16="http://schemas.microsoft.com/office/drawing/2014/main" id="{0AB4CC9E-1BA2-2355-9C8D-F1D0BF1DFD9A}"/>
              </a:ext>
            </a:extLst>
          </p:cNvPr>
          <p:cNvSpPr txBox="1"/>
          <p:nvPr/>
        </p:nvSpPr>
        <p:spPr>
          <a:xfrm>
            <a:off x="6583387" y="3249323"/>
            <a:ext cx="248435" cy="173605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28575" defTabSz="914321">
              <a:spcBef>
                <a:spcPts val="94"/>
              </a:spcBef>
              <a:defRPr/>
            </a:pPr>
            <a:r>
              <a:rPr sz="1050" b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75</a:t>
            </a:r>
            <a:r>
              <a:rPr sz="1050" b="1" baseline="32407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2407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" name="object 14">
            <a:extLst>
              <a:ext uri="{FF2B5EF4-FFF2-40B4-BE49-F238E27FC236}">
                <a16:creationId xmlns:a16="http://schemas.microsoft.com/office/drawing/2014/main" id="{6B58D563-6C47-4A3F-899E-89E80A8458E8}"/>
              </a:ext>
            </a:extLst>
          </p:cNvPr>
          <p:cNvSpPr txBox="1"/>
          <p:nvPr/>
        </p:nvSpPr>
        <p:spPr>
          <a:xfrm>
            <a:off x="6583387" y="3723747"/>
            <a:ext cx="248435" cy="173605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28575" defTabSz="914321">
              <a:spcBef>
                <a:spcPts val="94"/>
              </a:spcBef>
              <a:defRPr/>
            </a:pPr>
            <a:r>
              <a:rPr sz="1050" b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75</a:t>
            </a:r>
            <a:r>
              <a:rPr sz="1050" b="1" baseline="32407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2407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3" name="object 15">
            <a:extLst>
              <a:ext uri="{FF2B5EF4-FFF2-40B4-BE49-F238E27FC236}">
                <a16:creationId xmlns:a16="http://schemas.microsoft.com/office/drawing/2014/main" id="{D2D322A1-9475-1E09-314A-D89C5DC104F9}"/>
              </a:ext>
            </a:extLst>
          </p:cNvPr>
          <p:cNvSpPr txBox="1"/>
          <p:nvPr/>
        </p:nvSpPr>
        <p:spPr>
          <a:xfrm>
            <a:off x="6583387" y="4680216"/>
            <a:ext cx="248435" cy="173605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28575" defTabSz="914321">
              <a:spcBef>
                <a:spcPts val="94"/>
              </a:spcBef>
              <a:defRPr/>
            </a:pPr>
            <a:r>
              <a:rPr sz="10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61</a:t>
            </a:r>
            <a:r>
              <a:rPr sz="1050" b="1" baseline="32407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2407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4" name="object 16">
            <a:extLst>
              <a:ext uri="{FF2B5EF4-FFF2-40B4-BE49-F238E27FC236}">
                <a16:creationId xmlns:a16="http://schemas.microsoft.com/office/drawing/2014/main" id="{9BB6ADDB-40DE-B14B-B5C8-6756FFA842F1}"/>
              </a:ext>
            </a:extLst>
          </p:cNvPr>
          <p:cNvSpPr txBox="1"/>
          <p:nvPr/>
        </p:nvSpPr>
        <p:spPr>
          <a:xfrm>
            <a:off x="6583387" y="4208481"/>
            <a:ext cx="248435" cy="173605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28575" defTabSz="914321">
              <a:spcBef>
                <a:spcPts val="94"/>
              </a:spcBef>
              <a:defRPr/>
            </a:pPr>
            <a:r>
              <a:rPr sz="1050" b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70</a:t>
            </a:r>
            <a:r>
              <a:rPr sz="1050" b="1" baseline="32407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2407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5" name="object 4">
            <a:extLst>
              <a:ext uri="{FF2B5EF4-FFF2-40B4-BE49-F238E27FC236}">
                <a16:creationId xmlns:a16="http://schemas.microsoft.com/office/drawing/2014/main" id="{9B7F99D1-5E44-8E60-9A7E-34A28690C470}"/>
              </a:ext>
            </a:extLst>
          </p:cNvPr>
          <p:cNvSpPr/>
          <p:nvPr/>
        </p:nvSpPr>
        <p:spPr>
          <a:xfrm>
            <a:off x="6513838" y="3031273"/>
            <a:ext cx="34289" cy="2067041"/>
          </a:xfrm>
          <a:custGeom>
            <a:avLst/>
            <a:gdLst/>
            <a:ahLst/>
            <a:cxnLst/>
            <a:rect l="l" t="t" r="r" b="b"/>
            <a:pathLst>
              <a:path h="2625725">
                <a:moveTo>
                  <a:pt x="0" y="2625267"/>
                </a:moveTo>
                <a:lnTo>
                  <a:pt x="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defTabSz="914321">
              <a:defRPr/>
            </a:pPr>
            <a:endParaRPr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5566342"/>
            <a:ext cx="28646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i="1" dirty="0"/>
              <a:t>Information Source: “Tax Transformation Trends Series” by Deloitte global, 2022 </a:t>
            </a:r>
            <a:endParaRPr lang="en-US" sz="1050" i="1" dirty="0"/>
          </a:p>
        </p:txBody>
      </p:sp>
    </p:spTree>
    <p:extLst>
      <p:ext uri="{BB962C8B-B14F-4D97-AF65-F5344CB8AC3E}">
        <p14:creationId xmlns:p14="http://schemas.microsoft.com/office/powerpoint/2010/main" val="22331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>
            <a:extLst>
              <a:ext uri="{FF2B5EF4-FFF2-40B4-BE49-F238E27FC236}">
                <a16:creationId xmlns:a16="http://schemas.microsoft.com/office/drawing/2014/main" id="{46BB8657-38EA-95C9-C56C-1AFF353C0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srgbClr val="00ABAB"/>
              </a:solidFill>
              <a:latin typeface="Calibri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73496"/>
            <a:ext cx="826965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Specific tax challenges an ERP upgrade can address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1C8DA09-77CB-F77B-EF0F-5CF648FBB3AE}"/>
              </a:ext>
            </a:extLst>
          </p:cNvPr>
          <p:cNvGrpSpPr/>
          <p:nvPr/>
        </p:nvGrpSpPr>
        <p:grpSpPr>
          <a:xfrm>
            <a:off x="571500" y="3358755"/>
            <a:ext cx="7925888" cy="2032939"/>
            <a:chOff x="2819400" y="3819147"/>
            <a:chExt cx="10567850" cy="2710585"/>
          </a:xfrm>
        </p:grpSpPr>
        <p:grpSp>
          <p:nvGrpSpPr>
            <p:cNvPr id="34" name="object 4">
              <a:extLst>
                <a:ext uri="{FF2B5EF4-FFF2-40B4-BE49-F238E27FC236}">
                  <a16:creationId xmlns:a16="http://schemas.microsoft.com/office/drawing/2014/main" id="{5FFE1273-10E4-3202-CBA1-3204182995AD}"/>
                </a:ext>
              </a:extLst>
            </p:cNvPr>
            <p:cNvGrpSpPr/>
            <p:nvPr/>
          </p:nvGrpSpPr>
          <p:grpSpPr>
            <a:xfrm>
              <a:off x="2819400" y="3819147"/>
              <a:ext cx="6859916" cy="1785519"/>
              <a:chOff x="3236413" y="1249730"/>
              <a:chExt cx="5504180" cy="1785519"/>
            </a:xfrm>
          </p:grpSpPr>
          <p:sp>
            <p:nvSpPr>
              <p:cNvPr id="51" name="object 5">
                <a:extLst>
                  <a:ext uri="{FF2B5EF4-FFF2-40B4-BE49-F238E27FC236}">
                    <a16:creationId xmlns:a16="http://schemas.microsoft.com/office/drawing/2014/main" id="{32A8042C-3481-DACA-4193-9128F2B8E1AE}"/>
                  </a:ext>
                </a:extLst>
              </p:cNvPr>
              <p:cNvSpPr/>
              <p:nvPr/>
            </p:nvSpPr>
            <p:spPr>
              <a:xfrm>
                <a:off x="3236413" y="3035249"/>
                <a:ext cx="5504180" cy="0"/>
              </a:xfrm>
              <a:custGeom>
                <a:avLst/>
                <a:gdLst/>
                <a:ahLst/>
                <a:cxnLst/>
                <a:rect l="l" t="t" r="r" b="b"/>
                <a:pathLst>
                  <a:path w="5504180">
                    <a:moveTo>
                      <a:pt x="0" y="0"/>
                    </a:moveTo>
                    <a:lnTo>
                      <a:pt x="5503608" y="0"/>
                    </a:lnTo>
                  </a:path>
                </a:pathLst>
              </a:custGeom>
              <a:ln w="12700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pPr defTabSz="914321">
                  <a:defRPr/>
                </a:pPr>
                <a:endParaRPr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2" name="object 6">
                <a:extLst>
                  <a:ext uri="{FF2B5EF4-FFF2-40B4-BE49-F238E27FC236}">
                    <a16:creationId xmlns:a16="http://schemas.microsoft.com/office/drawing/2014/main" id="{C4780921-B3CF-BE52-570A-81EB0834EE8A}"/>
                  </a:ext>
                </a:extLst>
              </p:cNvPr>
              <p:cNvSpPr/>
              <p:nvPr/>
            </p:nvSpPr>
            <p:spPr>
              <a:xfrm>
                <a:off x="7970558" y="1327188"/>
                <a:ext cx="495300" cy="1704339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1704339">
                    <a:moveTo>
                      <a:pt x="494868" y="0"/>
                    </a:moveTo>
                    <a:lnTo>
                      <a:pt x="0" y="0"/>
                    </a:lnTo>
                    <a:lnTo>
                      <a:pt x="0" y="1704213"/>
                    </a:lnTo>
                    <a:lnTo>
                      <a:pt x="494868" y="1704213"/>
                    </a:lnTo>
                    <a:lnTo>
                      <a:pt x="494868" y="0"/>
                    </a:lnTo>
                    <a:close/>
                  </a:path>
                </a:pathLst>
              </a:custGeom>
              <a:solidFill>
                <a:srgbClr val="009A44"/>
              </a:solidFill>
            </p:spPr>
            <p:txBody>
              <a:bodyPr wrap="square" lIns="0" tIns="0" rIns="0" bIns="0" rtlCol="0"/>
              <a:lstStyle/>
              <a:p>
                <a:pPr defTabSz="914321">
                  <a:defRPr/>
                </a:pPr>
                <a:endParaRPr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3" name="object 7">
                <a:extLst>
                  <a:ext uri="{FF2B5EF4-FFF2-40B4-BE49-F238E27FC236}">
                    <a16:creationId xmlns:a16="http://schemas.microsoft.com/office/drawing/2014/main" id="{76E2019D-5EF2-E09D-1844-1572662D9F14}"/>
                  </a:ext>
                </a:extLst>
              </p:cNvPr>
              <p:cNvSpPr/>
              <p:nvPr/>
            </p:nvSpPr>
            <p:spPr>
              <a:xfrm>
                <a:off x="7469974" y="1559585"/>
                <a:ext cx="495300" cy="1471930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1471930">
                    <a:moveTo>
                      <a:pt x="494868" y="0"/>
                    </a:moveTo>
                    <a:lnTo>
                      <a:pt x="0" y="0"/>
                    </a:lnTo>
                    <a:lnTo>
                      <a:pt x="0" y="1471815"/>
                    </a:lnTo>
                    <a:lnTo>
                      <a:pt x="494868" y="1471815"/>
                    </a:lnTo>
                    <a:lnTo>
                      <a:pt x="494868" y="0"/>
                    </a:lnTo>
                    <a:close/>
                  </a:path>
                </a:pathLst>
              </a:custGeom>
              <a:solidFill>
                <a:srgbClr val="2C5234"/>
              </a:solidFill>
            </p:spPr>
            <p:txBody>
              <a:bodyPr wrap="square" lIns="0" tIns="0" rIns="0" bIns="0" rtlCol="0"/>
              <a:lstStyle/>
              <a:p>
                <a:pPr defTabSz="914321">
                  <a:defRPr/>
                </a:pPr>
                <a:endParaRPr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4" name="object 8">
                <a:extLst>
                  <a:ext uri="{FF2B5EF4-FFF2-40B4-BE49-F238E27FC236}">
                    <a16:creationId xmlns:a16="http://schemas.microsoft.com/office/drawing/2014/main" id="{2259CC43-4672-A4A0-24D5-6ECC670CF533}"/>
                  </a:ext>
                </a:extLst>
              </p:cNvPr>
              <p:cNvSpPr/>
              <p:nvPr/>
            </p:nvSpPr>
            <p:spPr>
              <a:xfrm>
                <a:off x="6650901" y="1307833"/>
                <a:ext cx="495300" cy="1724025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1724025">
                    <a:moveTo>
                      <a:pt x="494868" y="0"/>
                    </a:moveTo>
                    <a:lnTo>
                      <a:pt x="0" y="0"/>
                    </a:lnTo>
                    <a:lnTo>
                      <a:pt x="0" y="1723580"/>
                    </a:lnTo>
                    <a:lnTo>
                      <a:pt x="494868" y="1723580"/>
                    </a:lnTo>
                    <a:lnTo>
                      <a:pt x="494868" y="0"/>
                    </a:lnTo>
                    <a:close/>
                  </a:path>
                </a:pathLst>
              </a:custGeom>
              <a:solidFill>
                <a:srgbClr val="009A44"/>
              </a:solidFill>
            </p:spPr>
            <p:txBody>
              <a:bodyPr wrap="square" lIns="0" tIns="0" rIns="0" bIns="0" rtlCol="0"/>
              <a:lstStyle/>
              <a:p>
                <a:pPr defTabSz="914321">
                  <a:defRPr/>
                </a:pPr>
                <a:endParaRPr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5" name="object 9">
                <a:extLst>
                  <a:ext uri="{FF2B5EF4-FFF2-40B4-BE49-F238E27FC236}">
                    <a16:creationId xmlns:a16="http://schemas.microsoft.com/office/drawing/2014/main" id="{7837D359-A047-1980-9648-DAB3E2659B5B}"/>
                  </a:ext>
                </a:extLst>
              </p:cNvPr>
              <p:cNvSpPr/>
              <p:nvPr/>
            </p:nvSpPr>
            <p:spPr>
              <a:xfrm>
                <a:off x="6150330" y="1540217"/>
                <a:ext cx="495300" cy="1491615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1491614">
                    <a:moveTo>
                      <a:pt x="494868" y="0"/>
                    </a:moveTo>
                    <a:lnTo>
                      <a:pt x="0" y="0"/>
                    </a:lnTo>
                    <a:lnTo>
                      <a:pt x="0" y="1491183"/>
                    </a:lnTo>
                    <a:lnTo>
                      <a:pt x="494868" y="1491183"/>
                    </a:lnTo>
                    <a:lnTo>
                      <a:pt x="494868" y="0"/>
                    </a:lnTo>
                    <a:close/>
                  </a:path>
                </a:pathLst>
              </a:custGeom>
              <a:solidFill>
                <a:srgbClr val="2C5234"/>
              </a:solidFill>
            </p:spPr>
            <p:txBody>
              <a:bodyPr wrap="square" lIns="0" tIns="0" rIns="0" bIns="0" rtlCol="0"/>
              <a:lstStyle/>
              <a:p>
                <a:pPr defTabSz="914321">
                  <a:defRPr/>
                </a:pPr>
                <a:endParaRPr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6" name="object 10">
                <a:extLst>
                  <a:ext uri="{FF2B5EF4-FFF2-40B4-BE49-F238E27FC236}">
                    <a16:creationId xmlns:a16="http://schemas.microsoft.com/office/drawing/2014/main" id="{4B6A5501-88E0-DD7D-8ADE-6B3A844B235F}"/>
                  </a:ext>
                </a:extLst>
              </p:cNvPr>
              <p:cNvSpPr/>
              <p:nvPr/>
            </p:nvSpPr>
            <p:spPr>
              <a:xfrm>
                <a:off x="5331256" y="1288465"/>
                <a:ext cx="495300" cy="1743075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1743075">
                    <a:moveTo>
                      <a:pt x="494868" y="0"/>
                    </a:moveTo>
                    <a:lnTo>
                      <a:pt x="0" y="0"/>
                    </a:lnTo>
                    <a:lnTo>
                      <a:pt x="0" y="1742948"/>
                    </a:lnTo>
                    <a:lnTo>
                      <a:pt x="494868" y="1742948"/>
                    </a:lnTo>
                    <a:lnTo>
                      <a:pt x="494868" y="0"/>
                    </a:lnTo>
                    <a:close/>
                  </a:path>
                </a:pathLst>
              </a:custGeom>
              <a:solidFill>
                <a:srgbClr val="009A44"/>
              </a:solidFill>
            </p:spPr>
            <p:txBody>
              <a:bodyPr wrap="square" lIns="0" tIns="0" rIns="0" bIns="0" rtlCol="0"/>
              <a:lstStyle/>
              <a:p>
                <a:pPr defTabSz="914321">
                  <a:defRPr/>
                </a:pPr>
                <a:endParaRPr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7" name="object 11">
                <a:extLst>
                  <a:ext uri="{FF2B5EF4-FFF2-40B4-BE49-F238E27FC236}">
                    <a16:creationId xmlns:a16="http://schemas.microsoft.com/office/drawing/2014/main" id="{F01F0E54-515F-BD90-FAE7-924869E35258}"/>
                  </a:ext>
                </a:extLst>
              </p:cNvPr>
              <p:cNvSpPr/>
              <p:nvPr/>
            </p:nvSpPr>
            <p:spPr>
              <a:xfrm>
                <a:off x="4830686" y="1617687"/>
                <a:ext cx="495300" cy="1414145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1414145">
                    <a:moveTo>
                      <a:pt x="494868" y="0"/>
                    </a:moveTo>
                    <a:lnTo>
                      <a:pt x="0" y="0"/>
                    </a:lnTo>
                    <a:lnTo>
                      <a:pt x="0" y="1413725"/>
                    </a:lnTo>
                    <a:lnTo>
                      <a:pt x="494868" y="1413725"/>
                    </a:lnTo>
                    <a:lnTo>
                      <a:pt x="494868" y="0"/>
                    </a:lnTo>
                    <a:close/>
                  </a:path>
                </a:pathLst>
              </a:custGeom>
              <a:solidFill>
                <a:srgbClr val="2C5234"/>
              </a:solidFill>
            </p:spPr>
            <p:txBody>
              <a:bodyPr wrap="square" lIns="0" tIns="0" rIns="0" bIns="0" rtlCol="0"/>
              <a:lstStyle/>
              <a:p>
                <a:pPr defTabSz="914321">
                  <a:defRPr/>
                </a:pPr>
                <a:endParaRPr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8" name="object 12">
                <a:extLst>
                  <a:ext uri="{FF2B5EF4-FFF2-40B4-BE49-F238E27FC236}">
                    <a16:creationId xmlns:a16="http://schemas.microsoft.com/office/drawing/2014/main" id="{E555256F-3D64-EE45-F8BE-BB42EAB34E80}"/>
                  </a:ext>
                </a:extLst>
              </p:cNvPr>
              <p:cNvSpPr/>
              <p:nvPr/>
            </p:nvSpPr>
            <p:spPr>
              <a:xfrm>
                <a:off x="4011612" y="1249730"/>
                <a:ext cx="495300" cy="1781810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1781810">
                    <a:moveTo>
                      <a:pt x="494868" y="0"/>
                    </a:moveTo>
                    <a:lnTo>
                      <a:pt x="0" y="0"/>
                    </a:lnTo>
                    <a:lnTo>
                      <a:pt x="0" y="1781670"/>
                    </a:lnTo>
                    <a:lnTo>
                      <a:pt x="494868" y="1781670"/>
                    </a:lnTo>
                    <a:lnTo>
                      <a:pt x="494868" y="0"/>
                    </a:lnTo>
                    <a:close/>
                  </a:path>
                </a:pathLst>
              </a:custGeom>
              <a:solidFill>
                <a:srgbClr val="009A44"/>
              </a:solidFill>
            </p:spPr>
            <p:txBody>
              <a:bodyPr wrap="square" lIns="0" tIns="0" rIns="0" bIns="0" rtlCol="0"/>
              <a:lstStyle/>
              <a:p>
                <a:pPr defTabSz="914321">
                  <a:defRPr/>
                </a:pPr>
                <a:endParaRPr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9" name="object 13">
                <a:extLst>
                  <a:ext uri="{FF2B5EF4-FFF2-40B4-BE49-F238E27FC236}">
                    <a16:creationId xmlns:a16="http://schemas.microsoft.com/office/drawing/2014/main" id="{F82C58E6-3E13-AC4B-6939-C7A2D5D660C5}"/>
                  </a:ext>
                </a:extLst>
              </p:cNvPr>
              <p:cNvSpPr/>
              <p:nvPr/>
            </p:nvSpPr>
            <p:spPr>
              <a:xfrm>
                <a:off x="3511041" y="1540217"/>
                <a:ext cx="495300" cy="1491615"/>
              </a:xfrm>
              <a:custGeom>
                <a:avLst/>
                <a:gdLst/>
                <a:ahLst/>
                <a:cxnLst/>
                <a:rect l="l" t="t" r="r" b="b"/>
                <a:pathLst>
                  <a:path w="495300" h="1491614">
                    <a:moveTo>
                      <a:pt x="494868" y="0"/>
                    </a:moveTo>
                    <a:lnTo>
                      <a:pt x="0" y="0"/>
                    </a:lnTo>
                    <a:lnTo>
                      <a:pt x="0" y="1491183"/>
                    </a:lnTo>
                    <a:lnTo>
                      <a:pt x="494868" y="1491183"/>
                    </a:lnTo>
                    <a:lnTo>
                      <a:pt x="494868" y="0"/>
                    </a:lnTo>
                    <a:close/>
                  </a:path>
                </a:pathLst>
              </a:custGeom>
              <a:solidFill>
                <a:srgbClr val="2C5234"/>
              </a:solidFill>
            </p:spPr>
            <p:txBody>
              <a:bodyPr wrap="square" lIns="0" tIns="0" rIns="0" bIns="0" rtlCol="0"/>
              <a:lstStyle/>
              <a:p>
                <a:pPr defTabSz="914321">
                  <a:defRPr/>
                </a:pPr>
                <a:endParaRPr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  <p:sp>
          <p:nvSpPr>
            <p:cNvPr id="35" name="object 14">
              <a:extLst>
                <a:ext uri="{FF2B5EF4-FFF2-40B4-BE49-F238E27FC236}">
                  <a16:creationId xmlns:a16="http://schemas.microsoft.com/office/drawing/2014/main" id="{5E49D04A-9E89-DCA9-1CB6-E41BF53D24DA}"/>
                </a:ext>
              </a:extLst>
            </p:cNvPr>
            <p:cNvSpPr txBox="1"/>
            <p:nvPr/>
          </p:nvSpPr>
          <p:spPr>
            <a:xfrm>
              <a:off x="10662502" y="6249725"/>
              <a:ext cx="2724748" cy="199412"/>
            </a:xfrm>
            <a:prstGeom prst="rect">
              <a:avLst/>
            </a:prstGeom>
          </p:spPr>
          <p:txBody>
            <a:bodyPr vert="horz" wrap="square" lIns="0" tIns="10953" rIns="0" bIns="0" rtlCol="0">
              <a:spAutoFit/>
            </a:bodyPr>
            <a:lstStyle/>
            <a:p>
              <a:pPr marL="9525" defTabSz="914321">
                <a:spcBef>
                  <a:spcPts val="86"/>
                </a:spcBef>
                <a:defRPr/>
              </a:pPr>
              <a:r>
                <a:rPr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Already</a:t>
              </a:r>
              <a:r>
                <a:rPr sz="900" b="1" spc="-1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implemented</a:t>
              </a:r>
              <a:r>
                <a:rPr sz="900" b="1" spc="-1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NextGen</a:t>
              </a:r>
              <a:r>
                <a:rPr sz="900" spc="-1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ERP</a:t>
              </a:r>
              <a:r>
                <a:rPr lang="en-CA" sz="9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(25</a:t>
              </a:r>
              <a:r>
                <a:rPr lang="en-CA" sz="900" baseline="300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%</a:t>
              </a:r>
              <a:r>
                <a:rPr lang="en-CA" sz="9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sz="9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6" name="object 15">
              <a:extLst>
                <a:ext uri="{FF2B5EF4-FFF2-40B4-BE49-F238E27FC236}">
                  <a16:creationId xmlns:a16="http://schemas.microsoft.com/office/drawing/2014/main" id="{1AD8486D-D3BB-7CC8-7218-48E6129D7AA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336945" y="5826136"/>
              <a:ext cx="185114" cy="185133"/>
            </a:xfrm>
            <a:prstGeom prst="rect">
              <a:avLst/>
            </a:prstGeom>
          </p:spPr>
        </p:pic>
        <p:sp>
          <p:nvSpPr>
            <p:cNvPr id="37" name="object 16">
              <a:extLst>
                <a:ext uri="{FF2B5EF4-FFF2-40B4-BE49-F238E27FC236}">
                  <a16:creationId xmlns:a16="http://schemas.microsoft.com/office/drawing/2014/main" id="{C26B0529-2D4F-DB83-5BBA-86E3429D03CB}"/>
                </a:ext>
              </a:extLst>
            </p:cNvPr>
            <p:cNvSpPr txBox="1"/>
            <p:nvPr/>
          </p:nvSpPr>
          <p:spPr>
            <a:xfrm>
              <a:off x="10662502" y="5809866"/>
              <a:ext cx="2724748" cy="199412"/>
            </a:xfrm>
            <a:prstGeom prst="rect">
              <a:avLst/>
            </a:prstGeom>
          </p:spPr>
          <p:txBody>
            <a:bodyPr vert="horz" wrap="square" lIns="0" tIns="10953" rIns="0" bIns="0" rtlCol="0">
              <a:spAutoFit/>
            </a:bodyPr>
            <a:lstStyle/>
            <a:p>
              <a:pPr marL="9525" defTabSz="914321">
                <a:spcBef>
                  <a:spcPts val="86"/>
                </a:spcBef>
                <a:defRPr/>
              </a:pP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Not</a:t>
              </a:r>
              <a:r>
                <a:rPr sz="900" b="1" spc="-15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yet</a:t>
              </a:r>
              <a:r>
                <a:rPr sz="900" b="1" spc="-1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implemented</a:t>
              </a:r>
              <a:r>
                <a:rPr sz="900" b="1" spc="-1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NextGen</a:t>
              </a:r>
              <a:r>
                <a:rPr sz="900" spc="-1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ERP</a:t>
              </a:r>
              <a:r>
                <a:rPr lang="en-CA" sz="9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(75</a:t>
              </a:r>
              <a:r>
                <a:rPr lang="en-CA" sz="900" baseline="300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%</a:t>
              </a:r>
              <a:r>
                <a:rPr lang="en-CA" sz="9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sz="9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38" name="object 17">
              <a:extLst>
                <a:ext uri="{FF2B5EF4-FFF2-40B4-BE49-F238E27FC236}">
                  <a16:creationId xmlns:a16="http://schemas.microsoft.com/office/drawing/2014/main" id="{677076DE-E8CF-EB1D-0312-29BBA42CD24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35310" y="6250183"/>
              <a:ext cx="185114" cy="185133"/>
            </a:xfrm>
            <a:prstGeom prst="rect">
              <a:avLst/>
            </a:prstGeom>
          </p:spPr>
        </p:pic>
        <p:sp>
          <p:nvSpPr>
            <p:cNvPr id="39" name="object 18">
              <a:extLst>
                <a:ext uri="{FF2B5EF4-FFF2-40B4-BE49-F238E27FC236}">
                  <a16:creationId xmlns:a16="http://schemas.microsoft.com/office/drawing/2014/main" id="{8F3B89A5-4765-527C-A6F5-657688C6EF7C}"/>
                </a:ext>
              </a:extLst>
            </p:cNvPr>
            <p:cNvSpPr txBox="1"/>
            <p:nvPr/>
          </p:nvSpPr>
          <p:spPr>
            <a:xfrm>
              <a:off x="3053343" y="5678687"/>
              <a:ext cx="1464391" cy="851045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marR="3810" algn="ctr" defTabSz="914321">
                <a:lnSpc>
                  <a:spcPct val="115300"/>
                </a:lnSpc>
                <a:spcBef>
                  <a:spcPts val="71"/>
                </a:spcBef>
                <a:defRPr/>
              </a:pPr>
              <a:r>
                <a:rPr lang="en-US"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Enhancing </a:t>
              </a:r>
              <a:r>
                <a:rPr lang="en-US"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straight-through </a:t>
              </a:r>
              <a:r>
                <a:rPr lang="en-US"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processing</a:t>
              </a:r>
              <a:r>
                <a:rPr lang="en-US" sz="900" b="1" spc="-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of</a:t>
              </a:r>
              <a:r>
                <a:rPr lang="en-US" sz="900" b="1" spc="-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data</a:t>
              </a:r>
              <a:r>
                <a:rPr lang="en-US"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for</a:t>
              </a:r>
            </a:p>
            <a:p>
              <a:pPr algn="ctr" defTabSz="914321">
                <a:spcBef>
                  <a:spcPts val="68"/>
                </a:spcBef>
                <a:defRPr/>
              </a:pPr>
              <a:r>
                <a:rPr lang="en-US"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ta</a:t>
              </a:r>
              <a:r>
                <a:rPr lang="en-US"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x</a:t>
              </a:r>
              <a:r>
                <a:rPr lang="en-US"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processes</a:t>
              </a:r>
              <a:endParaRPr lang="en-US" sz="9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object 19">
              <a:extLst>
                <a:ext uri="{FF2B5EF4-FFF2-40B4-BE49-F238E27FC236}">
                  <a16:creationId xmlns:a16="http://schemas.microsoft.com/office/drawing/2014/main" id="{D590D681-99E4-4B1C-447D-E9B4B7F2DBBB}"/>
                </a:ext>
              </a:extLst>
            </p:cNvPr>
            <p:cNvSpPr txBox="1"/>
            <p:nvPr/>
          </p:nvSpPr>
          <p:spPr>
            <a:xfrm>
              <a:off x="4724796" y="5678687"/>
              <a:ext cx="1411193" cy="849164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marR="3810" algn="ctr" defTabSz="914321">
                <a:lnSpc>
                  <a:spcPct val="115300"/>
                </a:lnSpc>
                <a:spcBef>
                  <a:spcPts val="71"/>
                </a:spcBef>
                <a:defRPr/>
              </a:pP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Embedding </a:t>
              </a:r>
              <a:r>
                <a:rPr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preventative</a:t>
              </a:r>
              <a:r>
                <a:rPr lang="en-CA"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controls to solve existing</a:t>
              </a:r>
              <a:r>
                <a:rPr lang="en-CA"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tax</a:t>
              </a:r>
              <a:r>
                <a:rPr sz="900" b="1" spc="-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data</a:t>
              </a:r>
              <a:r>
                <a:rPr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quality</a:t>
              </a:r>
              <a:r>
                <a:rPr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issues</a:t>
              </a:r>
            </a:p>
          </p:txBody>
        </p:sp>
        <p:sp>
          <p:nvSpPr>
            <p:cNvPr id="41" name="object 20">
              <a:extLst>
                <a:ext uri="{FF2B5EF4-FFF2-40B4-BE49-F238E27FC236}">
                  <a16:creationId xmlns:a16="http://schemas.microsoft.com/office/drawing/2014/main" id="{28A614D9-4AFA-D547-FD50-F12D65FD7667}"/>
                </a:ext>
              </a:extLst>
            </p:cNvPr>
            <p:cNvSpPr txBox="1"/>
            <p:nvPr/>
          </p:nvSpPr>
          <p:spPr>
            <a:xfrm>
              <a:off x="6268128" y="5678687"/>
              <a:ext cx="1617196" cy="849164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marR="3810" algn="ctr" defTabSz="914321">
                <a:lnSpc>
                  <a:spcPct val="115300"/>
                </a:lnSpc>
                <a:spcBef>
                  <a:spcPts val="71"/>
                </a:spcBef>
                <a:defRPr/>
              </a:pPr>
              <a:r>
                <a:rPr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Future-prooﬁng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systems against</a:t>
              </a:r>
              <a:r>
                <a:rPr lang="en-CA"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evolving digital tax ﬁling</a:t>
              </a:r>
              <a:r>
                <a:rPr sz="900" b="1" spc="-1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and</a:t>
              </a:r>
              <a:r>
                <a:rPr sz="900" b="1" spc="-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reporting</a:t>
              </a:r>
              <a:r>
                <a:rPr sz="900" b="1" spc="-15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demands</a:t>
              </a:r>
              <a:endParaRPr sz="9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" name="object 21">
              <a:extLst>
                <a:ext uri="{FF2B5EF4-FFF2-40B4-BE49-F238E27FC236}">
                  <a16:creationId xmlns:a16="http://schemas.microsoft.com/office/drawing/2014/main" id="{ADE768FE-67D9-DB5E-CCBD-8E83A1C2D074}"/>
                </a:ext>
              </a:extLst>
            </p:cNvPr>
            <p:cNvSpPr txBox="1"/>
            <p:nvPr/>
          </p:nvSpPr>
          <p:spPr>
            <a:xfrm>
              <a:off x="8151706" y="5678687"/>
              <a:ext cx="1185204" cy="849164"/>
            </a:xfrm>
            <a:prstGeom prst="rect">
              <a:avLst/>
            </a:prstGeom>
          </p:spPr>
          <p:txBody>
            <a:bodyPr vert="horz" wrap="square" lIns="0" tIns="9049" rIns="0" bIns="0" rtlCol="0">
              <a:spAutoFit/>
            </a:bodyPr>
            <a:lstStyle/>
            <a:p>
              <a:pPr marL="9525" marR="3810" indent="26669" algn="ctr" defTabSz="914321">
                <a:lnSpc>
                  <a:spcPct val="115300"/>
                </a:lnSpc>
                <a:spcBef>
                  <a:spcPts val="71"/>
                </a:spcBef>
                <a:defRPr/>
              </a:pPr>
              <a:r>
                <a:rPr sz="900" b="1" spc="8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Seamless </a:t>
              </a:r>
              <a:r>
                <a:rPr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integration</a:t>
              </a:r>
              <a:r>
                <a:rPr lang="en-CA"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of</a:t>
              </a:r>
              <a:r>
                <a:rPr sz="900" b="1" spc="-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bolt-on</a:t>
              </a:r>
              <a:r>
                <a:rPr sz="9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tax</a:t>
              </a:r>
              <a:r>
                <a:rPr sz="900" b="1" spc="-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sz="900" b="1" spc="4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solutions</a:t>
              </a:r>
              <a:endParaRPr sz="9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object 22">
              <a:extLst>
                <a:ext uri="{FF2B5EF4-FFF2-40B4-BE49-F238E27FC236}">
                  <a16:creationId xmlns:a16="http://schemas.microsoft.com/office/drawing/2014/main" id="{44F23191-4481-F904-C3F3-89800401336D}"/>
                </a:ext>
              </a:extLst>
            </p:cNvPr>
            <p:cNvSpPr txBox="1"/>
            <p:nvPr/>
          </p:nvSpPr>
          <p:spPr>
            <a:xfrm>
              <a:off x="3334264" y="5191337"/>
              <a:ext cx="389500" cy="232756"/>
            </a:xfrm>
            <a:prstGeom prst="rect">
              <a:avLst/>
            </a:prstGeom>
          </p:spPr>
          <p:txBody>
            <a:bodyPr vert="horz" wrap="square" lIns="0" tIns="12859" rIns="0" bIns="0" rtlCol="0">
              <a:spAutoFit/>
            </a:bodyPr>
            <a:lstStyle/>
            <a:p>
              <a:pPr marL="19050" defTabSz="914321">
                <a:spcBef>
                  <a:spcPts val="101"/>
                </a:spcBef>
                <a:defRPr/>
              </a:pPr>
              <a:r>
                <a:rPr sz="1050" b="1" spc="11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77</a:t>
              </a:r>
              <a:r>
                <a:rPr sz="1050" b="1" spc="17" baseline="31746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%</a:t>
              </a:r>
              <a:endParaRPr sz="1050" b="1" baseline="3174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4" name="object 23">
              <a:extLst>
                <a:ext uri="{FF2B5EF4-FFF2-40B4-BE49-F238E27FC236}">
                  <a16:creationId xmlns:a16="http://schemas.microsoft.com/office/drawing/2014/main" id="{1F668A4E-7FFB-E064-724F-4C518F3D0CEC}"/>
                </a:ext>
              </a:extLst>
            </p:cNvPr>
            <p:cNvSpPr txBox="1"/>
            <p:nvPr/>
          </p:nvSpPr>
          <p:spPr>
            <a:xfrm>
              <a:off x="3960445" y="5189521"/>
              <a:ext cx="314455" cy="232756"/>
            </a:xfrm>
            <a:prstGeom prst="rect">
              <a:avLst/>
            </a:prstGeom>
          </p:spPr>
          <p:txBody>
            <a:bodyPr vert="horz" wrap="square" lIns="0" tIns="12859" rIns="0" bIns="0" rtlCol="0">
              <a:spAutoFit/>
            </a:bodyPr>
            <a:lstStyle/>
            <a:p>
              <a:pPr marL="19050" defTabSz="914321">
                <a:spcBef>
                  <a:spcPts val="101"/>
                </a:spcBef>
                <a:defRPr/>
              </a:pPr>
              <a:r>
                <a:rPr sz="1050" b="1" spc="11" dirty="0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92</a:t>
              </a:r>
              <a:r>
                <a:rPr sz="1050" b="1" spc="17" baseline="31746" dirty="0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%</a:t>
              </a:r>
              <a:endParaRPr sz="1050" b="1" baseline="31746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object 24">
              <a:extLst>
                <a:ext uri="{FF2B5EF4-FFF2-40B4-BE49-F238E27FC236}">
                  <a16:creationId xmlns:a16="http://schemas.microsoft.com/office/drawing/2014/main" id="{D2DB7EFC-4FE8-AF33-22DB-E7C2C1681770}"/>
                </a:ext>
              </a:extLst>
            </p:cNvPr>
            <p:cNvSpPr txBox="1"/>
            <p:nvPr/>
          </p:nvSpPr>
          <p:spPr>
            <a:xfrm>
              <a:off x="4976263" y="5212456"/>
              <a:ext cx="303187" cy="232756"/>
            </a:xfrm>
            <a:prstGeom prst="rect">
              <a:avLst/>
            </a:prstGeom>
          </p:spPr>
          <p:txBody>
            <a:bodyPr vert="horz" wrap="square" lIns="0" tIns="12859" rIns="0" bIns="0" rtlCol="0">
              <a:spAutoFit/>
            </a:bodyPr>
            <a:lstStyle/>
            <a:p>
              <a:pPr marL="19050" defTabSz="914321">
                <a:spcBef>
                  <a:spcPts val="101"/>
                </a:spcBef>
                <a:defRPr/>
              </a:pPr>
              <a:r>
                <a:rPr sz="1050" b="1" spc="11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73</a:t>
              </a:r>
              <a:r>
                <a:rPr sz="1050" b="1" spc="17" baseline="31746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%</a:t>
              </a:r>
              <a:endParaRPr sz="1050" b="1" baseline="3174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6" name="object 25">
              <a:extLst>
                <a:ext uri="{FF2B5EF4-FFF2-40B4-BE49-F238E27FC236}">
                  <a16:creationId xmlns:a16="http://schemas.microsoft.com/office/drawing/2014/main" id="{222FF079-75F7-FCDC-E1C6-AE7A1AEE459E}"/>
                </a:ext>
              </a:extLst>
            </p:cNvPr>
            <p:cNvSpPr txBox="1"/>
            <p:nvPr/>
          </p:nvSpPr>
          <p:spPr>
            <a:xfrm>
              <a:off x="5596246" y="5201729"/>
              <a:ext cx="389500" cy="232756"/>
            </a:xfrm>
            <a:prstGeom prst="rect">
              <a:avLst/>
            </a:prstGeom>
          </p:spPr>
          <p:txBody>
            <a:bodyPr vert="horz" wrap="square" lIns="0" tIns="12859" rIns="0" bIns="0" rtlCol="0">
              <a:spAutoFit/>
            </a:bodyPr>
            <a:lstStyle/>
            <a:p>
              <a:pPr marL="19050" defTabSz="914321">
                <a:spcBef>
                  <a:spcPts val="101"/>
                </a:spcBef>
                <a:defRPr/>
              </a:pPr>
              <a:r>
                <a:rPr sz="1050" b="1" spc="11" dirty="0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90</a:t>
              </a:r>
              <a:r>
                <a:rPr sz="1050" b="1" spc="17" baseline="31746" dirty="0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%</a:t>
              </a:r>
              <a:endParaRPr sz="1050" b="1" baseline="31746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object 26">
              <a:extLst>
                <a:ext uri="{FF2B5EF4-FFF2-40B4-BE49-F238E27FC236}">
                  <a16:creationId xmlns:a16="http://schemas.microsoft.com/office/drawing/2014/main" id="{E6C3AF65-8D20-192C-6FF5-E4BC178679E9}"/>
                </a:ext>
              </a:extLst>
            </p:cNvPr>
            <p:cNvSpPr txBox="1"/>
            <p:nvPr/>
          </p:nvSpPr>
          <p:spPr>
            <a:xfrm>
              <a:off x="6639189" y="5212461"/>
              <a:ext cx="341659" cy="232756"/>
            </a:xfrm>
            <a:prstGeom prst="rect">
              <a:avLst/>
            </a:prstGeom>
          </p:spPr>
          <p:txBody>
            <a:bodyPr vert="horz" wrap="square" lIns="0" tIns="12859" rIns="0" bIns="0" rtlCol="0">
              <a:spAutoFit/>
            </a:bodyPr>
            <a:lstStyle/>
            <a:p>
              <a:pPr marL="19050" defTabSz="914321">
                <a:spcBef>
                  <a:spcPts val="101"/>
                </a:spcBef>
                <a:defRPr/>
              </a:pPr>
              <a:r>
                <a:rPr sz="1050" b="1" spc="11" dirty="0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77</a:t>
              </a:r>
              <a:r>
                <a:rPr sz="1050" b="1" spc="17" baseline="31746" dirty="0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%</a:t>
              </a:r>
              <a:endParaRPr sz="1050" b="1" baseline="31746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8" name="object 27">
              <a:extLst>
                <a:ext uri="{FF2B5EF4-FFF2-40B4-BE49-F238E27FC236}">
                  <a16:creationId xmlns:a16="http://schemas.microsoft.com/office/drawing/2014/main" id="{8CAF9C00-60B0-0274-CAFF-F7BA9A0B40C8}"/>
                </a:ext>
              </a:extLst>
            </p:cNvPr>
            <p:cNvSpPr txBox="1"/>
            <p:nvPr/>
          </p:nvSpPr>
          <p:spPr>
            <a:xfrm>
              <a:off x="8879513" y="5212456"/>
              <a:ext cx="316163" cy="232756"/>
            </a:xfrm>
            <a:prstGeom prst="rect">
              <a:avLst/>
            </a:prstGeom>
          </p:spPr>
          <p:txBody>
            <a:bodyPr vert="horz" wrap="square" lIns="0" tIns="12859" rIns="0" bIns="0" rtlCol="0">
              <a:spAutoFit/>
            </a:bodyPr>
            <a:lstStyle/>
            <a:p>
              <a:pPr marL="19050" defTabSz="914321">
                <a:spcBef>
                  <a:spcPts val="101"/>
                </a:spcBef>
                <a:defRPr/>
              </a:pPr>
              <a:r>
                <a:rPr sz="1050" b="1" spc="11" dirty="0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88</a:t>
              </a:r>
              <a:r>
                <a:rPr sz="1050" b="1" spc="17" baseline="31746" dirty="0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%</a:t>
              </a:r>
              <a:endParaRPr sz="1050" b="1" baseline="31746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9" name="object 28">
              <a:extLst>
                <a:ext uri="{FF2B5EF4-FFF2-40B4-BE49-F238E27FC236}">
                  <a16:creationId xmlns:a16="http://schemas.microsoft.com/office/drawing/2014/main" id="{3044FA23-FD33-858C-23BD-CE23A375C81F}"/>
                </a:ext>
              </a:extLst>
            </p:cNvPr>
            <p:cNvSpPr txBox="1"/>
            <p:nvPr/>
          </p:nvSpPr>
          <p:spPr>
            <a:xfrm>
              <a:off x="8257608" y="5212461"/>
              <a:ext cx="303187" cy="232756"/>
            </a:xfrm>
            <a:prstGeom prst="rect">
              <a:avLst/>
            </a:prstGeom>
          </p:spPr>
          <p:txBody>
            <a:bodyPr vert="horz" wrap="square" lIns="0" tIns="12859" rIns="0" bIns="0" rtlCol="0">
              <a:spAutoFit/>
            </a:bodyPr>
            <a:lstStyle/>
            <a:p>
              <a:pPr marL="19050" defTabSz="914321">
                <a:spcBef>
                  <a:spcPts val="101"/>
                </a:spcBef>
                <a:defRPr/>
              </a:pPr>
              <a:r>
                <a:rPr sz="1050" b="1" spc="11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76</a:t>
              </a:r>
              <a:r>
                <a:rPr sz="1050" b="1" spc="17" baseline="31746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%</a:t>
              </a:r>
              <a:endParaRPr sz="1050" b="1" baseline="3174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0" name="object 29">
              <a:extLst>
                <a:ext uri="{FF2B5EF4-FFF2-40B4-BE49-F238E27FC236}">
                  <a16:creationId xmlns:a16="http://schemas.microsoft.com/office/drawing/2014/main" id="{2827496A-3240-1022-37AA-39F1CB880973}"/>
                </a:ext>
              </a:extLst>
            </p:cNvPr>
            <p:cNvSpPr txBox="1"/>
            <p:nvPr/>
          </p:nvSpPr>
          <p:spPr>
            <a:xfrm>
              <a:off x="7212394" y="5212461"/>
              <a:ext cx="314455" cy="232756"/>
            </a:xfrm>
            <a:prstGeom prst="rect">
              <a:avLst/>
            </a:prstGeom>
          </p:spPr>
          <p:txBody>
            <a:bodyPr vert="horz" wrap="square" lIns="0" tIns="12859" rIns="0" bIns="0" rtlCol="0">
              <a:spAutoFit/>
            </a:bodyPr>
            <a:lstStyle/>
            <a:p>
              <a:pPr marL="19050" defTabSz="914321">
                <a:spcBef>
                  <a:spcPts val="101"/>
                </a:spcBef>
                <a:defRPr/>
              </a:pPr>
              <a:r>
                <a:rPr sz="1050" b="1" spc="11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89</a:t>
              </a:r>
              <a:r>
                <a:rPr sz="1050" b="1" spc="17" baseline="31746">
                  <a:solidFill>
                    <a:srgbClr val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%</a:t>
              </a:r>
              <a:endParaRPr sz="1050" b="1" baseline="31746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60" name="object 30">
            <a:extLst>
              <a:ext uri="{FF2B5EF4-FFF2-40B4-BE49-F238E27FC236}">
                <a16:creationId xmlns:a16="http://schemas.microsoft.com/office/drawing/2014/main" id="{0E545D82-9AE5-32AD-E54A-B97896E9ED81}"/>
              </a:ext>
            </a:extLst>
          </p:cNvPr>
          <p:cNvSpPr txBox="1"/>
          <p:nvPr/>
        </p:nvSpPr>
        <p:spPr>
          <a:xfrm>
            <a:off x="6244152" y="3983734"/>
            <a:ext cx="2788607" cy="81753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defTabSz="914321">
              <a:defRPr/>
            </a:pPr>
            <a:r>
              <a:rPr lang="en-US" sz="1050" b="1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The </a:t>
            </a:r>
            <a:r>
              <a:rPr lang="en-US" sz="1050" b="1" dirty="0">
                <a:solidFill>
                  <a:srgbClr val="009A44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top challenges </a:t>
            </a:r>
            <a:r>
              <a:rPr lang="en-US" sz="1050" b="1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tax and finance leaders believe an </a:t>
            </a:r>
            <a:r>
              <a:rPr lang="en-US" sz="1050" b="1" dirty="0">
                <a:solidFill>
                  <a:srgbClr val="009A44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ERP upgrade </a:t>
            </a:r>
            <a:r>
              <a:rPr lang="en-US" sz="1050" b="1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can address.</a:t>
            </a:r>
          </a:p>
          <a:p>
            <a:pPr marL="9525" marR="3810" defTabSz="914321">
              <a:defRPr/>
            </a:pPr>
            <a:endParaRPr lang="en-US" sz="1050" b="1" dirty="0">
              <a:solidFill>
                <a:srgbClr val="000000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marL="9525" marR="42861" defTabSz="914321">
              <a:defRPr/>
            </a:pPr>
            <a:r>
              <a:rPr lang="en-US" sz="1050" i="1" spc="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(%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respondents say they </a:t>
            </a:r>
            <a:r>
              <a:rPr lang="en-US" sz="1050" i="1" spc="-8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are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somewhat</a:t>
            </a:r>
            <a:r>
              <a:rPr lang="en-US" sz="1050" i="1" spc="-26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or</a:t>
            </a:r>
            <a:r>
              <a:rPr lang="en-US" sz="1050" i="1" spc="-26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extremely</a:t>
            </a:r>
            <a:r>
              <a:rPr lang="en-US" sz="1050" i="1" spc="-26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8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confident)</a:t>
            </a:r>
            <a:endParaRPr lang="en-US" sz="1050" i="1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2D19BE4-040A-17FF-F4A5-A0E13959222C}"/>
              </a:ext>
            </a:extLst>
          </p:cNvPr>
          <p:cNvSpPr/>
          <p:nvPr/>
        </p:nvSpPr>
        <p:spPr>
          <a:xfrm>
            <a:off x="542721" y="1974531"/>
            <a:ext cx="5272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21">
              <a:defRPr/>
            </a:pP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Strong ERP systems feature improvements in </a:t>
            </a:r>
            <a:r>
              <a:rPr lang="en-US" sz="1200" b="1" dirty="0">
                <a:solidFill>
                  <a:srgbClr val="009A44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real-time reporting </a:t>
            </a:r>
            <a:r>
              <a:rPr lang="en-US" sz="1200" dirty="0">
                <a:solidFill>
                  <a:srgbClr val="006D3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and </a:t>
            </a:r>
            <a:r>
              <a:rPr lang="en-US" sz="1200" b="1" dirty="0">
                <a:solidFill>
                  <a:srgbClr val="009A44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advances in digital filing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, while also maintaining </a:t>
            </a:r>
            <a:r>
              <a:rPr lang="en-US" sz="1200" b="1" dirty="0">
                <a:solidFill>
                  <a:srgbClr val="009A44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comprehensive records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.</a:t>
            </a:r>
            <a:endParaRPr lang="en-US" sz="12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defTabSz="914321">
              <a:defRPr/>
            </a:pPr>
            <a:endParaRPr lang="en-US" sz="1200" dirty="0">
              <a:solidFill>
                <a:srgbClr val="000000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  <a:p>
            <a:pPr defTabSz="914321">
              <a:defRPr/>
            </a:pPr>
            <a:r>
              <a:rPr lang="en-US" sz="1200" b="1" dirty="0">
                <a:solidFill>
                  <a:srgbClr val="009A44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 tax-sensitized ERP 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needs to align with business operations, which can be difficult. By partnering with Finance and IT, there can be </a:t>
            </a:r>
            <a:r>
              <a:rPr lang="en-US" sz="1200" b="1" dirty="0">
                <a:solidFill>
                  <a:srgbClr val="009A44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gains in efficiency and data quality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, leading to </a:t>
            </a:r>
            <a:r>
              <a:rPr lang="en-US" sz="1200" b="1" dirty="0">
                <a:solidFill>
                  <a:srgbClr val="009A44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greater tax automation 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across other systems outside of the ERP.</a:t>
            </a:r>
            <a:endParaRPr lang="en-US" sz="12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38B485B9-8966-B619-48D0-2F7A091D84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4152" y="1616209"/>
            <a:ext cx="2899849" cy="2342260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-11285" y="5566342"/>
            <a:ext cx="276877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i="1" dirty="0"/>
              <a:t>Information Source: “Tax Transformation Trends Series” by Deloitte global, 2022</a:t>
            </a:r>
            <a:endParaRPr lang="en-US" sz="1050" i="1" dirty="0"/>
          </a:p>
        </p:txBody>
      </p:sp>
    </p:spTree>
    <p:extLst>
      <p:ext uri="{BB962C8B-B14F-4D97-AF65-F5344CB8AC3E}">
        <p14:creationId xmlns:p14="http://schemas.microsoft.com/office/powerpoint/2010/main" val="3730300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BFDFDE2F-A99C-9C3C-A2EA-41082DECB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B38745-B546-C290-C990-CD599B93CDA9}"/>
              </a:ext>
            </a:extLst>
          </p:cNvPr>
          <p:cNvSpPr/>
          <p:nvPr/>
        </p:nvSpPr>
        <p:spPr>
          <a:xfrm>
            <a:off x="0" y="839263"/>
            <a:ext cx="9144000" cy="763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1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srgbClr val="00ABAB"/>
              </a:solidFill>
              <a:latin typeface="Calibri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73496"/>
            <a:ext cx="8269657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Drivers of Tax technology investment</a:t>
            </a:r>
          </a:p>
        </p:txBody>
      </p:sp>
      <p:sp>
        <p:nvSpPr>
          <p:cNvPr id="63" name="object 27">
            <a:extLst>
              <a:ext uri="{FF2B5EF4-FFF2-40B4-BE49-F238E27FC236}">
                <a16:creationId xmlns:a16="http://schemas.microsoft.com/office/drawing/2014/main" id="{3DCF9F80-9A8E-C861-C1A6-C970CC270882}"/>
              </a:ext>
            </a:extLst>
          </p:cNvPr>
          <p:cNvSpPr txBox="1"/>
          <p:nvPr/>
        </p:nvSpPr>
        <p:spPr>
          <a:xfrm>
            <a:off x="571500" y="3516089"/>
            <a:ext cx="2037883" cy="114069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914321">
              <a:defRPr/>
            </a:pPr>
            <a:r>
              <a:rPr lang="en-US" sz="1050" b="1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Tax and finance leaders say these are the </a:t>
            </a:r>
            <a:r>
              <a:rPr lang="en-US" sz="1050" b="1" dirty="0">
                <a:solidFill>
                  <a:srgbClr val="009843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main drivers of tax technology investment </a:t>
            </a:r>
            <a:r>
              <a:rPr lang="en-US" sz="1050" b="1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over the next </a:t>
            </a:r>
            <a:r>
              <a:rPr lang="en-US" sz="1050" b="1" dirty="0">
                <a:solidFill>
                  <a:srgbClr val="009843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3-5 years</a:t>
            </a:r>
            <a:r>
              <a:rPr lang="en-US" sz="105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.</a:t>
            </a:r>
            <a:endParaRPr lang="en-US" sz="105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25" defTabSz="914321">
              <a:spcBef>
                <a:spcPts val="38"/>
              </a:spcBef>
              <a:defRPr/>
            </a:pPr>
            <a:endParaRPr lang="en-US" sz="1050" i="1" spc="4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25" defTabSz="914321">
              <a:spcBef>
                <a:spcPts val="38"/>
              </a:spcBef>
              <a:defRPr/>
            </a:pPr>
            <a:r>
              <a:rPr lang="en-US" sz="1050" i="1" spc="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(%</a:t>
            </a:r>
            <a:r>
              <a:rPr lang="en-US" sz="1050" i="1" spc="-19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respondents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8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ranking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each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factor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8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among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their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8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top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8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three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drivers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</a:t>
            </a:r>
            <a:r>
              <a:rPr lang="en-US" sz="1050" i="1" spc="-15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050" i="1" spc="-4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investment)</a:t>
            </a:r>
            <a:endParaRPr lang="en-US" sz="1050" i="1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A3B2F12-E4BB-3E8D-8E9A-44A12F2877BE}"/>
              </a:ext>
            </a:extLst>
          </p:cNvPr>
          <p:cNvSpPr/>
          <p:nvPr/>
        </p:nvSpPr>
        <p:spPr>
          <a:xfrm>
            <a:off x="542721" y="2143125"/>
            <a:ext cx="42869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21">
              <a:defRPr/>
            </a:pP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Tax leaders rank strengthening </a:t>
            </a:r>
            <a:r>
              <a:rPr lang="en-US" sz="1200" b="1" dirty="0">
                <a:solidFill>
                  <a:srgbClr val="0098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operational transfer pricing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, improving </a:t>
            </a:r>
            <a:r>
              <a:rPr lang="en-US" sz="1200" b="1" dirty="0">
                <a:solidFill>
                  <a:srgbClr val="0098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tax</a:t>
            </a:r>
            <a:r>
              <a:rPr lang="en-US" sz="1200" b="1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1200" b="1" dirty="0">
                <a:solidFill>
                  <a:srgbClr val="0098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data management and governance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 and preparing for </a:t>
            </a:r>
            <a:r>
              <a:rPr lang="en-US" sz="1200" b="1" dirty="0">
                <a:solidFill>
                  <a:srgbClr val="0098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future digital tax administration requirements 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for direct tax </a:t>
            </a:r>
            <a:b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</a:b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as three of the </a:t>
            </a:r>
            <a:r>
              <a:rPr lang="en-US" sz="1200" b="1" dirty="0">
                <a:solidFill>
                  <a:srgbClr val="00984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biggest drivers of tax technology investment </a:t>
            </a:r>
            <a:r>
              <a:rPr lang="en-US" sz="1200" dirty="0">
                <a:solidFill>
                  <a:srgbClr val="000000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over the medium term.</a:t>
            </a:r>
          </a:p>
        </p:txBody>
      </p:sp>
      <p:sp>
        <p:nvSpPr>
          <p:cNvPr id="65" name="object 9">
            <a:extLst>
              <a:ext uri="{FF2B5EF4-FFF2-40B4-BE49-F238E27FC236}">
                <a16:creationId xmlns:a16="http://schemas.microsoft.com/office/drawing/2014/main" id="{A9D1A578-41F3-412F-6B6E-C489B8FF8A21}"/>
              </a:ext>
            </a:extLst>
          </p:cNvPr>
          <p:cNvSpPr txBox="1"/>
          <p:nvPr/>
        </p:nvSpPr>
        <p:spPr>
          <a:xfrm>
            <a:off x="6883743" y="4384112"/>
            <a:ext cx="792498" cy="42463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10953" algn="ctr" defTabSz="914321">
              <a:spcBef>
                <a:spcPts val="71"/>
              </a:spcBef>
              <a:defRPr/>
            </a:pP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Strengthening risk</a:t>
            </a:r>
            <a:r>
              <a:rPr lang="en-US" sz="900" b="1" spc="-15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controls</a:t>
            </a:r>
            <a:r>
              <a:rPr lang="en-US" sz="900" b="1" spc="-15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in </a:t>
            </a:r>
            <a:r>
              <a:rPr lang="en-US" sz="900" b="1" spc="-116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tax</a:t>
            </a:r>
            <a:r>
              <a:rPr lang="en-US" sz="900" b="1" spc="-8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processes</a:t>
            </a:r>
          </a:p>
        </p:txBody>
      </p:sp>
      <p:sp>
        <p:nvSpPr>
          <p:cNvPr id="66" name="object 10">
            <a:extLst>
              <a:ext uri="{FF2B5EF4-FFF2-40B4-BE49-F238E27FC236}">
                <a16:creationId xmlns:a16="http://schemas.microsoft.com/office/drawing/2014/main" id="{C2F2A3C7-66B7-8031-D9D9-9D5C4469D133}"/>
              </a:ext>
            </a:extLst>
          </p:cNvPr>
          <p:cNvSpPr txBox="1"/>
          <p:nvPr/>
        </p:nvSpPr>
        <p:spPr>
          <a:xfrm>
            <a:off x="7662694" y="4384112"/>
            <a:ext cx="792498" cy="97863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algn="ctr" defTabSz="914321">
              <a:spcBef>
                <a:spcPts val="71"/>
              </a:spcBef>
              <a:defRPr/>
            </a:pP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Responding to increased tax</a:t>
            </a:r>
            <a:r>
              <a:rPr lang="en-US" sz="900" b="1" spc="12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authority</a:t>
            </a:r>
            <a:r>
              <a:rPr lang="en-US" sz="900" b="1" spc="127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demands</a:t>
            </a:r>
            <a:r>
              <a:rPr lang="en-US" sz="900" b="1" spc="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for</a:t>
            </a:r>
            <a:r>
              <a:rPr lang="en-US" sz="900" b="1" spc="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digital</a:t>
            </a:r>
            <a:r>
              <a:rPr lang="en-US" sz="900" b="1" spc="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ﬁling</a:t>
            </a:r>
            <a:r>
              <a:rPr lang="en-US" sz="900" b="1" spc="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and </a:t>
            </a:r>
            <a:r>
              <a:rPr lang="en-US" sz="900" b="1" spc="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reporting</a:t>
            </a:r>
            <a:r>
              <a:rPr lang="en-US" sz="900" b="1" spc="-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of indirect taxes</a:t>
            </a:r>
          </a:p>
        </p:txBody>
      </p:sp>
      <p:sp>
        <p:nvSpPr>
          <p:cNvPr id="67" name="object 11">
            <a:extLst>
              <a:ext uri="{FF2B5EF4-FFF2-40B4-BE49-F238E27FC236}">
                <a16:creationId xmlns:a16="http://schemas.microsoft.com/office/drawing/2014/main" id="{33EE8D5A-A95B-D5FC-80CF-A329904EC41D}"/>
              </a:ext>
            </a:extLst>
          </p:cNvPr>
          <p:cNvSpPr txBox="1"/>
          <p:nvPr/>
        </p:nvSpPr>
        <p:spPr>
          <a:xfrm>
            <a:off x="2958030" y="4384112"/>
            <a:ext cx="867220" cy="42463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049" marR="3810" algn="ctr" defTabSz="914321">
              <a:spcBef>
                <a:spcPts val="71"/>
              </a:spcBef>
              <a:defRPr/>
            </a:pP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Strengthening </a:t>
            </a:r>
            <a:r>
              <a:rPr lang="en-US" sz="900" b="1" spc="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operational </a:t>
            </a:r>
            <a:r>
              <a:rPr lang="en-US" sz="900" b="1" spc="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transfer</a:t>
            </a:r>
            <a:r>
              <a:rPr lang="en-US" sz="900" b="1" spc="-26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pricing</a:t>
            </a:r>
          </a:p>
        </p:txBody>
      </p:sp>
      <p:sp>
        <p:nvSpPr>
          <p:cNvPr id="68" name="object 12">
            <a:extLst>
              <a:ext uri="{FF2B5EF4-FFF2-40B4-BE49-F238E27FC236}">
                <a16:creationId xmlns:a16="http://schemas.microsoft.com/office/drawing/2014/main" id="{092092C9-90F9-1D23-06B5-075995D53659}"/>
              </a:ext>
            </a:extLst>
          </p:cNvPr>
          <p:cNvSpPr txBox="1"/>
          <p:nvPr/>
        </p:nvSpPr>
        <p:spPr>
          <a:xfrm>
            <a:off x="3815287" y="4384112"/>
            <a:ext cx="690710" cy="701635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-476" algn="ctr" defTabSz="914321">
              <a:spcBef>
                <a:spcPts val="71"/>
              </a:spcBef>
              <a:defRPr/>
            </a:pP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Improving</a:t>
            </a:r>
            <a:r>
              <a:rPr lang="en-US" sz="900" b="1" spc="12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tax data</a:t>
            </a:r>
            <a:r>
              <a:rPr lang="en-US" sz="900" b="1" spc="-3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management </a:t>
            </a:r>
            <a:r>
              <a:rPr lang="en-US" sz="900" b="1" spc="-116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and</a:t>
            </a:r>
            <a:r>
              <a:rPr lang="en-US" sz="900" b="1" spc="-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governance</a:t>
            </a:r>
          </a:p>
        </p:txBody>
      </p:sp>
      <p:sp>
        <p:nvSpPr>
          <p:cNvPr id="69" name="object 13">
            <a:extLst>
              <a:ext uri="{FF2B5EF4-FFF2-40B4-BE49-F238E27FC236}">
                <a16:creationId xmlns:a16="http://schemas.microsoft.com/office/drawing/2014/main" id="{47BB78F2-BCF9-9474-C111-237B845D2F7E}"/>
              </a:ext>
            </a:extLst>
          </p:cNvPr>
          <p:cNvSpPr txBox="1"/>
          <p:nvPr/>
        </p:nvSpPr>
        <p:spPr>
          <a:xfrm>
            <a:off x="4585019" y="4384112"/>
            <a:ext cx="724934" cy="111713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-476" algn="ctr" defTabSz="914321">
              <a:spcBef>
                <a:spcPts val="71"/>
              </a:spcBef>
              <a:defRPr/>
            </a:pP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Preparing for future </a:t>
            </a:r>
            <a:r>
              <a:rPr lang="en-US" sz="900" b="1" spc="-116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tax</a:t>
            </a:r>
            <a:r>
              <a:rPr lang="en-US" sz="900" b="1" spc="-11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authority</a:t>
            </a:r>
            <a:r>
              <a:rPr lang="en-US" sz="900" b="1" spc="-11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moves </a:t>
            </a:r>
            <a:r>
              <a:rPr lang="en-US" sz="900" b="1" spc="-116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toward digital ﬁling </a:t>
            </a:r>
            <a:r>
              <a:rPr lang="en-US" sz="900" b="1" spc="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and reporting for direct</a:t>
            </a:r>
            <a:r>
              <a:rPr lang="en-US" sz="900" b="1" spc="4" dirty="0">
                <a:solidFill>
                  <a:srgbClr val="000000"/>
                </a:solidFill>
                <a:latin typeface="Calibri"/>
                <a:cs typeface="Open Sans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taxes</a:t>
            </a:r>
          </a:p>
        </p:txBody>
      </p:sp>
      <p:sp>
        <p:nvSpPr>
          <p:cNvPr id="70" name="object 11">
            <a:extLst>
              <a:ext uri="{FF2B5EF4-FFF2-40B4-BE49-F238E27FC236}">
                <a16:creationId xmlns:a16="http://schemas.microsoft.com/office/drawing/2014/main" id="{E43C60C6-99CA-7BE3-FD63-EDE28C3E3400}"/>
              </a:ext>
            </a:extLst>
          </p:cNvPr>
          <p:cNvSpPr txBox="1"/>
          <p:nvPr/>
        </p:nvSpPr>
        <p:spPr>
          <a:xfrm>
            <a:off x="5364083" y="4384112"/>
            <a:ext cx="724934" cy="97863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049" marR="3810" algn="ctr" defTabSz="914321">
              <a:spcBef>
                <a:spcPts val="71"/>
              </a:spcBef>
              <a:defRPr/>
            </a:pP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Increasing compliance automation and efficiency to free up team resources</a:t>
            </a:r>
            <a:endParaRPr sz="900" b="1" dirty="0">
              <a:solidFill>
                <a:srgbClr val="000000"/>
              </a:solidFill>
              <a:latin typeface="Calibri"/>
              <a:cs typeface="Open Sans"/>
            </a:endParaRPr>
          </a:p>
        </p:txBody>
      </p:sp>
      <p:sp>
        <p:nvSpPr>
          <p:cNvPr id="71" name="object 11">
            <a:extLst>
              <a:ext uri="{FF2B5EF4-FFF2-40B4-BE49-F238E27FC236}">
                <a16:creationId xmlns:a16="http://schemas.microsoft.com/office/drawing/2014/main" id="{D0FA8BBD-9DC6-28A8-F19D-AF036A33553F}"/>
              </a:ext>
            </a:extLst>
          </p:cNvPr>
          <p:cNvSpPr txBox="1"/>
          <p:nvPr/>
        </p:nvSpPr>
        <p:spPr>
          <a:xfrm>
            <a:off x="6124868" y="4384112"/>
            <a:ext cx="759959" cy="97863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049" marR="3810" algn="ctr" defTabSz="914321">
              <a:spcBef>
                <a:spcPts val="71"/>
              </a:spcBef>
              <a:defRPr/>
            </a:pPr>
            <a:r>
              <a:rPr lang="en-US" sz="900" b="1" dirty="0">
                <a:solidFill>
                  <a:srgbClr val="000000"/>
                </a:solidFill>
                <a:latin typeface="Calibri"/>
                <a:cs typeface="Open Sans"/>
              </a:rPr>
              <a:t>Improving our data analytics applications to help us deliver better advisory insight to the wider business</a:t>
            </a:r>
            <a:endParaRPr sz="900" b="1" dirty="0">
              <a:solidFill>
                <a:srgbClr val="000000"/>
              </a:solidFill>
              <a:latin typeface="Calibri"/>
              <a:cs typeface="Open Sans"/>
            </a:endParaRPr>
          </a:p>
        </p:txBody>
      </p:sp>
      <p:sp>
        <p:nvSpPr>
          <p:cNvPr id="72" name="object 12">
            <a:extLst>
              <a:ext uri="{FF2B5EF4-FFF2-40B4-BE49-F238E27FC236}">
                <a16:creationId xmlns:a16="http://schemas.microsoft.com/office/drawing/2014/main" id="{44CBA3CC-107A-DE0D-AE27-95AF7BD272A5}"/>
              </a:ext>
            </a:extLst>
          </p:cNvPr>
          <p:cNvSpPr/>
          <p:nvPr/>
        </p:nvSpPr>
        <p:spPr>
          <a:xfrm>
            <a:off x="3113048" y="3500016"/>
            <a:ext cx="501015" cy="838201"/>
          </a:xfrm>
          <a:custGeom>
            <a:avLst/>
            <a:gdLst/>
            <a:ahLst/>
            <a:cxnLst/>
            <a:rect l="l" t="t" r="r" b="b"/>
            <a:pathLst>
              <a:path w="495300" h="1781810">
                <a:moveTo>
                  <a:pt x="494868" y="0"/>
                </a:moveTo>
                <a:lnTo>
                  <a:pt x="0" y="0"/>
                </a:lnTo>
                <a:lnTo>
                  <a:pt x="0" y="1781670"/>
                </a:lnTo>
                <a:lnTo>
                  <a:pt x="494868" y="1781670"/>
                </a:lnTo>
                <a:lnTo>
                  <a:pt x="494868" y="0"/>
                </a:lnTo>
                <a:close/>
              </a:path>
            </a:pathLst>
          </a:custGeom>
          <a:solidFill>
            <a:srgbClr val="009A44"/>
          </a:solidFill>
        </p:spPr>
        <p:txBody>
          <a:bodyPr wrap="square" lIns="0" tIns="0" rIns="0" bIns="0" rtlCol="0"/>
          <a:lstStyle/>
          <a:p>
            <a:pPr defTabSz="914321">
              <a:defRPr/>
            </a:pPr>
            <a:endParaRPr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object 23">
            <a:extLst>
              <a:ext uri="{FF2B5EF4-FFF2-40B4-BE49-F238E27FC236}">
                <a16:creationId xmlns:a16="http://schemas.microsoft.com/office/drawing/2014/main" id="{F6E3ABB9-1217-C244-A9F6-EBE85B071F4C}"/>
              </a:ext>
            </a:extLst>
          </p:cNvPr>
          <p:cNvSpPr txBox="1"/>
          <p:nvPr/>
        </p:nvSpPr>
        <p:spPr>
          <a:xfrm>
            <a:off x="3263683" y="4103251"/>
            <a:ext cx="235841" cy="174567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19050" defTabSz="914321">
              <a:spcBef>
                <a:spcPts val="101"/>
              </a:spcBef>
              <a:defRPr/>
            </a:pPr>
            <a:r>
              <a:rPr lang="en-US" sz="1050" b="1" spc="1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48</a:t>
            </a:r>
            <a:r>
              <a:rPr sz="1050" b="1" spc="17" baseline="31746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1746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4" name="object 12">
            <a:extLst>
              <a:ext uri="{FF2B5EF4-FFF2-40B4-BE49-F238E27FC236}">
                <a16:creationId xmlns:a16="http://schemas.microsoft.com/office/drawing/2014/main" id="{49317555-3344-2848-9E7D-214BCDEF3921}"/>
              </a:ext>
            </a:extLst>
          </p:cNvPr>
          <p:cNvSpPr/>
          <p:nvPr/>
        </p:nvSpPr>
        <p:spPr>
          <a:xfrm>
            <a:off x="3898378" y="3585741"/>
            <a:ext cx="501015" cy="752475"/>
          </a:xfrm>
          <a:custGeom>
            <a:avLst/>
            <a:gdLst/>
            <a:ahLst/>
            <a:cxnLst/>
            <a:rect l="l" t="t" r="r" b="b"/>
            <a:pathLst>
              <a:path w="495300" h="1781810">
                <a:moveTo>
                  <a:pt x="494868" y="0"/>
                </a:moveTo>
                <a:lnTo>
                  <a:pt x="0" y="0"/>
                </a:lnTo>
                <a:lnTo>
                  <a:pt x="0" y="1781670"/>
                </a:lnTo>
                <a:lnTo>
                  <a:pt x="494868" y="1781670"/>
                </a:lnTo>
                <a:lnTo>
                  <a:pt x="494868" y="0"/>
                </a:lnTo>
                <a:close/>
              </a:path>
            </a:pathLst>
          </a:custGeom>
          <a:solidFill>
            <a:srgbClr val="009A44"/>
          </a:solidFill>
        </p:spPr>
        <p:txBody>
          <a:bodyPr wrap="square" lIns="0" tIns="0" rIns="0" bIns="0" rtlCol="0"/>
          <a:lstStyle/>
          <a:p>
            <a:pPr defTabSz="914321">
              <a:defRPr/>
            </a:pPr>
            <a:endParaRPr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object 23">
            <a:extLst>
              <a:ext uri="{FF2B5EF4-FFF2-40B4-BE49-F238E27FC236}">
                <a16:creationId xmlns:a16="http://schemas.microsoft.com/office/drawing/2014/main" id="{147725D2-2426-C3C0-0F59-CFA68A56675F}"/>
              </a:ext>
            </a:extLst>
          </p:cNvPr>
          <p:cNvSpPr txBox="1"/>
          <p:nvPr/>
        </p:nvSpPr>
        <p:spPr>
          <a:xfrm>
            <a:off x="4039066" y="4103251"/>
            <a:ext cx="235841" cy="174567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19050" defTabSz="914321">
              <a:spcBef>
                <a:spcPts val="101"/>
              </a:spcBef>
              <a:defRPr/>
            </a:pPr>
            <a:r>
              <a:rPr lang="en-US" sz="1050" b="1" spc="1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46</a:t>
            </a:r>
            <a:r>
              <a:rPr sz="1050" b="1" spc="17" baseline="31746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1746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6" name="object 12">
            <a:extLst>
              <a:ext uri="{FF2B5EF4-FFF2-40B4-BE49-F238E27FC236}">
                <a16:creationId xmlns:a16="http://schemas.microsoft.com/office/drawing/2014/main" id="{9AEFE7F8-B062-BC4F-C689-552E95472DFB}"/>
              </a:ext>
            </a:extLst>
          </p:cNvPr>
          <p:cNvSpPr/>
          <p:nvPr/>
        </p:nvSpPr>
        <p:spPr>
          <a:xfrm>
            <a:off x="4674684" y="3604795"/>
            <a:ext cx="501015" cy="733421"/>
          </a:xfrm>
          <a:custGeom>
            <a:avLst/>
            <a:gdLst/>
            <a:ahLst/>
            <a:cxnLst/>
            <a:rect l="l" t="t" r="r" b="b"/>
            <a:pathLst>
              <a:path w="495300" h="1781810">
                <a:moveTo>
                  <a:pt x="494868" y="0"/>
                </a:moveTo>
                <a:lnTo>
                  <a:pt x="0" y="0"/>
                </a:lnTo>
                <a:lnTo>
                  <a:pt x="0" y="1781670"/>
                </a:lnTo>
                <a:lnTo>
                  <a:pt x="494868" y="1781670"/>
                </a:lnTo>
                <a:lnTo>
                  <a:pt x="494868" y="0"/>
                </a:lnTo>
                <a:close/>
              </a:path>
            </a:pathLst>
          </a:custGeom>
          <a:solidFill>
            <a:srgbClr val="009A44"/>
          </a:solidFill>
        </p:spPr>
        <p:txBody>
          <a:bodyPr wrap="square" lIns="0" tIns="0" rIns="0" bIns="0" rtlCol="0"/>
          <a:lstStyle/>
          <a:p>
            <a:pPr defTabSz="914321">
              <a:defRPr/>
            </a:pPr>
            <a:endParaRPr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object 23">
            <a:extLst>
              <a:ext uri="{FF2B5EF4-FFF2-40B4-BE49-F238E27FC236}">
                <a16:creationId xmlns:a16="http://schemas.microsoft.com/office/drawing/2014/main" id="{CDF96480-7CCA-AF37-3F80-765EE49C4B2A}"/>
              </a:ext>
            </a:extLst>
          </p:cNvPr>
          <p:cNvSpPr txBox="1"/>
          <p:nvPr/>
        </p:nvSpPr>
        <p:spPr>
          <a:xfrm>
            <a:off x="4814449" y="4103251"/>
            <a:ext cx="235841" cy="174567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19050" defTabSz="914321">
              <a:spcBef>
                <a:spcPts val="101"/>
              </a:spcBef>
              <a:defRPr/>
            </a:pPr>
            <a:r>
              <a:rPr lang="en-US" sz="1050" b="1" spc="1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45</a:t>
            </a:r>
            <a:r>
              <a:rPr sz="1050" b="1" spc="17" baseline="31746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1746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object 12">
            <a:extLst>
              <a:ext uri="{FF2B5EF4-FFF2-40B4-BE49-F238E27FC236}">
                <a16:creationId xmlns:a16="http://schemas.microsoft.com/office/drawing/2014/main" id="{387A8A63-A493-0191-F83A-C8CBC5BE35E4}"/>
              </a:ext>
            </a:extLst>
          </p:cNvPr>
          <p:cNvSpPr/>
          <p:nvPr/>
        </p:nvSpPr>
        <p:spPr>
          <a:xfrm>
            <a:off x="5450990" y="3634717"/>
            <a:ext cx="501015" cy="703499"/>
          </a:xfrm>
          <a:custGeom>
            <a:avLst/>
            <a:gdLst/>
            <a:ahLst/>
            <a:cxnLst/>
            <a:rect l="l" t="t" r="r" b="b"/>
            <a:pathLst>
              <a:path w="495300" h="1781810">
                <a:moveTo>
                  <a:pt x="494868" y="0"/>
                </a:moveTo>
                <a:lnTo>
                  <a:pt x="0" y="0"/>
                </a:lnTo>
                <a:lnTo>
                  <a:pt x="0" y="1781670"/>
                </a:lnTo>
                <a:lnTo>
                  <a:pt x="494868" y="1781670"/>
                </a:lnTo>
                <a:lnTo>
                  <a:pt x="494868" y="0"/>
                </a:lnTo>
                <a:close/>
              </a:path>
            </a:pathLst>
          </a:custGeom>
          <a:solidFill>
            <a:srgbClr val="009A44"/>
          </a:solidFill>
        </p:spPr>
        <p:txBody>
          <a:bodyPr wrap="square" lIns="0" tIns="0" rIns="0" bIns="0" rtlCol="0"/>
          <a:lstStyle/>
          <a:p>
            <a:pPr defTabSz="914321">
              <a:defRPr/>
            </a:pPr>
            <a:endParaRPr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object 23">
            <a:extLst>
              <a:ext uri="{FF2B5EF4-FFF2-40B4-BE49-F238E27FC236}">
                <a16:creationId xmlns:a16="http://schemas.microsoft.com/office/drawing/2014/main" id="{56B58BA5-E126-A044-8A47-EB40AF467AA6}"/>
              </a:ext>
            </a:extLst>
          </p:cNvPr>
          <p:cNvSpPr txBox="1"/>
          <p:nvPr/>
        </p:nvSpPr>
        <p:spPr>
          <a:xfrm>
            <a:off x="5591217" y="4103251"/>
            <a:ext cx="235841" cy="174567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19050" defTabSz="914321">
              <a:spcBef>
                <a:spcPts val="101"/>
              </a:spcBef>
              <a:defRPr/>
            </a:pPr>
            <a:r>
              <a:rPr lang="en-US" sz="1050" b="1" spc="1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44</a:t>
            </a:r>
            <a:r>
              <a:rPr sz="1050" b="1" spc="17" baseline="31746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1746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0" name="object 12">
            <a:extLst>
              <a:ext uri="{FF2B5EF4-FFF2-40B4-BE49-F238E27FC236}">
                <a16:creationId xmlns:a16="http://schemas.microsoft.com/office/drawing/2014/main" id="{2F6D3A20-13C4-5B5C-E4B0-6E67E3A81734}"/>
              </a:ext>
            </a:extLst>
          </p:cNvPr>
          <p:cNvSpPr/>
          <p:nvPr/>
        </p:nvSpPr>
        <p:spPr>
          <a:xfrm>
            <a:off x="6227297" y="3757190"/>
            <a:ext cx="501015" cy="581025"/>
          </a:xfrm>
          <a:custGeom>
            <a:avLst/>
            <a:gdLst/>
            <a:ahLst/>
            <a:cxnLst/>
            <a:rect l="l" t="t" r="r" b="b"/>
            <a:pathLst>
              <a:path w="495300" h="1781810">
                <a:moveTo>
                  <a:pt x="494868" y="0"/>
                </a:moveTo>
                <a:lnTo>
                  <a:pt x="0" y="0"/>
                </a:lnTo>
                <a:lnTo>
                  <a:pt x="0" y="1781670"/>
                </a:lnTo>
                <a:lnTo>
                  <a:pt x="494868" y="1781670"/>
                </a:lnTo>
                <a:lnTo>
                  <a:pt x="494868" y="0"/>
                </a:lnTo>
                <a:close/>
              </a:path>
            </a:pathLst>
          </a:custGeom>
          <a:solidFill>
            <a:srgbClr val="009A44"/>
          </a:solidFill>
        </p:spPr>
        <p:txBody>
          <a:bodyPr wrap="square" lIns="0" tIns="0" rIns="0" bIns="0" rtlCol="0"/>
          <a:lstStyle/>
          <a:p>
            <a:pPr defTabSz="914321">
              <a:defRPr/>
            </a:pPr>
            <a:endParaRPr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object 23">
            <a:extLst>
              <a:ext uri="{FF2B5EF4-FFF2-40B4-BE49-F238E27FC236}">
                <a16:creationId xmlns:a16="http://schemas.microsoft.com/office/drawing/2014/main" id="{5DC052C5-80FE-8539-4657-874E07D2536E}"/>
              </a:ext>
            </a:extLst>
          </p:cNvPr>
          <p:cNvSpPr txBox="1"/>
          <p:nvPr/>
        </p:nvSpPr>
        <p:spPr>
          <a:xfrm>
            <a:off x="6367984" y="4103251"/>
            <a:ext cx="235841" cy="174567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19050" defTabSz="914321">
              <a:spcBef>
                <a:spcPts val="101"/>
              </a:spcBef>
              <a:defRPr/>
            </a:pPr>
            <a:r>
              <a:rPr lang="en-US" sz="1050" b="1" spc="1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41</a:t>
            </a:r>
            <a:r>
              <a:rPr sz="1050" b="1" spc="17" baseline="31746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1746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" name="object 12">
            <a:extLst>
              <a:ext uri="{FF2B5EF4-FFF2-40B4-BE49-F238E27FC236}">
                <a16:creationId xmlns:a16="http://schemas.microsoft.com/office/drawing/2014/main" id="{B5A375CB-646D-A43B-DD34-F1ABB6FD1F4A}"/>
              </a:ext>
            </a:extLst>
          </p:cNvPr>
          <p:cNvSpPr/>
          <p:nvPr/>
        </p:nvSpPr>
        <p:spPr>
          <a:xfrm>
            <a:off x="7003603" y="3792266"/>
            <a:ext cx="501015" cy="545949"/>
          </a:xfrm>
          <a:custGeom>
            <a:avLst/>
            <a:gdLst/>
            <a:ahLst/>
            <a:cxnLst/>
            <a:rect l="l" t="t" r="r" b="b"/>
            <a:pathLst>
              <a:path w="495300" h="1781810">
                <a:moveTo>
                  <a:pt x="494868" y="0"/>
                </a:moveTo>
                <a:lnTo>
                  <a:pt x="0" y="0"/>
                </a:lnTo>
                <a:lnTo>
                  <a:pt x="0" y="1781670"/>
                </a:lnTo>
                <a:lnTo>
                  <a:pt x="494868" y="1781670"/>
                </a:lnTo>
                <a:lnTo>
                  <a:pt x="494868" y="0"/>
                </a:lnTo>
                <a:close/>
              </a:path>
            </a:pathLst>
          </a:custGeom>
          <a:solidFill>
            <a:srgbClr val="009A44"/>
          </a:solidFill>
        </p:spPr>
        <p:txBody>
          <a:bodyPr wrap="square" lIns="0" tIns="0" rIns="0" bIns="0" rtlCol="0"/>
          <a:lstStyle/>
          <a:p>
            <a:pPr defTabSz="914321">
              <a:defRPr/>
            </a:pPr>
            <a:endParaRPr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object 23">
            <a:extLst>
              <a:ext uri="{FF2B5EF4-FFF2-40B4-BE49-F238E27FC236}">
                <a16:creationId xmlns:a16="http://schemas.microsoft.com/office/drawing/2014/main" id="{E3F37A48-6077-145D-5D92-DC77D1B7484C}"/>
              </a:ext>
            </a:extLst>
          </p:cNvPr>
          <p:cNvSpPr txBox="1"/>
          <p:nvPr/>
        </p:nvSpPr>
        <p:spPr>
          <a:xfrm>
            <a:off x="7144752" y="4103251"/>
            <a:ext cx="235841" cy="174567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19050" defTabSz="914321">
              <a:spcBef>
                <a:spcPts val="101"/>
              </a:spcBef>
              <a:defRPr/>
            </a:pPr>
            <a:r>
              <a:rPr lang="en-US" sz="1050" b="1" spc="1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40</a:t>
            </a:r>
            <a:r>
              <a:rPr sz="1050" b="1" spc="17" baseline="31746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1746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4" name="object 12">
            <a:extLst>
              <a:ext uri="{FF2B5EF4-FFF2-40B4-BE49-F238E27FC236}">
                <a16:creationId xmlns:a16="http://schemas.microsoft.com/office/drawing/2014/main" id="{48BE2046-F7A6-64AB-29AB-79BC2C6ECEF1}"/>
              </a:ext>
            </a:extLst>
          </p:cNvPr>
          <p:cNvSpPr/>
          <p:nvPr/>
        </p:nvSpPr>
        <p:spPr>
          <a:xfrm>
            <a:off x="7779908" y="3945785"/>
            <a:ext cx="501015" cy="392430"/>
          </a:xfrm>
          <a:custGeom>
            <a:avLst/>
            <a:gdLst/>
            <a:ahLst/>
            <a:cxnLst/>
            <a:rect l="l" t="t" r="r" b="b"/>
            <a:pathLst>
              <a:path w="495300" h="1781810">
                <a:moveTo>
                  <a:pt x="494868" y="0"/>
                </a:moveTo>
                <a:lnTo>
                  <a:pt x="0" y="0"/>
                </a:lnTo>
                <a:lnTo>
                  <a:pt x="0" y="1781670"/>
                </a:lnTo>
                <a:lnTo>
                  <a:pt x="494868" y="1781670"/>
                </a:lnTo>
                <a:lnTo>
                  <a:pt x="494868" y="0"/>
                </a:lnTo>
                <a:close/>
              </a:path>
            </a:pathLst>
          </a:custGeom>
          <a:solidFill>
            <a:srgbClr val="009A44"/>
          </a:solidFill>
        </p:spPr>
        <p:txBody>
          <a:bodyPr wrap="square" lIns="0" tIns="0" rIns="0" bIns="0" rtlCol="0"/>
          <a:lstStyle/>
          <a:p>
            <a:pPr defTabSz="914321">
              <a:defRPr/>
            </a:pPr>
            <a:endParaRPr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object 23">
            <a:extLst>
              <a:ext uri="{FF2B5EF4-FFF2-40B4-BE49-F238E27FC236}">
                <a16:creationId xmlns:a16="http://schemas.microsoft.com/office/drawing/2014/main" id="{5C12B6AD-4078-A54E-6E47-2E72D3AF3196}"/>
              </a:ext>
            </a:extLst>
          </p:cNvPr>
          <p:cNvSpPr txBox="1"/>
          <p:nvPr/>
        </p:nvSpPr>
        <p:spPr>
          <a:xfrm>
            <a:off x="7921519" y="4103251"/>
            <a:ext cx="235841" cy="174567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19050" defTabSz="914321">
              <a:spcBef>
                <a:spcPts val="101"/>
              </a:spcBef>
              <a:defRPr/>
            </a:pPr>
            <a:r>
              <a:rPr lang="en-US" sz="1050" b="1" spc="1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35</a:t>
            </a:r>
            <a:r>
              <a:rPr sz="1050" b="1" spc="17" baseline="31746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sz="1050" b="1" baseline="31746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D28FBCA0-6AD2-7F8E-52BA-F89A8576319E}"/>
              </a:ext>
            </a:extLst>
          </p:cNvPr>
          <p:cNvCxnSpPr/>
          <p:nvPr/>
        </p:nvCxnSpPr>
        <p:spPr>
          <a:xfrm>
            <a:off x="2933700" y="4340750"/>
            <a:ext cx="545306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7" name="Picture 86">
            <a:extLst>
              <a:ext uri="{FF2B5EF4-FFF2-40B4-BE49-F238E27FC236}">
                <a16:creationId xmlns:a16="http://schemas.microsoft.com/office/drawing/2014/main" id="{CF66A95D-C52B-C1E8-C4BA-565F2FF031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6550" y="1631306"/>
            <a:ext cx="2845153" cy="1899281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0" y="5566342"/>
            <a:ext cx="286464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i="1" dirty="0"/>
              <a:t>Information Source: “Tax Transformation Trends Series” by Deloitte global, 2022</a:t>
            </a:r>
            <a:endParaRPr lang="en-US" sz="1050" i="1" dirty="0"/>
          </a:p>
        </p:txBody>
      </p:sp>
    </p:spTree>
    <p:extLst>
      <p:ext uri="{BB962C8B-B14F-4D97-AF65-F5344CB8AC3E}">
        <p14:creationId xmlns:p14="http://schemas.microsoft.com/office/powerpoint/2010/main" val="4121993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E1F3B2E9-9E22-89B0-0B5D-1AE815CD85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srgbClr val="00ABAB"/>
              </a:solidFill>
              <a:latin typeface="Calibri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489857" y="1679558"/>
            <a:ext cx="816428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fr-FR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Digital Tax Transformation Trends on Tax Services</a:t>
            </a:r>
          </a:p>
        </p:txBody>
      </p:sp>
      <p:cxnSp>
        <p:nvCxnSpPr>
          <p:cNvPr id="41" name="直接连接符 31"/>
          <p:cNvCxnSpPr/>
          <p:nvPr/>
        </p:nvCxnSpPr>
        <p:spPr>
          <a:xfrm flipH="1">
            <a:off x="1171735" y="2359403"/>
            <a:ext cx="860" cy="24922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none"/>
            <a:tailEnd type="triangle"/>
          </a:ln>
          <a:effectLst/>
        </p:spPr>
      </p:cxnSp>
      <p:cxnSp>
        <p:nvCxnSpPr>
          <p:cNvPr id="42" name="直接连接符 32"/>
          <p:cNvCxnSpPr/>
          <p:nvPr/>
        </p:nvCxnSpPr>
        <p:spPr>
          <a:xfrm>
            <a:off x="1171735" y="3012293"/>
            <a:ext cx="0" cy="276153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tailEnd type="triangle"/>
          </a:ln>
          <a:effectLst/>
        </p:spPr>
      </p:cxnSp>
      <p:sp>
        <p:nvSpPr>
          <p:cNvPr id="43" name="Rectangle 42"/>
          <p:cNvSpPr/>
          <p:nvPr/>
        </p:nvSpPr>
        <p:spPr bwMode="gray">
          <a:xfrm>
            <a:off x="535781" y="1987440"/>
            <a:ext cx="1273629" cy="392447"/>
          </a:xfrm>
          <a:prstGeom prst="rect">
            <a:avLst/>
          </a:prstGeom>
          <a:solidFill>
            <a:srgbClr val="30B44A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68488" y="2045164"/>
            <a:ext cx="84092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b="1" dirty="0">
                <a:solidFill>
                  <a:schemeClr val="bg1"/>
                </a:solidFill>
              </a:rPr>
              <a:t>Client needs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16578" y="1988844"/>
            <a:ext cx="4996544" cy="481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00"/>
              </a:lnSpc>
              <a:spcBef>
                <a:spcPts val="450"/>
              </a:spcBef>
              <a:buSzPct val="100000"/>
            </a:pPr>
            <a:r>
              <a:rPr lang="en-US" sz="1050" b="1" dirty="0">
                <a:solidFill>
                  <a:srgbClr val="00B050"/>
                </a:solidFill>
                <a:latin typeface="+mj-lt"/>
              </a:rPr>
              <a:t>One-stop digital solution</a:t>
            </a:r>
          </a:p>
          <a:p>
            <a:pPr marL="214313" indent="-214313">
              <a:lnSpc>
                <a:spcPts val="900"/>
              </a:lnSpc>
              <a:spcBef>
                <a:spcPts val="45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313131"/>
                </a:solidFill>
                <a:latin typeface="+mj-lt"/>
              </a:rPr>
              <a:t>Strengthen tax management and connect with tax bureaus</a:t>
            </a:r>
          </a:p>
          <a:p>
            <a:pPr marL="214313" indent="-214313">
              <a:lnSpc>
                <a:spcPts val="900"/>
              </a:lnSpc>
              <a:spcBef>
                <a:spcPts val="45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313131"/>
                </a:solidFill>
                <a:latin typeface="+mj-lt"/>
              </a:rPr>
              <a:t>Improve efficiency and provide more data insights</a:t>
            </a:r>
          </a:p>
        </p:txBody>
      </p:sp>
      <p:cxnSp>
        <p:nvCxnSpPr>
          <p:cNvPr id="46" name="直接连接符 31"/>
          <p:cNvCxnSpPr/>
          <p:nvPr/>
        </p:nvCxnSpPr>
        <p:spPr>
          <a:xfrm flipH="1">
            <a:off x="1170875" y="3719929"/>
            <a:ext cx="860" cy="24922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47" name="Rectangle 46"/>
          <p:cNvSpPr/>
          <p:nvPr/>
        </p:nvSpPr>
        <p:spPr bwMode="gray">
          <a:xfrm>
            <a:off x="535781" y="2626495"/>
            <a:ext cx="1273629" cy="392447"/>
          </a:xfrm>
          <a:prstGeom prst="rect">
            <a:avLst/>
          </a:prstGeom>
          <a:solidFill>
            <a:srgbClr val="868A8E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68488" y="2684219"/>
            <a:ext cx="84092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b="1" dirty="0">
                <a:solidFill>
                  <a:schemeClr val="bg1"/>
                </a:solidFill>
              </a:rPr>
              <a:t>Market competition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016578" y="2611391"/>
            <a:ext cx="4457700" cy="417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00"/>
              </a:lnSpc>
              <a:spcBef>
                <a:spcPts val="450"/>
              </a:spcBef>
              <a:buSzPct val="100000"/>
            </a:pPr>
            <a:r>
              <a:rPr lang="en-US" sz="1050" b="1" dirty="0">
                <a:solidFill>
                  <a:srgbClr val="868A8E"/>
                </a:solidFill>
                <a:latin typeface="+mj-lt"/>
              </a:rPr>
              <a:t>Diverse and cross-over </a:t>
            </a:r>
            <a:r>
              <a:rPr lang="en-US" altLang="zh-CN" sz="1050" b="1" dirty="0">
                <a:solidFill>
                  <a:srgbClr val="868A8E"/>
                </a:solidFill>
                <a:latin typeface="+mj-lt"/>
              </a:rPr>
              <a:t>market players</a:t>
            </a:r>
            <a:endParaRPr lang="en-US" sz="1050" b="1" dirty="0">
              <a:solidFill>
                <a:srgbClr val="868A8E"/>
              </a:solidFill>
              <a:latin typeface="+mj-lt"/>
            </a:endParaRPr>
          </a:p>
          <a:p>
            <a:pPr marL="214313" indent="-214313">
              <a:lnSpc>
                <a:spcPts val="900"/>
              </a:lnSpc>
              <a:spcBef>
                <a:spcPts val="45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313131"/>
                </a:solidFill>
                <a:latin typeface="+mj-lt"/>
              </a:rPr>
              <a:t>More competitors with technology background are joining the fierce competition, in addition to traditional accounting, tax and law firms</a:t>
            </a:r>
          </a:p>
        </p:txBody>
      </p:sp>
      <p:cxnSp>
        <p:nvCxnSpPr>
          <p:cNvPr id="50" name="直接连接符 32"/>
          <p:cNvCxnSpPr/>
          <p:nvPr/>
        </p:nvCxnSpPr>
        <p:spPr>
          <a:xfrm>
            <a:off x="1170874" y="4363523"/>
            <a:ext cx="1721" cy="54000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tailEnd type="triangle"/>
          </a:ln>
          <a:effectLst/>
        </p:spPr>
      </p:cxnSp>
      <p:sp>
        <p:nvSpPr>
          <p:cNvPr id="51" name="Rectangle 50"/>
          <p:cNvSpPr/>
          <p:nvPr/>
        </p:nvSpPr>
        <p:spPr bwMode="gray">
          <a:xfrm>
            <a:off x="535781" y="3313378"/>
            <a:ext cx="1273629" cy="392447"/>
          </a:xfrm>
          <a:prstGeom prst="rect">
            <a:avLst/>
          </a:prstGeom>
          <a:solidFill>
            <a:srgbClr val="7FC241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68488" y="3371102"/>
            <a:ext cx="84092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b="1" dirty="0">
                <a:solidFill>
                  <a:schemeClr val="bg1"/>
                </a:solidFill>
              </a:rPr>
              <a:t>Talent requirements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016578" y="3228315"/>
            <a:ext cx="4457700" cy="417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00"/>
              </a:lnSpc>
              <a:spcBef>
                <a:spcPts val="450"/>
              </a:spcBef>
              <a:buSzPct val="100000"/>
            </a:pPr>
            <a:r>
              <a:rPr lang="en-US" sz="1050" b="1" dirty="0">
                <a:solidFill>
                  <a:srgbClr val="7FC241"/>
                </a:solidFill>
                <a:latin typeface="+mj-lt"/>
              </a:rPr>
              <a:t>Inter-disciplined talents</a:t>
            </a:r>
          </a:p>
          <a:p>
            <a:pPr marL="214313" indent="-214313">
              <a:lnSpc>
                <a:spcPts val="900"/>
              </a:lnSpc>
              <a:spcBef>
                <a:spcPts val="45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313131"/>
                </a:solidFill>
                <a:latin typeface="+mj-lt"/>
              </a:rPr>
              <a:t>Not only being sophisticated in accounting, tax and legal area, but also having deep understanding in tech and business advisory with digital mindset</a:t>
            </a:r>
          </a:p>
        </p:txBody>
      </p:sp>
      <p:sp>
        <p:nvSpPr>
          <p:cNvPr id="54" name="Rectangle 53"/>
          <p:cNvSpPr/>
          <p:nvPr/>
        </p:nvSpPr>
        <p:spPr bwMode="gray">
          <a:xfrm>
            <a:off x="535781" y="3972198"/>
            <a:ext cx="1273629" cy="392447"/>
          </a:xfrm>
          <a:prstGeom prst="rect">
            <a:avLst/>
          </a:prstGeom>
          <a:solidFill>
            <a:srgbClr val="00A6BA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68488" y="4029922"/>
            <a:ext cx="84092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b="1" dirty="0">
                <a:solidFill>
                  <a:schemeClr val="bg1"/>
                </a:solidFill>
              </a:rPr>
              <a:t>Digital products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016578" y="3845920"/>
            <a:ext cx="4620987" cy="891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00"/>
              </a:lnSpc>
              <a:spcBef>
                <a:spcPts val="450"/>
              </a:spcBef>
              <a:buSzPct val="100000"/>
            </a:pPr>
            <a:r>
              <a:rPr lang="en-US" sz="1050" b="1" dirty="0">
                <a:solidFill>
                  <a:srgbClr val="00A6BA"/>
                </a:solidFill>
                <a:latin typeface="+mj-lt"/>
              </a:rPr>
              <a:t>Digitized solutions</a:t>
            </a:r>
          </a:p>
          <a:p>
            <a:pPr marL="214313" indent="-214313">
              <a:lnSpc>
                <a:spcPts val="900"/>
              </a:lnSpc>
              <a:spcBef>
                <a:spcPts val="45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313131"/>
                </a:solidFill>
                <a:latin typeface="+mj-lt"/>
              </a:rPr>
              <a:t>Transform traditional tax services equipped with more automation tools</a:t>
            </a:r>
          </a:p>
          <a:p>
            <a:pPr marL="214313" indent="-214313">
              <a:lnSpc>
                <a:spcPts val="900"/>
              </a:lnSpc>
              <a:spcBef>
                <a:spcPts val="45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313131"/>
                </a:solidFill>
                <a:latin typeface="+mj-lt"/>
              </a:rPr>
              <a:t>Incorporate tax management into daily business operations via process revamp and data analytics</a:t>
            </a:r>
          </a:p>
          <a:p>
            <a:pPr marL="214313" indent="-214313">
              <a:lnSpc>
                <a:spcPts val="900"/>
              </a:lnSpc>
              <a:spcBef>
                <a:spcPts val="45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313131"/>
                </a:solidFill>
                <a:latin typeface="+mj-lt"/>
              </a:rPr>
              <a:t>Integrate new considerations into tax services including climate change, sustainability, cyber security and etc.</a:t>
            </a:r>
          </a:p>
        </p:txBody>
      </p:sp>
      <p:sp>
        <p:nvSpPr>
          <p:cNvPr id="57" name="Rectangle 56"/>
          <p:cNvSpPr/>
          <p:nvPr/>
        </p:nvSpPr>
        <p:spPr bwMode="gray">
          <a:xfrm>
            <a:off x="535781" y="4954697"/>
            <a:ext cx="1273629" cy="392447"/>
          </a:xfrm>
          <a:prstGeom prst="rect">
            <a:avLst/>
          </a:prstGeom>
          <a:solidFill>
            <a:srgbClr val="00ABE7"/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68488" y="5012421"/>
            <a:ext cx="84092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b="1" dirty="0">
                <a:solidFill>
                  <a:schemeClr val="bg1"/>
                </a:solidFill>
              </a:rPr>
              <a:t>Organizational development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016579" y="4963529"/>
            <a:ext cx="3077936" cy="660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900"/>
              </a:lnSpc>
              <a:spcBef>
                <a:spcPts val="450"/>
              </a:spcBef>
              <a:buSzPct val="100000"/>
            </a:pPr>
            <a:r>
              <a:rPr lang="en-US" sz="1050" b="1" dirty="0">
                <a:solidFill>
                  <a:srgbClr val="00ABE7"/>
                </a:solidFill>
                <a:latin typeface="+mj-lt"/>
              </a:rPr>
              <a:t>Re-organization with digital DNA</a:t>
            </a:r>
          </a:p>
          <a:p>
            <a:pPr marL="214313" indent="-214313">
              <a:lnSpc>
                <a:spcPts val="900"/>
              </a:lnSpc>
              <a:spcBef>
                <a:spcPts val="45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313131"/>
                </a:solidFill>
                <a:latin typeface="+mj-lt"/>
              </a:rPr>
              <a:t>Enrich digital service offerings and solutions</a:t>
            </a:r>
          </a:p>
          <a:p>
            <a:pPr marL="214313" indent="-214313">
              <a:lnSpc>
                <a:spcPts val="900"/>
              </a:lnSpc>
              <a:spcBef>
                <a:spcPts val="45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313131"/>
                </a:solidFill>
                <a:latin typeface="+mj-lt"/>
              </a:rPr>
              <a:t>Enlarge digital talent pool</a:t>
            </a:r>
          </a:p>
          <a:p>
            <a:pPr marL="214313" indent="-214313">
              <a:lnSpc>
                <a:spcPts val="900"/>
              </a:lnSpc>
              <a:spcBef>
                <a:spcPts val="45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313131"/>
                </a:solidFill>
                <a:latin typeface="+mj-lt"/>
              </a:rPr>
              <a:t>Embark digital transformation journey</a:t>
            </a: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13" y="2025706"/>
            <a:ext cx="285750" cy="328613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013" y="2664243"/>
            <a:ext cx="285750" cy="321469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972" y="3371102"/>
            <a:ext cx="314325" cy="314325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832" y="4014548"/>
            <a:ext cx="278606" cy="30718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156" y="5008045"/>
            <a:ext cx="271463" cy="285750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1469" y="2199565"/>
            <a:ext cx="2899835" cy="289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217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988379D0-D2F4-38D8-B12E-DA8734095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srgbClr val="00ABAB"/>
              </a:solidFill>
              <a:latin typeface="Calibri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489857" y="1679558"/>
            <a:ext cx="816428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Time to reform our services to clients</a:t>
            </a:r>
          </a:p>
        </p:txBody>
      </p:sp>
      <p:pic>
        <p:nvPicPr>
          <p:cNvPr id="38" name="Picture Placeholder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44"/>
          <a:stretch/>
        </p:blipFill>
        <p:spPr>
          <a:xfrm>
            <a:off x="5607844" y="3437824"/>
            <a:ext cx="2807546" cy="1877639"/>
          </a:xfrm>
          <a:prstGeom prst="rect">
            <a:avLst/>
          </a:prstGeom>
        </p:spPr>
      </p:pic>
      <p:sp>
        <p:nvSpPr>
          <p:cNvPr id="39" name="Rectangle 38"/>
          <p:cNvSpPr/>
          <p:nvPr/>
        </p:nvSpPr>
        <p:spPr bwMode="gray">
          <a:xfrm>
            <a:off x="77450" y="3437824"/>
            <a:ext cx="9066551" cy="1877639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 defTabSz="685800">
              <a:lnSpc>
                <a:spcPct val="106000"/>
              </a:lnSpc>
              <a:defRPr/>
            </a:pPr>
            <a:r>
              <a:rPr lang="en-US" sz="1200" b="1" dirty="0">
                <a:solidFill>
                  <a:prstClr val="white"/>
                </a:solidFill>
                <a:latin typeface="Calibri"/>
              </a:rPr>
              <a:t>s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758186" y="2053310"/>
            <a:ext cx="5803903" cy="2761141"/>
            <a:chOff x="2823813" y="2528670"/>
            <a:chExt cx="8934132" cy="4264014"/>
          </a:xfrm>
        </p:grpSpPr>
        <p:sp>
          <p:nvSpPr>
            <p:cNvPr id="66" name="Rectangle 65"/>
            <p:cNvSpPr/>
            <p:nvPr/>
          </p:nvSpPr>
          <p:spPr bwMode="gray">
            <a:xfrm>
              <a:off x="2833338" y="2534098"/>
              <a:ext cx="2628900" cy="2129293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66675" tIns="66675" rIns="66675" bIns="66675" rtlCol="0" anchor="ctr"/>
            <a:lstStyle/>
            <a:p>
              <a:pPr algn="ctr" defTabSz="685800">
                <a:lnSpc>
                  <a:spcPct val="106000"/>
                </a:lnSpc>
                <a:defRPr/>
              </a:pPr>
              <a:endParaRPr lang="en-US" sz="1200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7" name="Rectangle 66"/>
            <p:cNvSpPr/>
            <p:nvPr/>
          </p:nvSpPr>
          <p:spPr bwMode="gray">
            <a:xfrm>
              <a:off x="5981192" y="4663391"/>
              <a:ext cx="2628900" cy="2129293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66675" tIns="66675" rIns="66675" bIns="66675" rtlCol="0" anchor="ctr"/>
            <a:lstStyle/>
            <a:p>
              <a:pPr algn="ctr" defTabSz="685800">
                <a:lnSpc>
                  <a:spcPct val="106000"/>
                </a:lnSpc>
                <a:defRPr/>
              </a:pPr>
              <a:endParaRPr lang="en-US" sz="1200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8" name="Rectangle 67"/>
            <p:cNvSpPr/>
            <p:nvPr/>
          </p:nvSpPr>
          <p:spPr bwMode="gray">
            <a:xfrm>
              <a:off x="9129045" y="2534098"/>
              <a:ext cx="2628900" cy="2129293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66675" tIns="66675" rIns="66675" bIns="66675" rtlCol="0" anchor="ctr"/>
            <a:lstStyle/>
            <a:p>
              <a:pPr algn="ctr" defTabSz="685800">
                <a:lnSpc>
                  <a:spcPct val="106000"/>
                </a:lnSpc>
                <a:defRPr/>
              </a:pPr>
              <a:endParaRPr lang="en-US" sz="1200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9" name="Rectangle 68"/>
            <p:cNvSpPr/>
            <p:nvPr/>
          </p:nvSpPr>
          <p:spPr bwMode="gray">
            <a:xfrm>
              <a:off x="2833338" y="4663391"/>
              <a:ext cx="2628900" cy="2129293"/>
            </a:xfrm>
            <a:prstGeom prst="rect">
              <a:avLst/>
            </a:prstGeom>
            <a:solidFill>
              <a:srgbClr val="30B213"/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lIns="66675" tIns="66675" rIns="66675" bIns="66675" rtlCol="0" anchor="ctr"/>
            <a:lstStyle/>
            <a:p>
              <a:pPr algn="ctr" defTabSz="685800">
                <a:lnSpc>
                  <a:spcPct val="106000"/>
                </a:lnSpc>
                <a:defRPr/>
              </a:pPr>
              <a:endParaRPr lang="en-US" sz="1200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0" name="Rectangle 69"/>
            <p:cNvSpPr/>
            <p:nvPr/>
          </p:nvSpPr>
          <p:spPr bwMode="gray">
            <a:xfrm>
              <a:off x="5981191" y="2534097"/>
              <a:ext cx="2628900" cy="2129293"/>
            </a:xfrm>
            <a:prstGeom prst="rect">
              <a:avLst/>
            </a:prstGeom>
            <a:solidFill>
              <a:srgbClr val="007335"/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lIns="66675" tIns="66675" rIns="66675" bIns="66675" rtlCol="0" anchor="ctr"/>
            <a:lstStyle/>
            <a:p>
              <a:pPr algn="ctr" defTabSz="685800">
                <a:lnSpc>
                  <a:spcPct val="106000"/>
                </a:lnSpc>
                <a:defRPr/>
              </a:pPr>
              <a:endParaRPr lang="en-US" sz="1200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1" name="Rectangle 70"/>
            <p:cNvSpPr/>
            <p:nvPr/>
          </p:nvSpPr>
          <p:spPr bwMode="gray">
            <a:xfrm>
              <a:off x="9129044" y="4663390"/>
              <a:ext cx="2628900" cy="2129293"/>
            </a:xfrm>
            <a:prstGeom prst="rect">
              <a:avLst/>
            </a:prstGeom>
            <a:solidFill>
              <a:srgbClr val="008B9B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66675" tIns="66675" rIns="66675" bIns="66675" rtlCol="0" anchor="ctr"/>
            <a:lstStyle/>
            <a:p>
              <a:pPr algn="ctr" defTabSz="685800">
                <a:lnSpc>
                  <a:spcPct val="106000"/>
                </a:lnSpc>
                <a:defRPr/>
              </a:pPr>
              <a:endParaRPr lang="en-US" sz="1200" b="1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000182" y="5038679"/>
              <a:ext cx="2305051" cy="1425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spcBef>
                  <a:spcPts val="450"/>
                </a:spcBef>
                <a:buSzPct val="100000"/>
                <a:defRPr/>
              </a:pPr>
              <a:r>
                <a:rPr lang="en-US" sz="1500" b="1" dirty="0">
                  <a:solidFill>
                    <a:prstClr val="white"/>
                  </a:solidFill>
                  <a:latin typeface="Calibri"/>
                </a:rPr>
                <a:t>Redesign storefronts based on industries / market trends</a:t>
              </a:r>
            </a:p>
          </p:txBody>
        </p:sp>
        <p:pic>
          <p:nvPicPr>
            <p:cNvPr id="73" name="Picture 72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23813" y="2535254"/>
              <a:ext cx="2638425" cy="2134458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6170711" y="2886729"/>
              <a:ext cx="2305051" cy="10694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spcBef>
                  <a:spcPts val="450"/>
                </a:spcBef>
                <a:buSzPct val="100000"/>
                <a:defRPr/>
              </a:pPr>
              <a:r>
                <a:rPr lang="en-US" sz="1500" b="1" dirty="0">
                  <a:solidFill>
                    <a:prstClr val="white"/>
                  </a:solidFill>
                  <a:latin typeface="Calibri"/>
                </a:rPr>
                <a:t>Develop end-to-end digital solutions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9290969" y="5232009"/>
              <a:ext cx="2305051" cy="7129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spcBef>
                  <a:spcPts val="450"/>
                </a:spcBef>
                <a:buSzPct val="100000"/>
                <a:defRPr/>
              </a:pPr>
              <a:r>
                <a:rPr lang="en-US" sz="1500" b="1" dirty="0">
                  <a:solidFill>
                    <a:prstClr val="white"/>
                  </a:solidFill>
                  <a:latin typeface="Calibri"/>
                </a:rPr>
                <a:t>Reshape talent strategy</a:t>
              </a:r>
            </a:p>
          </p:txBody>
        </p:sp>
        <p:pic>
          <p:nvPicPr>
            <p:cNvPr id="76" name="Picture 7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81190" y="4686748"/>
              <a:ext cx="2628901" cy="2105936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29043" y="2528670"/>
              <a:ext cx="2628901" cy="21580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2191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704D551-468E-C87D-6915-87A939D9E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B38745-B546-C290-C990-CD599B93CDA9}"/>
              </a:ext>
            </a:extLst>
          </p:cNvPr>
          <p:cNvSpPr/>
          <p:nvPr/>
        </p:nvSpPr>
        <p:spPr>
          <a:xfrm>
            <a:off x="0" y="839263"/>
            <a:ext cx="9144000" cy="763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3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2053851" y="2671400"/>
            <a:ext cx="5036299" cy="13272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8625" dirty="0">
                <a:solidFill>
                  <a:srgbClr val="2C3673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Thank You!</a:t>
            </a:r>
            <a:endParaRPr lang="en-CA" sz="17925" kern="0" dirty="0">
              <a:solidFill>
                <a:srgbClr val="2C3673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983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B21F9AB-7922-F88E-CFD3-D1BEB958A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3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90218"/>
            <a:ext cx="816428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Opening short video</a:t>
            </a:r>
            <a:endParaRPr lang="en-CA" kern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75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srgbClr val="00ABAB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6519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Picture 470">
            <a:extLst>
              <a:ext uri="{FF2B5EF4-FFF2-40B4-BE49-F238E27FC236}">
                <a16:creationId xmlns:a16="http://schemas.microsoft.com/office/drawing/2014/main" id="{06BF2325-8014-A2FC-CA68-5A2FA84F2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C3C75ED-B75C-0A90-E919-3F527D7BC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488" y="2332675"/>
            <a:ext cx="7582112" cy="2628900"/>
          </a:xfrm>
        </p:spPr>
        <p:txBody>
          <a:bodyPr>
            <a:normAutofit/>
          </a:bodyPr>
          <a:lstStyle/>
          <a:p>
            <a:endParaRPr lang="en-US" sz="1350" b="1" dirty="0">
              <a:latin typeface="Arial" panose="020B0604020202020204" pitchFamily="34" charset="0"/>
              <a:ea typeface="Courier New" panose="02070309020205020404" pitchFamily="49" charset="0"/>
              <a:cs typeface="Arial" panose="020B0604020202020204" pitchFamily="34" charset="0"/>
            </a:endParaRPr>
          </a:p>
          <a:p>
            <a:endParaRPr lang="en-US" sz="1350" b="1" dirty="0">
              <a:latin typeface="Arial" panose="020B0604020202020204" pitchFamily="34" charset="0"/>
              <a:ea typeface="Courier New" panose="02070309020205020404" pitchFamily="49" charset="0"/>
              <a:cs typeface="Arial" panose="020B0604020202020204" pitchFamily="34" charset="0"/>
            </a:endParaRPr>
          </a:p>
          <a:p>
            <a:endParaRPr lang="en-US" sz="1350" b="1" dirty="0">
              <a:latin typeface="Arial" panose="020B0604020202020204" pitchFamily="34" charset="0"/>
              <a:ea typeface="Courier New" panose="02070309020205020404" pitchFamily="49" charset="0"/>
              <a:cs typeface="Arial" panose="020B0604020202020204" pitchFamily="34" charset="0"/>
            </a:endParaRPr>
          </a:p>
          <a:p>
            <a:endParaRPr lang="en-ID" sz="1350" dirty="0">
              <a:latin typeface="Arial" panose="020B0604020202020204" pitchFamily="34" charset="0"/>
              <a:ea typeface="Courier New" panose="02070309020205020404" pitchFamily="49" charset="0"/>
              <a:cs typeface="Arial" panose="020B0604020202020204" pitchFamily="34" charset="0"/>
            </a:endParaRPr>
          </a:p>
          <a:p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r>
              <a:rPr lang="en-US" dirty="0"/>
              <a:t>AOTCA General Meeting and International Tax Conference 2022</a:t>
            </a:r>
            <a:endParaRPr lang="en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35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en-ID" sz="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07720" y="2721086"/>
            <a:ext cx="3208020" cy="234720"/>
            <a:chOff x="6969760" y="1883630"/>
            <a:chExt cx="4277360" cy="312960"/>
          </a:xfrm>
        </p:grpSpPr>
        <p:sp>
          <p:nvSpPr>
            <p:cNvPr id="334" name="Rectangle 333"/>
            <p:cNvSpPr/>
            <p:nvPr/>
          </p:nvSpPr>
          <p:spPr bwMode="gray">
            <a:xfrm>
              <a:off x="6969760" y="1936607"/>
              <a:ext cx="4277360" cy="199169"/>
            </a:xfrm>
            <a:prstGeom prst="rect">
              <a:avLst/>
            </a:prstGeom>
            <a:solidFill>
              <a:srgbClr val="A1C9CD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35" name="Rectangle 334"/>
            <p:cNvSpPr/>
            <p:nvPr/>
          </p:nvSpPr>
          <p:spPr bwMode="gray">
            <a:xfrm>
              <a:off x="70104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36" name="Rectangle 335"/>
            <p:cNvSpPr/>
            <p:nvPr/>
          </p:nvSpPr>
          <p:spPr bwMode="gray">
            <a:xfrm>
              <a:off x="70612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37" name="Rectangle 336"/>
            <p:cNvSpPr/>
            <p:nvPr/>
          </p:nvSpPr>
          <p:spPr bwMode="gray">
            <a:xfrm>
              <a:off x="71120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38" name="Rectangle 337"/>
            <p:cNvSpPr/>
            <p:nvPr/>
          </p:nvSpPr>
          <p:spPr bwMode="gray">
            <a:xfrm>
              <a:off x="71628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39" name="Rectangle 338"/>
            <p:cNvSpPr/>
            <p:nvPr/>
          </p:nvSpPr>
          <p:spPr bwMode="gray">
            <a:xfrm>
              <a:off x="72136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40" name="Rectangle 339"/>
            <p:cNvSpPr/>
            <p:nvPr/>
          </p:nvSpPr>
          <p:spPr bwMode="gray">
            <a:xfrm>
              <a:off x="72644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41" name="Rectangle 340"/>
            <p:cNvSpPr/>
            <p:nvPr/>
          </p:nvSpPr>
          <p:spPr bwMode="gray">
            <a:xfrm>
              <a:off x="73152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42" name="Rectangle 341"/>
            <p:cNvSpPr/>
            <p:nvPr/>
          </p:nvSpPr>
          <p:spPr bwMode="gray">
            <a:xfrm>
              <a:off x="73660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43" name="Rectangle 342"/>
            <p:cNvSpPr/>
            <p:nvPr/>
          </p:nvSpPr>
          <p:spPr bwMode="gray">
            <a:xfrm>
              <a:off x="74168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44" name="Rectangle 343"/>
            <p:cNvSpPr/>
            <p:nvPr/>
          </p:nvSpPr>
          <p:spPr bwMode="gray">
            <a:xfrm>
              <a:off x="74676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45" name="Rectangle 344"/>
            <p:cNvSpPr/>
            <p:nvPr/>
          </p:nvSpPr>
          <p:spPr bwMode="gray">
            <a:xfrm>
              <a:off x="75184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46" name="Rectangle 345"/>
            <p:cNvSpPr/>
            <p:nvPr/>
          </p:nvSpPr>
          <p:spPr bwMode="gray">
            <a:xfrm>
              <a:off x="75692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47" name="Rectangle 346"/>
            <p:cNvSpPr/>
            <p:nvPr/>
          </p:nvSpPr>
          <p:spPr bwMode="gray">
            <a:xfrm>
              <a:off x="76200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48" name="Rectangle 347"/>
            <p:cNvSpPr/>
            <p:nvPr/>
          </p:nvSpPr>
          <p:spPr bwMode="gray">
            <a:xfrm>
              <a:off x="76708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49" name="Rectangle 348"/>
            <p:cNvSpPr/>
            <p:nvPr/>
          </p:nvSpPr>
          <p:spPr bwMode="gray">
            <a:xfrm>
              <a:off x="77216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50" name="Rectangle 349"/>
            <p:cNvSpPr/>
            <p:nvPr/>
          </p:nvSpPr>
          <p:spPr bwMode="gray">
            <a:xfrm>
              <a:off x="77724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51" name="Rectangle 350"/>
            <p:cNvSpPr/>
            <p:nvPr/>
          </p:nvSpPr>
          <p:spPr bwMode="gray">
            <a:xfrm>
              <a:off x="78232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52" name="Rectangle 351"/>
            <p:cNvSpPr/>
            <p:nvPr/>
          </p:nvSpPr>
          <p:spPr bwMode="gray">
            <a:xfrm>
              <a:off x="78740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53" name="Rectangle 352"/>
            <p:cNvSpPr/>
            <p:nvPr/>
          </p:nvSpPr>
          <p:spPr bwMode="gray">
            <a:xfrm>
              <a:off x="79248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54" name="Rectangle 353"/>
            <p:cNvSpPr/>
            <p:nvPr/>
          </p:nvSpPr>
          <p:spPr bwMode="gray">
            <a:xfrm>
              <a:off x="79756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55" name="Rectangle 354"/>
            <p:cNvSpPr/>
            <p:nvPr/>
          </p:nvSpPr>
          <p:spPr bwMode="gray">
            <a:xfrm>
              <a:off x="80264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56" name="Rectangle 355"/>
            <p:cNvSpPr/>
            <p:nvPr/>
          </p:nvSpPr>
          <p:spPr bwMode="gray">
            <a:xfrm>
              <a:off x="80772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57" name="Rectangle 356"/>
            <p:cNvSpPr/>
            <p:nvPr/>
          </p:nvSpPr>
          <p:spPr bwMode="gray">
            <a:xfrm>
              <a:off x="81280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58" name="Rectangle 357"/>
            <p:cNvSpPr/>
            <p:nvPr/>
          </p:nvSpPr>
          <p:spPr bwMode="gray">
            <a:xfrm>
              <a:off x="81788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59" name="Rectangle 358"/>
            <p:cNvSpPr/>
            <p:nvPr/>
          </p:nvSpPr>
          <p:spPr bwMode="gray">
            <a:xfrm>
              <a:off x="82296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60" name="Rectangle 359"/>
            <p:cNvSpPr/>
            <p:nvPr/>
          </p:nvSpPr>
          <p:spPr bwMode="gray">
            <a:xfrm>
              <a:off x="82804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61" name="Rectangle 360"/>
            <p:cNvSpPr/>
            <p:nvPr/>
          </p:nvSpPr>
          <p:spPr bwMode="gray">
            <a:xfrm>
              <a:off x="83312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62" name="Rectangle 361"/>
            <p:cNvSpPr/>
            <p:nvPr/>
          </p:nvSpPr>
          <p:spPr bwMode="gray">
            <a:xfrm>
              <a:off x="83820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63" name="Rectangle 362"/>
            <p:cNvSpPr/>
            <p:nvPr/>
          </p:nvSpPr>
          <p:spPr bwMode="gray">
            <a:xfrm>
              <a:off x="84328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64" name="Rectangle 363"/>
            <p:cNvSpPr/>
            <p:nvPr/>
          </p:nvSpPr>
          <p:spPr bwMode="gray">
            <a:xfrm>
              <a:off x="84836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65" name="Rectangle 364"/>
            <p:cNvSpPr/>
            <p:nvPr/>
          </p:nvSpPr>
          <p:spPr bwMode="gray">
            <a:xfrm>
              <a:off x="85344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66" name="Rectangle 365"/>
            <p:cNvSpPr/>
            <p:nvPr/>
          </p:nvSpPr>
          <p:spPr bwMode="gray">
            <a:xfrm>
              <a:off x="85852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67" name="Rectangle 366"/>
            <p:cNvSpPr/>
            <p:nvPr/>
          </p:nvSpPr>
          <p:spPr bwMode="gray">
            <a:xfrm>
              <a:off x="86360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68" name="Rectangle 367"/>
            <p:cNvSpPr/>
            <p:nvPr/>
          </p:nvSpPr>
          <p:spPr bwMode="gray">
            <a:xfrm>
              <a:off x="86868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69" name="Rectangle 368"/>
            <p:cNvSpPr/>
            <p:nvPr/>
          </p:nvSpPr>
          <p:spPr bwMode="gray">
            <a:xfrm>
              <a:off x="87376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0" name="Rectangle 369"/>
            <p:cNvSpPr/>
            <p:nvPr/>
          </p:nvSpPr>
          <p:spPr bwMode="gray">
            <a:xfrm>
              <a:off x="87884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1" name="Rectangle 370"/>
            <p:cNvSpPr/>
            <p:nvPr/>
          </p:nvSpPr>
          <p:spPr bwMode="gray">
            <a:xfrm>
              <a:off x="88392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2" name="Rectangle 371"/>
            <p:cNvSpPr/>
            <p:nvPr/>
          </p:nvSpPr>
          <p:spPr bwMode="gray">
            <a:xfrm>
              <a:off x="88900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3" name="Rectangle 372"/>
            <p:cNvSpPr/>
            <p:nvPr/>
          </p:nvSpPr>
          <p:spPr bwMode="gray">
            <a:xfrm>
              <a:off x="89408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4" name="Rectangle 373"/>
            <p:cNvSpPr/>
            <p:nvPr/>
          </p:nvSpPr>
          <p:spPr bwMode="gray">
            <a:xfrm>
              <a:off x="89916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5" name="Rectangle 374"/>
            <p:cNvSpPr/>
            <p:nvPr/>
          </p:nvSpPr>
          <p:spPr bwMode="gray">
            <a:xfrm>
              <a:off x="9042400" y="19445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6" name="Rectangle 375"/>
            <p:cNvSpPr/>
            <p:nvPr/>
          </p:nvSpPr>
          <p:spPr bwMode="gray">
            <a:xfrm>
              <a:off x="9093200" y="19344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7" name="Rectangle 376"/>
            <p:cNvSpPr/>
            <p:nvPr/>
          </p:nvSpPr>
          <p:spPr bwMode="gray">
            <a:xfrm>
              <a:off x="9144000" y="19445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8" name="Rectangle 377"/>
            <p:cNvSpPr/>
            <p:nvPr/>
          </p:nvSpPr>
          <p:spPr bwMode="gray">
            <a:xfrm>
              <a:off x="9194800" y="19344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9" name="Rectangle 378"/>
            <p:cNvSpPr/>
            <p:nvPr/>
          </p:nvSpPr>
          <p:spPr bwMode="gray">
            <a:xfrm>
              <a:off x="9245600" y="19445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80" name="Rectangle 379"/>
            <p:cNvSpPr/>
            <p:nvPr/>
          </p:nvSpPr>
          <p:spPr bwMode="gray">
            <a:xfrm>
              <a:off x="9296400" y="19344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81" name="Rectangle 380"/>
            <p:cNvSpPr/>
            <p:nvPr/>
          </p:nvSpPr>
          <p:spPr bwMode="gray">
            <a:xfrm>
              <a:off x="9347200" y="19445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82" name="Rectangle 381"/>
            <p:cNvSpPr/>
            <p:nvPr/>
          </p:nvSpPr>
          <p:spPr bwMode="gray">
            <a:xfrm>
              <a:off x="9398000" y="19344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83" name="Rectangle 382"/>
            <p:cNvSpPr/>
            <p:nvPr/>
          </p:nvSpPr>
          <p:spPr bwMode="gray">
            <a:xfrm>
              <a:off x="94488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84" name="Rectangle 383"/>
            <p:cNvSpPr/>
            <p:nvPr/>
          </p:nvSpPr>
          <p:spPr bwMode="gray">
            <a:xfrm>
              <a:off x="94996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85" name="Rectangle 384"/>
            <p:cNvSpPr/>
            <p:nvPr/>
          </p:nvSpPr>
          <p:spPr bwMode="gray">
            <a:xfrm>
              <a:off x="95504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86" name="Rectangle 385"/>
            <p:cNvSpPr/>
            <p:nvPr/>
          </p:nvSpPr>
          <p:spPr bwMode="gray">
            <a:xfrm>
              <a:off x="96012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87" name="Rectangle 386"/>
            <p:cNvSpPr/>
            <p:nvPr/>
          </p:nvSpPr>
          <p:spPr bwMode="gray">
            <a:xfrm>
              <a:off x="96520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88" name="Rectangle 387"/>
            <p:cNvSpPr/>
            <p:nvPr/>
          </p:nvSpPr>
          <p:spPr bwMode="gray">
            <a:xfrm>
              <a:off x="97028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89" name="Rectangle 388"/>
            <p:cNvSpPr/>
            <p:nvPr/>
          </p:nvSpPr>
          <p:spPr bwMode="gray">
            <a:xfrm>
              <a:off x="9753600" y="192427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0" name="Rectangle 389"/>
            <p:cNvSpPr/>
            <p:nvPr/>
          </p:nvSpPr>
          <p:spPr bwMode="gray">
            <a:xfrm>
              <a:off x="98044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1" name="Rectangle 390"/>
            <p:cNvSpPr/>
            <p:nvPr/>
          </p:nvSpPr>
          <p:spPr bwMode="gray">
            <a:xfrm>
              <a:off x="9855200" y="19445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2" name="Rectangle 391"/>
            <p:cNvSpPr/>
            <p:nvPr/>
          </p:nvSpPr>
          <p:spPr bwMode="gray">
            <a:xfrm>
              <a:off x="9906000" y="19344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3" name="Rectangle 392"/>
            <p:cNvSpPr/>
            <p:nvPr/>
          </p:nvSpPr>
          <p:spPr bwMode="gray">
            <a:xfrm>
              <a:off x="9956800" y="19445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4" name="Rectangle 393"/>
            <p:cNvSpPr/>
            <p:nvPr/>
          </p:nvSpPr>
          <p:spPr bwMode="gray">
            <a:xfrm>
              <a:off x="10007600" y="19344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5" name="Rectangle 394"/>
            <p:cNvSpPr/>
            <p:nvPr/>
          </p:nvSpPr>
          <p:spPr bwMode="gray">
            <a:xfrm>
              <a:off x="10058400" y="19445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6" name="Rectangle 395"/>
            <p:cNvSpPr/>
            <p:nvPr/>
          </p:nvSpPr>
          <p:spPr bwMode="gray">
            <a:xfrm>
              <a:off x="10109200" y="19344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7" name="Rectangle 396"/>
            <p:cNvSpPr/>
            <p:nvPr/>
          </p:nvSpPr>
          <p:spPr bwMode="gray">
            <a:xfrm>
              <a:off x="10160000" y="19445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8" name="Rectangle 397"/>
            <p:cNvSpPr/>
            <p:nvPr/>
          </p:nvSpPr>
          <p:spPr bwMode="gray">
            <a:xfrm>
              <a:off x="10210800" y="19344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9" name="Rectangle 398"/>
            <p:cNvSpPr/>
            <p:nvPr/>
          </p:nvSpPr>
          <p:spPr bwMode="gray">
            <a:xfrm>
              <a:off x="102616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0" name="Rectangle 399"/>
            <p:cNvSpPr/>
            <p:nvPr/>
          </p:nvSpPr>
          <p:spPr bwMode="gray">
            <a:xfrm>
              <a:off x="10312400" y="18836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1" name="Rectangle 400"/>
            <p:cNvSpPr/>
            <p:nvPr/>
          </p:nvSpPr>
          <p:spPr bwMode="gray">
            <a:xfrm>
              <a:off x="103632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2" name="Rectangle 401"/>
            <p:cNvSpPr/>
            <p:nvPr/>
          </p:nvSpPr>
          <p:spPr bwMode="gray">
            <a:xfrm>
              <a:off x="10414000" y="18836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3" name="Rectangle 402"/>
            <p:cNvSpPr/>
            <p:nvPr/>
          </p:nvSpPr>
          <p:spPr bwMode="gray">
            <a:xfrm>
              <a:off x="104648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4" name="Rectangle 403"/>
            <p:cNvSpPr/>
            <p:nvPr/>
          </p:nvSpPr>
          <p:spPr bwMode="gray">
            <a:xfrm>
              <a:off x="10515600" y="18836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5" name="Rectangle 404"/>
            <p:cNvSpPr/>
            <p:nvPr/>
          </p:nvSpPr>
          <p:spPr bwMode="gray">
            <a:xfrm>
              <a:off x="105664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6" name="Rectangle 405"/>
            <p:cNvSpPr/>
            <p:nvPr/>
          </p:nvSpPr>
          <p:spPr bwMode="gray">
            <a:xfrm>
              <a:off x="10617200" y="18836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7" name="Rectangle 406"/>
            <p:cNvSpPr/>
            <p:nvPr/>
          </p:nvSpPr>
          <p:spPr bwMode="gray">
            <a:xfrm>
              <a:off x="106680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8" name="Rectangle 407"/>
            <p:cNvSpPr/>
            <p:nvPr/>
          </p:nvSpPr>
          <p:spPr bwMode="gray">
            <a:xfrm>
              <a:off x="107188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9" name="Rectangle 408"/>
            <p:cNvSpPr/>
            <p:nvPr/>
          </p:nvSpPr>
          <p:spPr bwMode="gray">
            <a:xfrm>
              <a:off x="107696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10" name="Rectangle 409"/>
            <p:cNvSpPr/>
            <p:nvPr/>
          </p:nvSpPr>
          <p:spPr bwMode="gray">
            <a:xfrm>
              <a:off x="108204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11" name="Rectangle 410"/>
            <p:cNvSpPr/>
            <p:nvPr/>
          </p:nvSpPr>
          <p:spPr bwMode="gray">
            <a:xfrm>
              <a:off x="108712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12" name="Rectangle 411"/>
            <p:cNvSpPr/>
            <p:nvPr/>
          </p:nvSpPr>
          <p:spPr bwMode="gray">
            <a:xfrm>
              <a:off x="109220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13" name="Rectangle 412"/>
            <p:cNvSpPr/>
            <p:nvPr/>
          </p:nvSpPr>
          <p:spPr bwMode="gray">
            <a:xfrm>
              <a:off x="10972800" y="191411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14" name="Rectangle 413"/>
            <p:cNvSpPr/>
            <p:nvPr/>
          </p:nvSpPr>
          <p:spPr bwMode="gray">
            <a:xfrm>
              <a:off x="11023600" y="190395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15" name="Rectangle 414"/>
            <p:cNvSpPr/>
            <p:nvPr/>
          </p:nvSpPr>
          <p:spPr bwMode="gray">
            <a:xfrm>
              <a:off x="110744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16" name="Rectangle 415"/>
            <p:cNvSpPr/>
            <p:nvPr/>
          </p:nvSpPr>
          <p:spPr bwMode="gray">
            <a:xfrm>
              <a:off x="11125200" y="18836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17" name="Rectangle 416"/>
            <p:cNvSpPr/>
            <p:nvPr/>
          </p:nvSpPr>
          <p:spPr bwMode="gray">
            <a:xfrm>
              <a:off x="11176000" y="189379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18" name="Rectangle 417"/>
            <p:cNvSpPr/>
            <p:nvPr/>
          </p:nvSpPr>
          <p:spPr bwMode="gray">
            <a:xfrm>
              <a:off x="11226800" y="1883630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00970" y="3086109"/>
            <a:ext cx="2749080" cy="234720"/>
            <a:chOff x="6614160" y="2860234"/>
            <a:chExt cx="3665440" cy="312960"/>
          </a:xfrm>
        </p:grpSpPr>
        <p:sp>
          <p:nvSpPr>
            <p:cNvPr id="261" name="Rectangle 260"/>
            <p:cNvSpPr/>
            <p:nvPr/>
          </p:nvSpPr>
          <p:spPr bwMode="gray">
            <a:xfrm>
              <a:off x="6614160" y="2913211"/>
              <a:ext cx="3600000" cy="199169"/>
            </a:xfrm>
            <a:prstGeom prst="rect">
              <a:avLst/>
            </a:prstGeom>
            <a:solidFill>
              <a:srgbClr val="A1C9CD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62" name="Rectangle 261"/>
            <p:cNvSpPr/>
            <p:nvPr/>
          </p:nvSpPr>
          <p:spPr bwMode="gray">
            <a:xfrm>
              <a:off x="6654800" y="288055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63" name="Rectangle 262"/>
            <p:cNvSpPr/>
            <p:nvPr/>
          </p:nvSpPr>
          <p:spPr bwMode="gray">
            <a:xfrm>
              <a:off x="67056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64" name="Rectangle 263"/>
            <p:cNvSpPr/>
            <p:nvPr/>
          </p:nvSpPr>
          <p:spPr bwMode="gray">
            <a:xfrm>
              <a:off x="6756400" y="288055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65" name="Rectangle 264"/>
            <p:cNvSpPr/>
            <p:nvPr/>
          </p:nvSpPr>
          <p:spPr bwMode="gray">
            <a:xfrm>
              <a:off x="68072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66" name="Rectangle 265"/>
            <p:cNvSpPr/>
            <p:nvPr/>
          </p:nvSpPr>
          <p:spPr bwMode="gray">
            <a:xfrm>
              <a:off x="6858000" y="288055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67" name="Rectangle 266"/>
            <p:cNvSpPr/>
            <p:nvPr/>
          </p:nvSpPr>
          <p:spPr bwMode="gray">
            <a:xfrm>
              <a:off x="69088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68" name="Rectangle 267"/>
            <p:cNvSpPr/>
            <p:nvPr/>
          </p:nvSpPr>
          <p:spPr bwMode="gray">
            <a:xfrm>
              <a:off x="6959600" y="288055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69" name="Rectangle 268"/>
            <p:cNvSpPr/>
            <p:nvPr/>
          </p:nvSpPr>
          <p:spPr bwMode="gray">
            <a:xfrm>
              <a:off x="70104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0" name="Rectangle 269"/>
            <p:cNvSpPr/>
            <p:nvPr/>
          </p:nvSpPr>
          <p:spPr bwMode="gray">
            <a:xfrm>
              <a:off x="70612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1" name="Rectangle 270"/>
            <p:cNvSpPr/>
            <p:nvPr/>
          </p:nvSpPr>
          <p:spPr bwMode="gray">
            <a:xfrm>
              <a:off x="71120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2" name="Rectangle 271"/>
            <p:cNvSpPr/>
            <p:nvPr/>
          </p:nvSpPr>
          <p:spPr bwMode="gray">
            <a:xfrm>
              <a:off x="71628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3" name="Rectangle 272"/>
            <p:cNvSpPr/>
            <p:nvPr/>
          </p:nvSpPr>
          <p:spPr bwMode="gray">
            <a:xfrm>
              <a:off x="72136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4" name="Rectangle 273"/>
            <p:cNvSpPr/>
            <p:nvPr/>
          </p:nvSpPr>
          <p:spPr bwMode="gray">
            <a:xfrm>
              <a:off x="72644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5" name="Rectangle 274"/>
            <p:cNvSpPr/>
            <p:nvPr/>
          </p:nvSpPr>
          <p:spPr bwMode="gray">
            <a:xfrm>
              <a:off x="73152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6" name="Rectangle 275"/>
            <p:cNvSpPr/>
            <p:nvPr/>
          </p:nvSpPr>
          <p:spPr bwMode="gray">
            <a:xfrm>
              <a:off x="73660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7" name="Rectangle 276"/>
            <p:cNvSpPr/>
            <p:nvPr/>
          </p:nvSpPr>
          <p:spPr bwMode="gray">
            <a:xfrm>
              <a:off x="74168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8" name="Rectangle 277"/>
            <p:cNvSpPr/>
            <p:nvPr/>
          </p:nvSpPr>
          <p:spPr bwMode="gray">
            <a:xfrm>
              <a:off x="7467600" y="288055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9" name="Rectangle 278"/>
            <p:cNvSpPr/>
            <p:nvPr/>
          </p:nvSpPr>
          <p:spPr bwMode="gray">
            <a:xfrm>
              <a:off x="75184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0" name="Rectangle 279"/>
            <p:cNvSpPr/>
            <p:nvPr/>
          </p:nvSpPr>
          <p:spPr bwMode="gray">
            <a:xfrm>
              <a:off x="7569200" y="288055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1" name="Rectangle 280"/>
            <p:cNvSpPr/>
            <p:nvPr/>
          </p:nvSpPr>
          <p:spPr bwMode="gray">
            <a:xfrm>
              <a:off x="76200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2" name="Rectangle 281"/>
            <p:cNvSpPr/>
            <p:nvPr/>
          </p:nvSpPr>
          <p:spPr bwMode="gray">
            <a:xfrm>
              <a:off x="7670800" y="288055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3" name="Rectangle 282"/>
            <p:cNvSpPr/>
            <p:nvPr/>
          </p:nvSpPr>
          <p:spPr bwMode="gray">
            <a:xfrm>
              <a:off x="77216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4" name="Rectangle 283"/>
            <p:cNvSpPr/>
            <p:nvPr/>
          </p:nvSpPr>
          <p:spPr bwMode="gray">
            <a:xfrm>
              <a:off x="7772400" y="288055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5" name="Rectangle 284"/>
            <p:cNvSpPr/>
            <p:nvPr/>
          </p:nvSpPr>
          <p:spPr bwMode="gray">
            <a:xfrm>
              <a:off x="78232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6" name="Rectangle 285"/>
            <p:cNvSpPr/>
            <p:nvPr/>
          </p:nvSpPr>
          <p:spPr bwMode="gray">
            <a:xfrm>
              <a:off x="78740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7" name="Rectangle 286"/>
            <p:cNvSpPr/>
            <p:nvPr/>
          </p:nvSpPr>
          <p:spPr bwMode="gray">
            <a:xfrm>
              <a:off x="79248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8" name="Rectangle 287"/>
            <p:cNvSpPr/>
            <p:nvPr/>
          </p:nvSpPr>
          <p:spPr bwMode="gray">
            <a:xfrm>
              <a:off x="79756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89" name="Rectangle 288"/>
            <p:cNvSpPr/>
            <p:nvPr/>
          </p:nvSpPr>
          <p:spPr bwMode="gray">
            <a:xfrm>
              <a:off x="80264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0" name="Rectangle 289"/>
            <p:cNvSpPr/>
            <p:nvPr/>
          </p:nvSpPr>
          <p:spPr bwMode="gray">
            <a:xfrm>
              <a:off x="80772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1" name="Rectangle 290"/>
            <p:cNvSpPr/>
            <p:nvPr/>
          </p:nvSpPr>
          <p:spPr bwMode="gray">
            <a:xfrm>
              <a:off x="81280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2" name="Rectangle 291"/>
            <p:cNvSpPr/>
            <p:nvPr/>
          </p:nvSpPr>
          <p:spPr bwMode="gray">
            <a:xfrm>
              <a:off x="81788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3" name="Rectangle 292"/>
            <p:cNvSpPr/>
            <p:nvPr/>
          </p:nvSpPr>
          <p:spPr bwMode="gray">
            <a:xfrm>
              <a:off x="82296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4" name="Rectangle 293"/>
            <p:cNvSpPr/>
            <p:nvPr/>
          </p:nvSpPr>
          <p:spPr bwMode="gray">
            <a:xfrm>
              <a:off x="82804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5" name="Rectangle 294"/>
            <p:cNvSpPr/>
            <p:nvPr/>
          </p:nvSpPr>
          <p:spPr bwMode="gray">
            <a:xfrm>
              <a:off x="83312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6" name="Rectangle 295"/>
            <p:cNvSpPr/>
            <p:nvPr/>
          </p:nvSpPr>
          <p:spPr bwMode="gray">
            <a:xfrm>
              <a:off x="83820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7" name="Rectangle 296"/>
            <p:cNvSpPr/>
            <p:nvPr/>
          </p:nvSpPr>
          <p:spPr bwMode="gray">
            <a:xfrm>
              <a:off x="84328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8" name="Rectangle 297"/>
            <p:cNvSpPr/>
            <p:nvPr/>
          </p:nvSpPr>
          <p:spPr bwMode="gray">
            <a:xfrm>
              <a:off x="84836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99" name="Rectangle 298"/>
            <p:cNvSpPr/>
            <p:nvPr/>
          </p:nvSpPr>
          <p:spPr bwMode="gray">
            <a:xfrm>
              <a:off x="85344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0" name="Rectangle 299"/>
            <p:cNvSpPr/>
            <p:nvPr/>
          </p:nvSpPr>
          <p:spPr bwMode="gray">
            <a:xfrm>
              <a:off x="85852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1" name="Rectangle 300"/>
            <p:cNvSpPr/>
            <p:nvPr/>
          </p:nvSpPr>
          <p:spPr bwMode="gray">
            <a:xfrm>
              <a:off x="86360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2" name="Rectangle 301"/>
            <p:cNvSpPr/>
            <p:nvPr/>
          </p:nvSpPr>
          <p:spPr bwMode="gray">
            <a:xfrm>
              <a:off x="8686800" y="29211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3" name="Rectangle 302"/>
            <p:cNvSpPr/>
            <p:nvPr/>
          </p:nvSpPr>
          <p:spPr bwMode="gray">
            <a:xfrm>
              <a:off x="8737600" y="29110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4" name="Rectangle 303"/>
            <p:cNvSpPr/>
            <p:nvPr/>
          </p:nvSpPr>
          <p:spPr bwMode="gray">
            <a:xfrm>
              <a:off x="8788400" y="29211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5" name="Rectangle 304"/>
            <p:cNvSpPr/>
            <p:nvPr/>
          </p:nvSpPr>
          <p:spPr bwMode="gray">
            <a:xfrm>
              <a:off x="8839200" y="29110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6" name="Rectangle 305"/>
            <p:cNvSpPr/>
            <p:nvPr/>
          </p:nvSpPr>
          <p:spPr bwMode="gray">
            <a:xfrm>
              <a:off x="8890000" y="29211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7" name="Rectangle 306"/>
            <p:cNvSpPr/>
            <p:nvPr/>
          </p:nvSpPr>
          <p:spPr bwMode="gray">
            <a:xfrm>
              <a:off x="8940800" y="29110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8" name="Rectangle 307"/>
            <p:cNvSpPr/>
            <p:nvPr/>
          </p:nvSpPr>
          <p:spPr bwMode="gray">
            <a:xfrm>
              <a:off x="8991600" y="29211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09" name="Rectangle 308"/>
            <p:cNvSpPr/>
            <p:nvPr/>
          </p:nvSpPr>
          <p:spPr bwMode="gray">
            <a:xfrm>
              <a:off x="9042400" y="29110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0" name="Rectangle 309"/>
            <p:cNvSpPr/>
            <p:nvPr/>
          </p:nvSpPr>
          <p:spPr bwMode="gray">
            <a:xfrm>
              <a:off x="90932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1" name="Rectangle 310"/>
            <p:cNvSpPr/>
            <p:nvPr/>
          </p:nvSpPr>
          <p:spPr bwMode="gray">
            <a:xfrm>
              <a:off x="91440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2" name="Rectangle 311"/>
            <p:cNvSpPr/>
            <p:nvPr/>
          </p:nvSpPr>
          <p:spPr bwMode="gray">
            <a:xfrm>
              <a:off x="91948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3" name="Rectangle 312"/>
            <p:cNvSpPr/>
            <p:nvPr/>
          </p:nvSpPr>
          <p:spPr bwMode="gray">
            <a:xfrm>
              <a:off x="92456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4" name="Rectangle 313"/>
            <p:cNvSpPr/>
            <p:nvPr/>
          </p:nvSpPr>
          <p:spPr bwMode="gray">
            <a:xfrm>
              <a:off x="92964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5" name="Rectangle 314"/>
            <p:cNvSpPr/>
            <p:nvPr/>
          </p:nvSpPr>
          <p:spPr bwMode="gray">
            <a:xfrm>
              <a:off x="93472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6" name="Rectangle 315"/>
            <p:cNvSpPr/>
            <p:nvPr/>
          </p:nvSpPr>
          <p:spPr bwMode="gray">
            <a:xfrm>
              <a:off x="9398000" y="290087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7" name="Rectangle 316"/>
            <p:cNvSpPr/>
            <p:nvPr/>
          </p:nvSpPr>
          <p:spPr bwMode="gray">
            <a:xfrm>
              <a:off x="9448800" y="289071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8" name="Rectangle 317"/>
            <p:cNvSpPr/>
            <p:nvPr/>
          </p:nvSpPr>
          <p:spPr bwMode="gray">
            <a:xfrm>
              <a:off x="9499600" y="29211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19" name="Rectangle 318"/>
            <p:cNvSpPr/>
            <p:nvPr/>
          </p:nvSpPr>
          <p:spPr bwMode="gray">
            <a:xfrm>
              <a:off x="9550400" y="29110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20" name="Rectangle 319"/>
            <p:cNvSpPr/>
            <p:nvPr/>
          </p:nvSpPr>
          <p:spPr bwMode="gray">
            <a:xfrm>
              <a:off x="9601200" y="29211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21" name="Rectangle 320"/>
            <p:cNvSpPr/>
            <p:nvPr/>
          </p:nvSpPr>
          <p:spPr bwMode="gray">
            <a:xfrm>
              <a:off x="9652000" y="29110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22" name="Rectangle 321"/>
            <p:cNvSpPr/>
            <p:nvPr/>
          </p:nvSpPr>
          <p:spPr bwMode="gray">
            <a:xfrm>
              <a:off x="9702800" y="29211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23" name="Rectangle 322"/>
            <p:cNvSpPr/>
            <p:nvPr/>
          </p:nvSpPr>
          <p:spPr bwMode="gray">
            <a:xfrm>
              <a:off x="9753600" y="29110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24" name="Rectangle 323"/>
            <p:cNvSpPr/>
            <p:nvPr/>
          </p:nvSpPr>
          <p:spPr bwMode="gray">
            <a:xfrm>
              <a:off x="9804400" y="29211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25" name="Rectangle 324"/>
            <p:cNvSpPr/>
            <p:nvPr/>
          </p:nvSpPr>
          <p:spPr bwMode="gray">
            <a:xfrm>
              <a:off x="9855200" y="29110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26" name="Rectangle 325"/>
            <p:cNvSpPr/>
            <p:nvPr/>
          </p:nvSpPr>
          <p:spPr bwMode="gray">
            <a:xfrm>
              <a:off x="99060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27" name="Rectangle 326"/>
            <p:cNvSpPr/>
            <p:nvPr/>
          </p:nvSpPr>
          <p:spPr bwMode="gray">
            <a:xfrm>
              <a:off x="9956800" y="28602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28" name="Rectangle 327"/>
            <p:cNvSpPr/>
            <p:nvPr/>
          </p:nvSpPr>
          <p:spPr bwMode="gray">
            <a:xfrm>
              <a:off x="100076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29" name="Rectangle 328"/>
            <p:cNvSpPr/>
            <p:nvPr/>
          </p:nvSpPr>
          <p:spPr bwMode="gray">
            <a:xfrm>
              <a:off x="10058400" y="28602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30" name="Rectangle 329"/>
            <p:cNvSpPr/>
            <p:nvPr/>
          </p:nvSpPr>
          <p:spPr bwMode="gray">
            <a:xfrm>
              <a:off x="101092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31" name="Rectangle 330"/>
            <p:cNvSpPr/>
            <p:nvPr/>
          </p:nvSpPr>
          <p:spPr bwMode="gray">
            <a:xfrm>
              <a:off x="10160000" y="28602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32" name="Rectangle 331"/>
            <p:cNvSpPr/>
            <p:nvPr/>
          </p:nvSpPr>
          <p:spPr bwMode="gray">
            <a:xfrm>
              <a:off x="10210800" y="287039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33" name="Rectangle 332"/>
            <p:cNvSpPr/>
            <p:nvPr/>
          </p:nvSpPr>
          <p:spPr bwMode="gray">
            <a:xfrm>
              <a:off x="10261600" y="286023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15130" y="3412335"/>
            <a:ext cx="2565000" cy="234720"/>
            <a:chOff x="6604000" y="3284042"/>
            <a:chExt cx="3420000" cy="312960"/>
          </a:xfrm>
        </p:grpSpPr>
        <p:sp>
          <p:nvSpPr>
            <p:cNvPr id="193" name="Rectangle 192"/>
            <p:cNvSpPr/>
            <p:nvPr/>
          </p:nvSpPr>
          <p:spPr bwMode="gray">
            <a:xfrm>
              <a:off x="6604000" y="3337019"/>
              <a:ext cx="3420000" cy="199169"/>
            </a:xfrm>
            <a:prstGeom prst="rect">
              <a:avLst/>
            </a:prstGeom>
            <a:solidFill>
              <a:srgbClr val="A1C9CD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4" name="Rectangle 193"/>
            <p:cNvSpPr/>
            <p:nvPr/>
          </p:nvSpPr>
          <p:spPr bwMode="gray">
            <a:xfrm>
              <a:off x="6644640" y="330436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5" name="Rectangle 194"/>
            <p:cNvSpPr/>
            <p:nvPr/>
          </p:nvSpPr>
          <p:spPr bwMode="gray">
            <a:xfrm>
              <a:off x="6695440" y="32942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6" name="Rectangle 195"/>
            <p:cNvSpPr/>
            <p:nvPr/>
          </p:nvSpPr>
          <p:spPr bwMode="gray">
            <a:xfrm>
              <a:off x="6746240" y="330436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7" name="Rectangle 196"/>
            <p:cNvSpPr/>
            <p:nvPr/>
          </p:nvSpPr>
          <p:spPr bwMode="gray">
            <a:xfrm>
              <a:off x="6797040" y="32942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8" name="Rectangle 197"/>
            <p:cNvSpPr/>
            <p:nvPr/>
          </p:nvSpPr>
          <p:spPr bwMode="gray">
            <a:xfrm>
              <a:off x="6847840" y="330436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9" name="Rectangle 198"/>
            <p:cNvSpPr/>
            <p:nvPr/>
          </p:nvSpPr>
          <p:spPr bwMode="gray">
            <a:xfrm>
              <a:off x="6898640" y="32942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0" name="Rectangle 199"/>
            <p:cNvSpPr/>
            <p:nvPr/>
          </p:nvSpPr>
          <p:spPr bwMode="gray">
            <a:xfrm>
              <a:off x="6949440" y="330436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1" name="Rectangle 200"/>
            <p:cNvSpPr/>
            <p:nvPr/>
          </p:nvSpPr>
          <p:spPr bwMode="gray">
            <a:xfrm>
              <a:off x="7000240" y="32942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2" name="Rectangle 201"/>
            <p:cNvSpPr/>
            <p:nvPr/>
          </p:nvSpPr>
          <p:spPr bwMode="gray">
            <a:xfrm>
              <a:off x="70510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3" name="Rectangle 202"/>
            <p:cNvSpPr/>
            <p:nvPr/>
          </p:nvSpPr>
          <p:spPr bwMode="gray">
            <a:xfrm>
              <a:off x="71018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4" name="Rectangle 203"/>
            <p:cNvSpPr/>
            <p:nvPr/>
          </p:nvSpPr>
          <p:spPr bwMode="gray">
            <a:xfrm>
              <a:off x="71526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5" name="Rectangle 204"/>
            <p:cNvSpPr/>
            <p:nvPr/>
          </p:nvSpPr>
          <p:spPr bwMode="gray">
            <a:xfrm>
              <a:off x="72034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6" name="Rectangle 205"/>
            <p:cNvSpPr/>
            <p:nvPr/>
          </p:nvSpPr>
          <p:spPr bwMode="gray">
            <a:xfrm>
              <a:off x="72542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7" name="Rectangle 206"/>
            <p:cNvSpPr/>
            <p:nvPr/>
          </p:nvSpPr>
          <p:spPr bwMode="gray">
            <a:xfrm>
              <a:off x="73050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8" name="Rectangle 207"/>
            <p:cNvSpPr/>
            <p:nvPr/>
          </p:nvSpPr>
          <p:spPr bwMode="gray">
            <a:xfrm>
              <a:off x="73558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9" name="Rectangle 208"/>
            <p:cNvSpPr/>
            <p:nvPr/>
          </p:nvSpPr>
          <p:spPr bwMode="gray">
            <a:xfrm>
              <a:off x="74066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0" name="Rectangle 209"/>
            <p:cNvSpPr/>
            <p:nvPr/>
          </p:nvSpPr>
          <p:spPr bwMode="gray">
            <a:xfrm>
              <a:off x="7457440" y="330436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1" name="Rectangle 210"/>
            <p:cNvSpPr/>
            <p:nvPr/>
          </p:nvSpPr>
          <p:spPr bwMode="gray">
            <a:xfrm>
              <a:off x="7508240" y="32942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2" name="Rectangle 211"/>
            <p:cNvSpPr/>
            <p:nvPr/>
          </p:nvSpPr>
          <p:spPr bwMode="gray">
            <a:xfrm>
              <a:off x="7559040" y="330436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3" name="Rectangle 212"/>
            <p:cNvSpPr/>
            <p:nvPr/>
          </p:nvSpPr>
          <p:spPr bwMode="gray">
            <a:xfrm>
              <a:off x="7609840" y="32942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4" name="Rectangle 213"/>
            <p:cNvSpPr/>
            <p:nvPr/>
          </p:nvSpPr>
          <p:spPr bwMode="gray">
            <a:xfrm>
              <a:off x="7660640" y="330436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5" name="Rectangle 214"/>
            <p:cNvSpPr/>
            <p:nvPr/>
          </p:nvSpPr>
          <p:spPr bwMode="gray">
            <a:xfrm>
              <a:off x="7711440" y="32942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6" name="Rectangle 215"/>
            <p:cNvSpPr/>
            <p:nvPr/>
          </p:nvSpPr>
          <p:spPr bwMode="gray">
            <a:xfrm>
              <a:off x="7762240" y="330436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7" name="Rectangle 216"/>
            <p:cNvSpPr/>
            <p:nvPr/>
          </p:nvSpPr>
          <p:spPr bwMode="gray">
            <a:xfrm>
              <a:off x="7813040" y="32942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8" name="Rectangle 217"/>
            <p:cNvSpPr/>
            <p:nvPr/>
          </p:nvSpPr>
          <p:spPr bwMode="gray">
            <a:xfrm>
              <a:off x="78638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9" name="Rectangle 218"/>
            <p:cNvSpPr/>
            <p:nvPr/>
          </p:nvSpPr>
          <p:spPr bwMode="gray">
            <a:xfrm>
              <a:off x="79146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0" name="Rectangle 219"/>
            <p:cNvSpPr/>
            <p:nvPr/>
          </p:nvSpPr>
          <p:spPr bwMode="gray">
            <a:xfrm>
              <a:off x="79654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1" name="Rectangle 220"/>
            <p:cNvSpPr/>
            <p:nvPr/>
          </p:nvSpPr>
          <p:spPr bwMode="gray">
            <a:xfrm>
              <a:off x="80162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2" name="Rectangle 221"/>
            <p:cNvSpPr/>
            <p:nvPr/>
          </p:nvSpPr>
          <p:spPr bwMode="gray">
            <a:xfrm>
              <a:off x="80670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3" name="Rectangle 222"/>
            <p:cNvSpPr/>
            <p:nvPr/>
          </p:nvSpPr>
          <p:spPr bwMode="gray">
            <a:xfrm>
              <a:off x="81178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4" name="Rectangle 223"/>
            <p:cNvSpPr/>
            <p:nvPr/>
          </p:nvSpPr>
          <p:spPr bwMode="gray">
            <a:xfrm>
              <a:off x="81686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5" name="Rectangle 224"/>
            <p:cNvSpPr/>
            <p:nvPr/>
          </p:nvSpPr>
          <p:spPr bwMode="gray">
            <a:xfrm>
              <a:off x="82194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6" name="Rectangle 225"/>
            <p:cNvSpPr/>
            <p:nvPr/>
          </p:nvSpPr>
          <p:spPr bwMode="gray">
            <a:xfrm>
              <a:off x="82702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7" name="Rectangle 226"/>
            <p:cNvSpPr/>
            <p:nvPr/>
          </p:nvSpPr>
          <p:spPr bwMode="gray">
            <a:xfrm>
              <a:off x="83210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8" name="Rectangle 227"/>
            <p:cNvSpPr/>
            <p:nvPr/>
          </p:nvSpPr>
          <p:spPr bwMode="gray">
            <a:xfrm>
              <a:off x="83718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9" name="Rectangle 228"/>
            <p:cNvSpPr/>
            <p:nvPr/>
          </p:nvSpPr>
          <p:spPr bwMode="gray">
            <a:xfrm>
              <a:off x="84226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0" name="Rectangle 229"/>
            <p:cNvSpPr/>
            <p:nvPr/>
          </p:nvSpPr>
          <p:spPr bwMode="gray">
            <a:xfrm>
              <a:off x="84734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1" name="Rectangle 230"/>
            <p:cNvSpPr/>
            <p:nvPr/>
          </p:nvSpPr>
          <p:spPr bwMode="gray">
            <a:xfrm>
              <a:off x="85242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2" name="Rectangle 231"/>
            <p:cNvSpPr/>
            <p:nvPr/>
          </p:nvSpPr>
          <p:spPr bwMode="gray">
            <a:xfrm>
              <a:off x="85750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3" name="Rectangle 232"/>
            <p:cNvSpPr/>
            <p:nvPr/>
          </p:nvSpPr>
          <p:spPr bwMode="gray">
            <a:xfrm>
              <a:off x="86258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4" name="Rectangle 233"/>
            <p:cNvSpPr/>
            <p:nvPr/>
          </p:nvSpPr>
          <p:spPr bwMode="gray">
            <a:xfrm>
              <a:off x="8676640" y="33450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5" name="Rectangle 234"/>
            <p:cNvSpPr/>
            <p:nvPr/>
          </p:nvSpPr>
          <p:spPr bwMode="gray">
            <a:xfrm>
              <a:off x="8727440" y="333484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6" name="Rectangle 235"/>
            <p:cNvSpPr/>
            <p:nvPr/>
          </p:nvSpPr>
          <p:spPr bwMode="gray">
            <a:xfrm>
              <a:off x="8778240" y="33450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7" name="Rectangle 236"/>
            <p:cNvSpPr/>
            <p:nvPr/>
          </p:nvSpPr>
          <p:spPr bwMode="gray">
            <a:xfrm>
              <a:off x="8829040" y="333484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8" name="Rectangle 237"/>
            <p:cNvSpPr/>
            <p:nvPr/>
          </p:nvSpPr>
          <p:spPr bwMode="gray">
            <a:xfrm>
              <a:off x="8879840" y="33450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39" name="Rectangle 238"/>
            <p:cNvSpPr/>
            <p:nvPr/>
          </p:nvSpPr>
          <p:spPr bwMode="gray">
            <a:xfrm>
              <a:off x="8930640" y="333484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0" name="Rectangle 239"/>
            <p:cNvSpPr/>
            <p:nvPr/>
          </p:nvSpPr>
          <p:spPr bwMode="gray">
            <a:xfrm>
              <a:off x="8981440" y="33450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1" name="Rectangle 240"/>
            <p:cNvSpPr/>
            <p:nvPr/>
          </p:nvSpPr>
          <p:spPr bwMode="gray">
            <a:xfrm>
              <a:off x="9032240" y="333484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2" name="Rectangle 241"/>
            <p:cNvSpPr/>
            <p:nvPr/>
          </p:nvSpPr>
          <p:spPr bwMode="gray">
            <a:xfrm>
              <a:off x="90830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3" name="Rectangle 242"/>
            <p:cNvSpPr/>
            <p:nvPr/>
          </p:nvSpPr>
          <p:spPr bwMode="gray">
            <a:xfrm>
              <a:off x="91338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4" name="Rectangle 243"/>
            <p:cNvSpPr/>
            <p:nvPr/>
          </p:nvSpPr>
          <p:spPr bwMode="gray">
            <a:xfrm>
              <a:off x="91846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5" name="Rectangle 244"/>
            <p:cNvSpPr/>
            <p:nvPr/>
          </p:nvSpPr>
          <p:spPr bwMode="gray">
            <a:xfrm>
              <a:off x="92354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6" name="Rectangle 245"/>
            <p:cNvSpPr/>
            <p:nvPr/>
          </p:nvSpPr>
          <p:spPr bwMode="gray">
            <a:xfrm>
              <a:off x="92862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7" name="Rectangle 246"/>
            <p:cNvSpPr/>
            <p:nvPr/>
          </p:nvSpPr>
          <p:spPr bwMode="gray">
            <a:xfrm>
              <a:off x="93370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8" name="Rectangle 247"/>
            <p:cNvSpPr/>
            <p:nvPr/>
          </p:nvSpPr>
          <p:spPr bwMode="gray">
            <a:xfrm>
              <a:off x="9387840" y="332468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49" name="Rectangle 248"/>
            <p:cNvSpPr/>
            <p:nvPr/>
          </p:nvSpPr>
          <p:spPr bwMode="gray">
            <a:xfrm>
              <a:off x="9438640" y="331452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0" name="Rectangle 249"/>
            <p:cNvSpPr/>
            <p:nvPr/>
          </p:nvSpPr>
          <p:spPr bwMode="gray">
            <a:xfrm>
              <a:off x="9489440" y="33450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1" name="Rectangle 250"/>
            <p:cNvSpPr/>
            <p:nvPr/>
          </p:nvSpPr>
          <p:spPr bwMode="gray">
            <a:xfrm>
              <a:off x="9540240" y="333484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2" name="Rectangle 251"/>
            <p:cNvSpPr/>
            <p:nvPr/>
          </p:nvSpPr>
          <p:spPr bwMode="gray">
            <a:xfrm>
              <a:off x="9591040" y="33450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3" name="Rectangle 252"/>
            <p:cNvSpPr/>
            <p:nvPr/>
          </p:nvSpPr>
          <p:spPr bwMode="gray">
            <a:xfrm>
              <a:off x="9641840" y="333484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4" name="Rectangle 253"/>
            <p:cNvSpPr/>
            <p:nvPr/>
          </p:nvSpPr>
          <p:spPr bwMode="gray">
            <a:xfrm>
              <a:off x="9692640" y="33450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5" name="Rectangle 254"/>
            <p:cNvSpPr/>
            <p:nvPr/>
          </p:nvSpPr>
          <p:spPr bwMode="gray">
            <a:xfrm>
              <a:off x="9743440" y="333484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6" name="Rectangle 255"/>
            <p:cNvSpPr/>
            <p:nvPr/>
          </p:nvSpPr>
          <p:spPr bwMode="gray">
            <a:xfrm>
              <a:off x="9794240" y="33450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7" name="Rectangle 256"/>
            <p:cNvSpPr/>
            <p:nvPr/>
          </p:nvSpPr>
          <p:spPr bwMode="gray">
            <a:xfrm>
              <a:off x="9845040" y="333484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8" name="Rectangle 257"/>
            <p:cNvSpPr/>
            <p:nvPr/>
          </p:nvSpPr>
          <p:spPr bwMode="gray">
            <a:xfrm>
              <a:off x="9895840" y="32942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9" name="Rectangle 258"/>
            <p:cNvSpPr/>
            <p:nvPr/>
          </p:nvSpPr>
          <p:spPr bwMode="gray">
            <a:xfrm>
              <a:off x="9946640" y="328404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60" name="Rectangle 259"/>
            <p:cNvSpPr/>
            <p:nvPr/>
          </p:nvSpPr>
          <p:spPr bwMode="gray">
            <a:xfrm>
              <a:off x="9997440" y="3294202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10540" y="3797888"/>
            <a:ext cx="2215680" cy="227100"/>
            <a:chOff x="6616920" y="3778404"/>
            <a:chExt cx="2954240" cy="302800"/>
          </a:xfrm>
        </p:grpSpPr>
        <p:sp>
          <p:nvSpPr>
            <p:cNvPr id="134" name="Rectangle 133"/>
            <p:cNvSpPr/>
            <p:nvPr/>
          </p:nvSpPr>
          <p:spPr bwMode="gray">
            <a:xfrm>
              <a:off x="6616920" y="3821221"/>
              <a:ext cx="2916000" cy="199169"/>
            </a:xfrm>
            <a:prstGeom prst="rect">
              <a:avLst/>
            </a:prstGeom>
            <a:solidFill>
              <a:srgbClr val="A1C9CD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5" name="Rectangle 134"/>
            <p:cNvSpPr/>
            <p:nvPr/>
          </p:nvSpPr>
          <p:spPr bwMode="gray">
            <a:xfrm>
              <a:off x="6657560" y="378856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6" name="Rectangle 135"/>
            <p:cNvSpPr/>
            <p:nvPr/>
          </p:nvSpPr>
          <p:spPr bwMode="gray">
            <a:xfrm>
              <a:off x="6708360" y="37784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7" name="Rectangle 136"/>
            <p:cNvSpPr/>
            <p:nvPr/>
          </p:nvSpPr>
          <p:spPr bwMode="gray">
            <a:xfrm>
              <a:off x="6759160" y="378856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8" name="Rectangle 137"/>
            <p:cNvSpPr/>
            <p:nvPr/>
          </p:nvSpPr>
          <p:spPr bwMode="gray">
            <a:xfrm>
              <a:off x="6809960" y="37784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9" name="Rectangle 138"/>
            <p:cNvSpPr/>
            <p:nvPr/>
          </p:nvSpPr>
          <p:spPr bwMode="gray">
            <a:xfrm>
              <a:off x="6860760" y="378856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0" name="Rectangle 139"/>
            <p:cNvSpPr/>
            <p:nvPr/>
          </p:nvSpPr>
          <p:spPr bwMode="gray">
            <a:xfrm>
              <a:off x="6911560" y="37784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1" name="Rectangle 140"/>
            <p:cNvSpPr/>
            <p:nvPr/>
          </p:nvSpPr>
          <p:spPr bwMode="gray">
            <a:xfrm>
              <a:off x="6962360" y="378856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2" name="Rectangle 141"/>
            <p:cNvSpPr/>
            <p:nvPr/>
          </p:nvSpPr>
          <p:spPr bwMode="gray">
            <a:xfrm>
              <a:off x="7013160" y="37784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3" name="Rectangle 142"/>
            <p:cNvSpPr/>
            <p:nvPr/>
          </p:nvSpPr>
          <p:spPr bwMode="gray">
            <a:xfrm>
              <a:off x="70639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4" name="Rectangle 143"/>
            <p:cNvSpPr/>
            <p:nvPr/>
          </p:nvSpPr>
          <p:spPr bwMode="gray">
            <a:xfrm>
              <a:off x="71147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5" name="Rectangle 144"/>
            <p:cNvSpPr/>
            <p:nvPr/>
          </p:nvSpPr>
          <p:spPr bwMode="gray">
            <a:xfrm>
              <a:off x="71655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6" name="Rectangle 145"/>
            <p:cNvSpPr/>
            <p:nvPr/>
          </p:nvSpPr>
          <p:spPr bwMode="gray">
            <a:xfrm>
              <a:off x="72163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7" name="Rectangle 146"/>
            <p:cNvSpPr/>
            <p:nvPr/>
          </p:nvSpPr>
          <p:spPr bwMode="gray">
            <a:xfrm>
              <a:off x="72671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8" name="Rectangle 147"/>
            <p:cNvSpPr/>
            <p:nvPr/>
          </p:nvSpPr>
          <p:spPr bwMode="gray">
            <a:xfrm>
              <a:off x="73179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9" name="Rectangle 148"/>
            <p:cNvSpPr/>
            <p:nvPr/>
          </p:nvSpPr>
          <p:spPr bwMode="gray">
            <a:xfrm>
              <a:off x="73687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0" name="Rectangle 149"/>
            <p:cNvSpPr/>
            <p:nvPr/>
          </p:nvSpPr>
          <p:spPr bwMode="gray">
            <a:xfrm>
              <a:off x="74195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1" name="Rectangle 150"/>
            <p:cNvSpPr/>
            <p:nvPr/>
          </p:nvSpPr>
          <p:spPr bwMode="gray">
            <a:xfrm>
              <a:off x="7470360" y="378856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2" name="Rectangle 151"/>
            <p:cNvSpPr/>
            <p:nvPr/>
          </p:nvSpPr>
          <p:spPr bwMode="gray">
            <a:xfrm>
              <a:off x="7521160" y="37784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3" name="Rectangle 152"/>
            <p:cNvSpPr/>
            <p:nvPr/>
          </p:nvSpPr>
          <p:spPr bwMode="gray">
            <a:xfrm>
              <a:off x="7571960" y="378856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4" name="Rectangle 153"/>
            <p:cNvSpPr/>
            <p:nvPr/>
          </p:nvSpPr>
          <p:spPr bwMode="gray">
            <a:xfrm>
              <a:off x="7622760" y="37784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5" name="Rectangle 154"/>
            <p:cNvSpPr/>
            <p:nvPr/>
          </p:nvSpPr>
          <p:spPr bwMode="gray">
            <a:xfrm>
              <a:off x="7673560" y="378856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6" name="Rectangle 155"/>
            <p:cNvSpPr/>
            <p:nvPr/>
          </p:nvSpPr>
          <p:spPr bwMode="gray">
            <a:xfrm>
              <a:off x="7724360" y="37784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7" name="Rectangle 156"/>
            <p:cNvSpPr/>
            <p:nvPr/>
          </p:nvSpPr>
          <p:spPr bwMode="gray">
            <a:xfrm>
              <a:off x="7775160" y="378856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8" name="Rectangle 157"/>
            <p:cNvSpPr/>
            <p:nvPr/>
          </p:nvSpPr>
          <p:spPr bwMode="gray">
            <a:xfrm>
              <a:off x="7825960" y="37784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59" name="Rectangle 158"/>
            <p:cNvSpPr/>
            <p:nvPr/>
          </p:nvSpPr>
          <p:spPr bwMode="gray">
            <a:xfrm>
              <a:off x="78767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0" name="Rectangle 159"/>
            <p:cNvSpPr/>
            <p:nvPr/>
          </p:nvSpPr>
          <p:spPr bwMode="gray">
            <a:xfrm>
              <a:off x="79275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1" name="Rectangle 160"/>
            <p:cNvSpPr/>
            <p:nvPr/>
          </p:nvSpPr>
          <p:spPr bwMode="gray">
            <a:xfrm>
              <a:off x="79783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2" name="Rectangle 161"/>
            <p:cNvSpPr/>
            <p:nvPr/>
          </p:nvSpPr>
          <p:spPr bwMode="gray">
            <a:xfrm>
              <a:off x="80291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3" name="Rectangle 162"/>
            <p:cNvSpPr/>
            <p:nvPr/>
          </p:nvSpPr>
          <p:spPr bwMode="gray">
            <a:xfrm>
              <a:off x="80799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4" name="Rectangle 163"/>
            <p:cNvSpPr/>
            <p:nvPr/>
          </p:nvSpPr>
          <p:spPr bwMode="gray">
            <a:xfrm>
              <a:off x="81307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5" name="Rectangle 164"/>
            <p:cNvSpPr/>
            <p:nvPr/>
          </p:nvSpPr>
          <p:spPr bwMode="gray">
            <a:xfrm>
              <a:off x="81815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6" name="Rectangle 165"/>
            <p:cNvSpPr/>
            <p:nvPr/>
          </p:nvSpPr>
          <p:spPr bwMode="gray">
            <a:xfrm>
              <a:off x="82323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7" name="Rectangle 166"/>
            <p:cNvSpPr/>
            <p:nvPr/>
          </p:nvSpPr>
          <p:spPr bwMode="gray">
            <a:xfrm>
              <a:off x="82831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8" name="Rectangle 167"/>
            <p:cNvSpPr/>
            <p:nvPr/>
          </p:nvSpPr>
          <p:spPr bwMode="gray">
            <a:xfrm>
              <a:off x="83339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69" name="Rectangle 168"/>
            <p:cNvSpPr/>
            <p:nvPr/>
          </p:nvSpPr>
          <p:spPr bwMode="gray">
            <a:xfrm>
              <a:off x="83847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0" name="Rectangle 169"/>
            <p:cNvSpPr/>
            <p:nvPr/>
          </p:nvSpPr>
          <p:spPr bwMode="gray">
            <a:xfrm>
              <a:off x="84355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1" name="Rectangle 170"/>
            <p:cNvSpPr/>
            <p:nvPr/>
          </p:nvSpPr>
          <p:spPr bwMode="gray">
            <a:xfrm>
              <a:off x="84863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2" name="Rectangle 171"/>
            <p:cNvSpPr/>
            <p:nvPr/>
          </p:nvSpPr>
          <p:spPr bwMode="gray">
            <a:xfrm>
              <a:off x="85371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3" name="Rectangle 172"/>
            <p:cNvSpPr/>
            <p:nvPr/>
          </p:nvSpPr>
          <p:spPr bwMode="gray">
            <a:xfrm>
              <a:off x="85879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4" name="Rectangle 173"/>
            <p:cNvSpPr/>
            <p:nvPr/>
          </p:nvSpPr>
          <p:spPr bwMode="gray">
            <a:xfrm>
              <a:off x="86387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5" name="Rectangle 174"/>
            <p:cNvSpPr/>
            <p:nvPr/>
          </p:nvSpPr>
          <p:spPr bwMode="gray">
            <a:xfrm>
              <a:off x="8689560" y="38292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6" name="Rectangle 175"/>
            <p:cNvSpPr/>
            <p:nvPr/>
          </p:nvSpPr>
          <p:spPr bwMode="gray">
            <a:xfrm>
              <a:off x="8740360" y="381904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7" name="Rectangle 176"/>
            <p:cNvSpPr/>
            <p:nvPr/>
          </p:nvSpPr>
          <p:spPr bwMode="gray">
            <a:xfrm>
              <a:off x="8791160" y="38292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8" name="Rectangle 177"/>
            <p:cNvSpPr/>
            <p:nvPr/>
          </p:nvSpPr>
          <p:spPr bwMode="gray">
            <a:xfrm>
              <a:off x="8841960" y="381904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79" name="Rectangle 178"/>
            <p:cNvSpPr/>
            <p:nvPr/>
          </p:nvSpPr>
          <p:spPr bwMode="gray">
            <a:xfrm>
              <a:off x="8892760" y="38292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0" name="Rectangle 179"/>
            <p:cNvSpPr/>
            <p:nvPr/>
          </p:nvSpPr>
          <p:spPr bwMode="gray">
            <a:xfrm>
              <a:off x="8943560" y="381904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1" name="Rectangle 180"/>
            <p:cNvSpPr/>
            <p:nvPr/>
          </p:nvSpPr>
          <p:spPr bwMode="gray">
            <a:xfrm>
              <a:off x="8994360" y="38292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2" name="Rectangle 181"/>
            <p:cNvSpPr/>
            <p:nvPr/>
          </p:nvSpPr>
          <p:spPr bwMode="gray">
            <a:xfrm>
              <a:off x="9045160" y="381904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3" name="Rectangle 182"/>
            <p:cNvSpPr/>
            <p:nvPr/>
          </p:nvSpPr>
          <p:spPr bwMode="gray">
            <a:xfrm>
              <a:off x="90959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4" name="Rectangle 183"/>
            <p:cNvSpPr/>
            <p:nvPr/>
          </p:nvSpPr>
          <p:spPr bwMode="gray">
            <a:xfrm>
              <a:off x="91467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5" name="Rectangle 184"/>
            <p:cNvSpPr/>
            <p:nvPr/>
          </p:nvSpPr>
          <p:spPr bwMode="gray">
            <a:xfrm>
              <a:off x="91975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6" name="Rectangle 185"/>
            <p:cNvSpPr/>
            <p:nvPr/>
          </p:nvSpPr>
          <p:spPr bwMode="gray">
            <a:xfrm>
              <a:off x="92483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7" name="Rectangle 186"/>
            <p:cNvSpPr/>
            <p:nvPr/>
          </p:nvSpPr>
          <p:spPr bwMode="gray">
            <a:xfrm>
              <a:off x="92991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8" name="Rectangle 187"/>
            <p:cNvSpPr/>
            <p:nvPr/>
          </p:nvSpPr>
          <p:spPr bwMode="gray">
            <a:xfrm>
              <a:off x="93499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9" name="Rectangle 188"/>
            <p:cNvSpPr/>
            <p:nvPr/>
          </p:nvSpPr>
          <p:spPr bwMode="gray">
            <a:xfrm>
              <a:off x="9400760" y="380888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0" name="Rectangle 189"/>
            <p:cNvSpPr/>
            <p:nvPr/>
          </p:nvSpPr>
          <p:spPr bwMode="gray">
            <a:xfrm>
              <a:off x="9451560" y="379872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1" name="Rectangle 190"/>
            <p:cNvSpPr/>
            <p:nvPr/>
          </p:nvSpPr>
          <p:spPr bwMode="gray">
            <a:xfrm>
              <a:off x="9502360" y="382920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2" name="Rectangle 191"/>
            <p:cNvSpPr/>
            <p:nvPr/>
          </p:nvSpPr>
          <p:spPr bwMode="gray">
            <a:xfrm>
              <a:off x="9553160" y="3819044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07600" y="4152962"/>
            <a:ext cx="1890000" cy="227100"/>
            <a:chOff x="6616920" y="4230551"/>
            <a:chExt cx="2520000" cy="302800"/>
          </a:xfrm>
        </p:grpSpPr>
        <p:sp>
          <p:nvSpPr>
            <p:cNvPr id="84" name="Rectangle 83"/>
            <p:cNvSpPr/>
            <p:nvPr/>
          </p:nvSpPr>
          <p:spPr bwMode="gray">
            <a:xfrm>
              <a:off x="6616920" y="4273368"/>
              <a:ext cx="2520000" cy="199169"/>
            </a:xfrm>
            <a:prstGeom prst="rect">
              <a:avLst/>
            </a:prstGeom>
            <a:solidFill>
              <a:srgbClr val="A1C9CD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 bwMode="gray">
            <a:xfrm>
              <a:off x="6657560" y="424071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 bwMode="gray">
            <a:xfrm>
              <a:off x="6708360" y="42305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87" name="Rectangle 86"/>
            <p:cNvSpPr/>
            <p:nvPr/>
          </p:nvSpPr>
          <p:spPr bwMode="gray">
            <a:xfrm>
              <a:off x="6759160" y="424071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88" name="Rectangle 87"/>
            <p:cNvSpPr/>
            <p:nvPr/>
          </p:nvSpPr>
          <p:spPr bwMode="gray">
            <a:xfrm>
              <a:off x="6809960" y="42305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89" name="Rectangle 88"/>
            <p:cNvSpPr/>
            <p:nvPr/>
          </p:nvSpPr>
          <p:spPr bwMode="gray">
            <a:xfrm>
              <a:off x="6860760" y="424071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0" name="Rectangle 89"/>
            <p:cNvSpPr/>
            <p:nvPr/>
          </p:nvSpPr>
          <p:spPr bwMode="gray">
            <a:xfrm>
              <a:off x="6911560" y="42305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1" name="Rectangle 90"/>
            <p:cNvSpPr/>
            <p:nvPr/>
          </p:nvSpPr>
          <p:spPr bwMode="gray">
            <a:xfrm>
              <a:off x="6962360" y="424071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2" name="Rectangle 91"/>
            <p:cNvSpPr/>
            <p:nvPr/>
          </p:nvSpPr>
          <p:spPr bwMode="gray">
            <a:xfrm>
              <a:off x="7013160" y="42305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3" name="Rectangle 92"/>
            <p:cNvSpPr/>
            <p:nvPr/>
          </p:nvSpPr>
          <p:spPr bwMode="gray">
            <a:xfrm>
              <a:off x="70639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4" name="Rectangle 93"/>
            <p:cNvSpPr/>
            <p:nvPr/>
          </p:nvSpPr>
          <p:spPr bwMode="gray">
            <a:xfrm>
              <a:off x="71147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5" name="Rectangle 94"/>
            <p:cNvSpPr/>
            <p:nvPr/>
          </p:nvSpPr>
          <p:spPr bwMode="gray">
            <a:xfrm>
              <a:off x="71655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6" name="Rectangle 95"/>
            <p:cNvSpPr/>
            <p:nvPr/>
          </p:nvSpPr>
          <p:spPr bwMode="gray">
            <a:xfrm>
              <a:off x="72163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7" name="Rectangle 96"/>
            <p:cNvSpPr/>
            <p:nvPr/>
          </p:nvSpPr>
          <p:spPr bwMode="gray">
            <a:xfrm>
              <a:off x="72671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8" name="Rectangle 97"/>
            <p:cNvSpPr/>
            <p:nvPr/>
          </p:nvSpPr>
          <p:spPr bwMode="gray">
            <a:xfrm>
              <a:off x="73179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99" name="Rectangle 98"/>
            <p:cNvSpPr/>
            <p:nvPr/>
          </p:nvSpPr>
          <p:spPr bwMode="gray">
            <a:xfrm>
              <a:off x="73687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0" name="Rectangle 99"/>
            <p:cNvSpPr/>
            <p:nvPr/>
          </p:nvSpPr>
          <p:spPr bwMode="gray">
            <a:xfrm>
              <a:off x="74195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1" name="Rectangle 100"/>
            <p:cNvSpPr/>
            <p:nvPr/>
          </p:nvSpPr>
          <p:spPr bwMode="gray">
            <a:xfrm>
              <a:off x="7470360" y="424071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 bwMode="gray">
            <a:xfrm>
              <a:off x="7521160" y="42305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 bwMode="gray">
            <a:xfrm>
              <a:off x="7571960" y="424071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4" name="Rectangle 103"/>
            <p:cNvSpPr/>
            <p:nvPr/>
          </p:nvSpPr>
          <p:spPr bwMode="gray">
            <a:xfrm>
              <a:off x="7622760" y="42305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 bwMode="gray">
            <a:xfrm>
              <a:off x="7673560" y="424071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6" name="Rectangle 105"/>
            <p:cNvSpPr/>
            <p:nvPr/>
          </p:nvSpPr>
          <p:spPr bwMode="gray">
            <a:xfrm>
              <a:off x="7724360" y="42305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 bwMode="gray">
            <a:xfrm>
              <a:off x="7775160" y="424071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8" name="Rectangle 107"/>
            <p:cNvSpPr/>
            <p:nvPr/>
          </p:nvSpPr>
          <p:spPr bwMode="gray">
            <a:xfrm>
              <a:off x="7825960" y="42305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09" name="Rectangle 108"/>
            <p:cNvSpPr/>
            <p:nvPr/>
          </p:nvSpPr>
          <p:spPr bwMode="gray">
            <a:xfrm>
              <a:off x="78767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Rectangle 109"/>
            <p:cNvSpPr/>
            <p:nvPr/>
          </p:nvSpPr>
          <p:spPr bwMode="gray">
            <a:xfrm>
              <a:off x="79275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1" name="Rectangle 110"/>
            <p:cNvSpPr/>
            <p:nvPr/>
          </p:nvSpPr>
          <p:spPr bwMode="gray">
            <a:xfrm>
              <a:off x="79783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2" name="Rectangle 111"/>
            <p:cNvSpPr/>
            <p:nvPr/>
          </p:nvSpPr>
          <p:spPr bwMode="gray">
            <a:xfrm>
              <a:off x="80291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3" name="Rectangle 112"/>
            <p:cNvSpPr/>
            <p:nvPr/>
          </p:nvSpPr>
          <p:spPr bwMode="gray">
            <a:xfrm>
              <a:off x="80799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4" name="Rectangle 113"/>
            <p:cNvSpPr/>
            <p:nvPr/>
          </p:nvSpPr>
          <p:spPr bwMode="gray">
            <a:xfrm>
              <a:off x="81307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5" name="Rectangle 114"/>
            <p:cNvSpPr/>
            <p:nvPr/>
          </p:nvSpPr>
          <p:spPr bwMode="gray">
            <a:xfrm>
              <a:off x="81815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6" name="Rectangle 115"/>
            <p:cNvSpPr/>
            <p:nvPr/>
          </p:nvSpPr>
          <p:spPr bwMode="gray">
            <a:xfrm>
              <a:off x="82323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7" name="Rectangle 116"/>
            <p:cNvSpPr/>
            <p:nvPr/>
          </p:nvSpPr>
          <p:spPr bwMode="gray">
            <a:xfrm>
              <a:off x="82831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8" name="Rectangle 117"/>
            <p:cNvSpPr/>
            <p:nvPr/>
          </p:nvSpPr>
          <p:spPr bwMode="gray">
            <a:xfrm>
              <a:off x="83339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19" name="Rectangle 118"/>
            <p:cNvSpPr/>
            <p:nvPr/>
          </p:nvSpPr>
          <p:spPr bwMode="gray">
            <a:xfrm>
              <a:off x="83847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0" name="Rectangle 119"/>
            <p:cNvSpPr/>
            <p:nvPr/>
          </p:nvSpPr>
          <p:spPr bwMode="gray">
            <a:xfrm>
              <a:off x="84355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1" name="Rectangle 120"/>
            <p:cNvSpPr/>
            <p:nvPr/>
          </p:nvSpPr>
          <p:spPr bwMode="gray">
            <a:xfrm>
              <a:off x="84863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2" name="Rectangle 121"/>
            <p:cNvSpPr/>
            <p:nvPr/>
          </p:nvSpPr>
          <p:spPr bwMode="gray">
            <a:xfrm>
              <a:off x="85371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3" name="Rectangle 122"/>
            <p:cNvSpPr/>
            <p:nvPr/>
          </p:nvSpPr>
          <p:spPr bwMode="gray">
            <a:xfrm>
              <a:off x="85879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4" name="Rectangle 123"/>
            <p:cNvSpPr/>
            <p:nvPr/>
          </p:nvSpPr>
          <p:spPr bwMode="gray">
            <a:xfrm>
              <a:off x="8638760" y="425087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 bwMode="gray">
            <a:xfrm>
              <a:off x="8689560" y="42813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6" name="Rectangle 125"/>
            <p:cNvSpPr/>
            <p:nvPr/>
          </p:nvSpPr>
          <p:spPr bwMode="gray">
            <a:xfrm>
              <a:off x="8740360" y="427119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7" name="Rectangle 126"/>
            <p:cNvSpPr/>
            <p:nvPr/>
          </p:nvSpPr>
          <p:spPr bwMode="gray">
            <a:xfrm>
              <a:off x="8791160" y="42813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8" name="Rectangle 127"/>
            <p:cNvSpPr/>
            <p:nvPr/>
          </p:nvSpPr>
          <p:spPr bwMode="gray">
            <a:xfrm>
              <a:off x="8841960" y="427119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9" name="Rectangle 128"/>
            <p:cNvSpPr/>
            <p:nvPr/>
          </p:nvSpPr>
          <p:spPr bwMode="gray">
            <a:xfrm>
              <a:off x="8892760" y="42813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0" name="Rectangle 129"/>
            <p:cNvSpPr/>
            <p:nvPr/>
          </p:nvSpPr>
          <p:spPr bwMode="gray">
            <a:xfrm>
              <a:off x="8943560" y="427119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1" name="Rectangle 130"/>
            <p:cNvSpPr/>
            <p:nvPr/>
          </p:nvSpPr>
          <p:spPr bwMode="gray">
            <a:xfrm>
              <a:off x="8994360" y="428135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2" name="Rectangle 131"/>
            <p:cNvSpPr/>
            <p:nvPr/>
          </p:nvSpPr>
          <p:spPr bwMode="gray">
            <a:xfrm>
              <a:off x="9045160" y="427119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3" name="Rectangle 132"/>
            <p:cNvSpPr/>
            <p:nvPr/>
          </p:nvSpPr>
          <p:spPr bwMode="gray">
            <a:xfrm>
              <a:off x="9095960" y="4261031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18400" y="4485543"/>
            <a:ext cx="1620000" cy="227100"/>
            <a:chOff x="6606760" y="4847096"/>
            <a:chExt cx="2160000" cy="302800"/>
          </a:xfrm>
        </p:grpSpPr>
        <p:sp>
          <p:nvSpPr>
            <p:cNvPr id="41" name="Rectangle 40"/>
            <p:cNvSpPr/>
            <p:nvPr/>
          </p:nvSpPr>
          <p:spPr bwMode="gray">
            <a:xfrm>
              <a:off x="6606760" y="4889913"/>
              <a:ext cx="2160000" cy="199169"/>
            </a:xfrm>
            <a:prstGeom prst="rect">
              <a:avLst/>
            </a:prstGeom>
            <a:solidFill>
              <a:srgbClr val="A1C9CD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 bwMode="gray">
            <a:xfrm>
              <a:off x="6647400" y="485725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 bwMode="gray">
            <a:xfrm>
              <a:off x="6698200" y="484709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 bwMode="gray">
            <a:xfrm>
              <a:off x="6749000" y="485725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 bwMode="gray">
            <a:xfrm>
              <a:off x="6799800" y="484709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 bwMode="gray">
            <a:xfrm>
              <a:off x="6850600" y="485725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 bwMode="gray">
            <a:xfrm>
              <a:off x="6901400" y="484709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 bwMode="gray">
            <a:xfrm>
              <a:off x="6952200" y="485725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 bwMode="gray">
            <a:xfrm>
              <a:off x="7003000" y="484709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 bwMode="gray">
            <a:xfrm>
              <a:off x="70538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 bwMode="gray">
            <a:xfrm>
              <a:off x="71046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 bwMode="gray">
            <a:xfrm>
              <a:off x="71554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 bwMode="gray">
            <a:xfrm>
              <a:off x="72062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 bwMode="gray">
            <a:xfrm>
              <a:off x="72570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 bwMode="gray">
            <a:xfrm>
              <a:off x="73078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 bwMode="gray">
            <a:xfrm>
              <a:off x="73586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 bwMode="gray">
            <a:xfrm>
              <a:off x="74094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 bwMode="gray">
            <a:xfrm>
              <a:off x="7460200" y="485725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 bwMode="gray">
            <a:xfrm>
              <a:off x="7511000" y="484709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 bwMode="gray">
            <a:xfrm>
              <a:off x="7561800" y="485725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 bwMode="gray">
            <a:xfrm>
              <a:off x="7612600" y="484709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 bwMode="gray">
            <a:xfrm>
              <a:off x="7663400" y="485725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 bwMode="gray">
            <a:xfrm>
              <a:off x="7714200" y="484709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 bwMode="gray">
            <a:xfrm>
              <a:off x="7765000" y="485725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 bwMode="gray">
            <a:xfrm>
              <a:off x="7815800" y="484709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 bwMode="gray">
            <a:xfrm>
              <a:off x="78666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 bwMode="gray">
            <a:xfrm>
              <a:off x="79174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 bwMode="gray">
            <a:xfrm>
              <a:off x="79682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 bwMode="gray">
            <a:xfrm>
              <a:off x="80190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0" name="Rectangle 69"/>
            <p:cNvSpPr/>
            <p:nvPr/>
          </p:nvSpPr>
          <p:spPr bwMode="gray">
            <a:xfrm>
              <a:off x="80698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 bwMode="gray">
            <a:xfrm>
              <a:off x="81206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 bwMode="gray">
            <a:xfrm>
              <a:off x="81714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 bwMode="gray">
            <a:xfrm>
              <a:off x="82222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 bwMode="gray">
            <a:xfrm>
              <a:off x="82730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 bwMode="gray">
            <a:xfrm>
              <a:off x="83238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 bwMode="gray">
            <a:xfrm>
              <a:off x="83746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 bwMode="gray">
            <a:xfrm>
              <a:off x="84254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 bwMode="gray">
            <a:xfrm>
              <a:off x="84762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 bwMode="gray">
            <a:xfrm>
              <a:off x="85270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 bwMode="gray">
            <a:xfrm>
              <a:off x="8577800" y="487757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 bwMode="gray">
            <a:xfrm>
              <a:off x="8628600" y="486741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 bwMode="gray">
            <a:xfrm>
              <a:off x="8679400" y="489789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 bwMode="gray">
            <a:xfrm>
              <a:off x="8730200" y="4887736"/>
              <a:ext cx="18000" cy="2520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/>
            <a:lstStyle/>
            <a:p>
              <a:pPr algn="ctr">
                <a:lnSpc>
                  <a:spcPct val="106000"/>
                </a:lnSpc>
                <a:buFont typeface="Wingdings 2" pitchFamily="18" charset="2"/>
                <a:buNone/>
              </a:pPr>
              <a:endParaRPr lang="en-US" sz="12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2" name="Straight Connector 21"/>
          <p:cNvCxnSpPr/>
          <p:nvPr/>
        </p:nvCxnSpPr>
        <p:spPr>
          <a:xfrm>
            <a:off x="807720" y="2602230"/>
            <a:ext cx="0" cy="2160000"/>
          </a:xfrm>
          <a:prstGeom prst="line">
            <a:avLst/>
          </a:prstGeom>
          <a:ln>
            <a:solidFill>
              <a:srgbClr val="A1C9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78484" y="2761576"/>
            <a:ext cx="2798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dirty="0">
                <a:solidFill>
                  <a:srgbClr val="4A4A4A"/>
                </a:solidFill>
              </a:rPr>
              <a:t>2021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85400" y="3119116"/>
            <a:ext cx="2798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dirty="0">
                <a:solidFill>
                  <a:srgbClr val="4A4A4A"/>
                </a:solidFill>
              </a:rPr>
              <a:t>2020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78650" y="3444592"/>
            <a:ext cx="2798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dirty="0">
                <a:solidFill>
                  <a:srgbClr val="4A4A4A"/>
                </a:solidFill>
              </a:rPr>
              <a:t>2019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85400" y="3820594"/>
            <a:ext cx="2798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dirty="0">
                <a:solidFill>
                  <a:srgbClr val="4A4A4A"/>
                </a:solidFill>
              </a:rPr>
              <a:t>2018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5400" y="4186506"/>
            <a:ext cx="2798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dirty="0">
                <a:solidFill>
                  <a:srgbClr val="4A4A4A"/>
                </a:solidFill>
              </a:rPr>
              <a:t>2017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85565" y="4506473"/>
            <a:ext cx="27987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dirty="0">
                <a:solidFill>
                  <a:srgbClr val="4A4A4A"/>
                </a:solidFill>
              </a:rPr>
              <a:t>2016</a:t>
            </a:r>
          </a:p>
        </p:txBody>
      </p:sp>
      <p:sp>
        <p:nvSpPr>
          <p:cNvPr id="29" name="Oval 28"/>
          <p:cNvSpPr/>
          <p:nvPr/>
        </p:nvSpPr>
        <p:spPr bwMode="gray">
          <a:xfrm>
            <a:off x="2459400" y="4485543"/>
            <a:ext cx="254640" cy="204240"/>
          </a:xfrm>
          <a:prstGeom prst="ellipse">
            <a:avLst/>
          </a:prstGeom>
          <a:noFill/>
          <a:ln w="19050" algn="ctr">
            <a:solidFill>
              <a:srgbClr val="A1C9CD"/>
            </a:solidFill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r>
              <a:rPr lang="en-US" sz="675" b="1" dirty="0">
                <a:solidFill>
                  <a:schemeClr val="bg1"/>
                </a:solidFill>
              </a:rPr>
              <a:t>22.6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476051" y="4508294"/>
            <a:ext cx="2421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b="1" dirty="0">
                <a:solidFill>
                  <a:srgbClr val="FF0000"/>
                </a:solidFill>
              </a:rPr>
              <a:t>22.6</a:t>
            </a:r>
            <a:endParaRPr lang="en-US" sz="135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28050" y="4187566"/>
            <a:ext cx="2421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dirty="0">
                <a:solidFill>
                  <a:srgbClr val="686868"/>
                </a:solidFill>
              </a:rPr>
              <a:t>27.2</a:t>
            </a:r>
            <a:endParaRPr lang="en-US" sz="1350" dirty="0">
              <a:solidFill>
                <a:srgbClr val="686868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48119" y="3820594"/>
            <a:ext cx="2421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dirty="0">
                <a:solidFill>
                  <a:srgbClr val="686868"/>
                </a:solidFill>
              </a:rPr>
              <a:t>31.3</a:t>
            </a:r>
            <a:endParaRPr lang="en-US" sz="1350" dirty="0">
              <a:solidFill>
                <a:srgbClr val="686868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13760" y="3448249"/>
            <a:ext cx="2421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dirty="0">
                <a:solidFill>
                  <a:srgbClr val="686868"/>
                </a:solidFill>
              </a:rPr>
              <a:t>35.8</a:t>
            </a:r>
            <a:endParaRPr lang="en-US" sz="1350" dirty="0">
              <a:solidFill>
                <a:srgbClr val="686868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20395" y="3126600"/>
            <a:ext cx="2421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dirty="0">
                <a:solidFill>
                  <a:srgbClr val="686868"/>
                </a:solidFill>
              </a:rPr>
              <a:t>39.2</a:t>
            </a:r>
            <a:endParaRPr lang="en-US" sz="1350" dirty="0">
              <a:solidFill>
                <a:srgbClr val="686868"/>
              </a:solidFill>
            </a:endParaRPr>
          </a:p>
        </p:txBody>
      </p:sp>
      <p:sp>
        <p:nvSpPr>
          <p:cNvPr id="35" name="Oval 34"/>
          <p:cNvSpPr/>
          <p:nvPr/>
        </p:nvSpPr>
        <p:spPr bwMode="gray">
          <a:xfrm>
            <a:off x="4021949" y="2740559"/>
            <a:ext cx="254640" cy="204240"/>
          </a:xfrm>
          <a:prstGeom prst="ellipse">
            <a:avLst/>
          </a:prstGeom>
          <a:noFill/>
          <a:ln w="19050" algn="ctr">
            <a:solidFill>
              <a:srgbClr val="A1C9CD"/>
            </a:solidFill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r>
              <a:rPr lang="en-US" sz="675" b="1" dirty="0">
                <a:solidFill>
                  <a:schemeClr val="bg1"/>
                </a:solidFill>
              </a:rPr>
              <a:t>22.6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038599" y="2763310"/>
            <a:ext cx="2421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900" b="1" dirty="0">
                <a:solidFill>
                  <a:srgbClr val="FF0000"/>
                </a:solidFill>
              </a:rPr>
              <a:t>45.5</a:t>
            </a:r>
            <a:endParaRPr lang="en-US" sz="1350" b="1" dirty="0">
              <a:solidFill>
                <a:srgbClr val="FF0000"/>
              </a:solidFill>
            </a:endParaRPr>
          </a:p>
        </p:txBody>
      </p:sp>
      <p:sp>
        <p:nvSpPr>
          <p:cNvPr id="37" name="Notched Right Arrow 36"/>
          <p:cNvSpPr/>
          <p:nvPr/>
        </p:nvSpPr>
        <p:spPr bwMode="gray">
          <a:xfrm rot="18514901">
            <a:off x="2533419" y="3775746"/>
            <a:ext cx="1944000" cy="89555"/>
          </a:xfrm>
          <a:prstGeom prst="notchedRightArrow">
            <a:avLst/>
          </a:prstGeom>
          <a:solidFill>
            <a:srgbClr val="6EBCC5"/>
          </a:solidFill>
          <a:ln w="19050" algn="ctr">
            <a:solidFill>
              <a:srgbClr val="6DBDC2"/>
            </a:solidFill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63361" y="3873091"/>
            <a:ext cx="517412" cy="242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788" b="1" dirty="0">
                <a:solidFill>
                  <a:srgbClr val="313131"/>
                </a:solidFill>
              </a:rPr>
              <a:t>More than doubled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32991" y="2221762"/>
            <a:ext cx="275894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1050" b="1" dirty="0">
                <a:solidFill>
                  <a:srgbClr val="313131"/>
                </a:solidFill>
              </a:rPr>
              <a:t>China Digital Economy Scale (RMB’000 billion)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933700" y="4929438"/>
            <a:ext cx="122682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spcBef>
                <a:spcPts val="450"/>
              </a:spcBef>
              <a:buSzPct val="100000"/>
            </a:pPr>
            <a:r>
              <a:rPr lang="en-US" sz="900" b="1" dirty="0">
                <a:solidFill>
                  <a:srgbClr val="313131"/>
                </a:solidFill>
              </a:rPr>
              <a:t>Data Source: China CAICT</a:t>
            </a:r>
          </a:p>
        </p:txBody>
      </p:sp>
      <p:sp>
        <p:nvSpPr>
          <p:cNvPr id="420" name="Rectangle 419"/>
          <p:cNvSpPr/>
          <p:nvPr/>
        </p:nvSpPr>
        <p:spPr bwMode="gray">
          <a:xfrm>
            <a:off x="4604759" y="2522335"/>
            <a:ext cx="1059180" cy="2484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1" name="Rectangle 420"/>
          <p:cNvSpPr/>
          <p:nvPr/>
        </p:nvSpPr>
        <p:spPr bwMode="gray">
          <a:xfrm>
            <a:off x="5740139" y="2522336"/>
            <a:ext cx="1652444" cy="2484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2" name="Rectangle 421"/>
          <p:cNvSpPr/>
          <p:nvPr/>
        </p:nvSpPr>
        <p:spPr bwMode="gray">
          <a:xfrm>
            <a:off x="7462258" y="2522335"/>
            <a:ext cx="1230841" cy="2484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9050" algn="ctr">
            <a:noFill/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3" name="Rectangle 422"/>
          <p:cNvSpPr/>
          <p:nvPr/>
        </p:nvSpPr>
        <p:spPr bwMode="gray">
          <a:xfrm>
            <a:off x="4604759" y="2830461"/>
            <a:ext cx="1059180" cy="1464500"/>
          </a:xfrm>
          <a:prstGeom prst="rect">
            <a:avLst/>
          </a:prstGeom>
          <a:solidFill>
            <a:srgbClr val="F2F3F2"/>
          </a:solidFill>
          <a:ln w="19050" algn="ctr">
            <a:solidFill>
              <a:srgbClr val="2C3673"/>
            </a:solidFill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4" name="Rectangle 423"/>
          <p:cNvSpPr/>
          <p:nvPr/>
        </p:nvSpPr>
        <p:spPr bwMode="gray">
          <a:xfrm>
            <a:off x="4604760" y="4362048"/>
            <a:ext cx="1063619" cy="495952"/>
          </a:xfrm>
          <a:prstGeom prst="rect">
            <a:avLst/>
          </a:prstGeom>
          <a:solidFill>
            <a:srgbClr val="F2F3F2"/>
          </a:solidFill>
          <a:ln w="19050" algn="ctr">
            <a:solidFill>
              <a:srgbClr val="2C3673"/>
            </a:solidFill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5" name="Rectangle 424"/>
          <p:cNvSpPr/>
          <p:nvPr/>
        </p:nvSpPr>
        <p:spPr bwMode="gray">
          <a:xfrm>
            <a:off x="5740138" y="2830461"/>
            <a:ext cx="1652445" cy="952247"/>
          </a:xfrm>
          <a:prstGeom prst="rect">
            <a:avLst/>
          </a:prstGeom>
          <a:solidFill>
            <a:srgbClr val="F2F3F2"/>
          </a:solidFill>
          <a:ln w="19050" algn="ctr">
            <a:solidFill>
              <a:srgbClr val="2C3673"/>
            </a:solidFill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6" name="Rectangle 425"/>
          <p:cNvSpPr/>
          <p:nvPr/>
        </p:nvSpPr>
        <p:spPr bwMode="gray">
          <a:xfrm>
            <a:off x="5740138" y="3842396"/>
            <a:ext cx="1652445" cy="1015604"/>
          </a:xfrm>
          <a:prstGeom prst="rect">
            <a:avLst/>
          </a:prstGeom>
          <a:solidFill>
            <a:srgbClr val="F2F3F2"/>
          </a:solidFill>
          <a:ln w="19050" algn="ctr">
            <a:solidFill>
              <a:srgbClr val="2C3673"/>
            </a:solidFill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7" name="Rectangle 426"/>
          <p:cNvSpPr/>
          <p:nvPr/>
        </p:nvSpPr>
        <p:spPr bwMode="gray">
          <a:xfrm>
            <a:off x="7462257" y="2830460"/>
            <a:ext cx="1220188" cy="2027540"/>
          </a:xfrm>
          <a:prstGeom prst="rect">
            <a:avLst/>
          </a:prstGeom>
          <a:solidFill>
            <a:srgbClr val="F2F3F2"/>
          </a:solidFill>
          <a:ln w="19050" algn="ctr">
            <a:solidFill>
              <a:srgbClr val="2C3673"/>
            </a:solidFill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8" name="TextBox 427"/>
          <p:cNvSpPr txBox="1"/>
          <p:nvPr/>
        </p:nvSpPr>
        <p:spPr>
          <a:xfrm>
            <a:off x="5681781" y="2195401"/>
            <a:ext cx="2369820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1050" b="1" dirty="0">
                <a:solidFill>
                  <a:srgbClr val="313131"/>
                </a:solidFill>
              </a:rPr>
              <a:t>Framework of Digital Economy</a:t>
            </a:r>
          </a:p>
        </p:txBody>
      </p:sp>
      <p:sp>
        <p:nvSpPr>
          <p:cNvPr id="429" name="TextBox 428"/>
          <p:cNvSpPr txBox="1"/>
          <p:nvPr/>
        </p:nvSpPr>
        <p:spPr>
          <a:xfrm>
            <a:off x="4625429" y="2568055"/>
            <a:ext cx="1000410" cy="150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975" b="1" dirty="0">
                <a:solidFill>
                  <a:srgbClr val="313131"/>
                </a:solidFill>
              </a:rPr>
              <a:t>Production Factors</a:t>
            </a:r>
          </a:p>
        </p:txBody>
      </p:sp>
      <p:sp>
        <p:nvSpPr>
          <p:cNvPr id="430" name="TextBox 429"/>
          <p:cNvSpPr txBox="1"/>
          <p:nvPr/>
        </p:nvSpPr>
        <p:spPr>
          <a:xfrm>
            <a:off x="5955989" y="2575554"/>
            <a:ext cx="1000410" cy="150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975" b="1" dirty="0">
                <a:solidFill>
                  <a:srgbClr val="313131"/>
                </a:solidFill>
              </a:rPr>
              <a:t>Productivity</a:t>
            </a:r>
          </a:p>
        </p:txBody>
      </p:sp>
      <p:sp>
        <p:nvSpPr>
          <p:cNvPr id="431" name="TextBox 430"/>
          <p:cNvSpPr txBox="1"/>
          <p:nvPr/>
        </p:nvSpPr>
        <p:spPr>
          <a:xfrm>
            <a:off x="7524681" y="2584136"/>
            <a:ext cx="1105994" cy="150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975" b="1" dirty="0">
                <a:solidFill>
                  <a:srgbClr val="313131"/>
                </a:solidFill>
              </a:rPr>
              <a:t>Production Relations</a:t>
            </a:r>
          </a:p>
        </p:txBody>
      </p:sp>
      <p:sp>
        <p:nvSpPr>
          <p:cNvPr id="432" name="TextBox 431"/>
          <p:cNvSpPr txBox="1"/>
          <p:nvPr/>
        </p:nvSpPr>
        <p:spPr>
          <a:xfrm>
            <a:off x="4634144" y="2886433"/>
            <a:ext cx="1000410" cy="150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975" b="1" dirty="0">
                <a:solidFill>
                  <a:srgbClr val="00B050"/>
                </a:solidFill>
              </a:rPr>
              <a:t>Data Monetization</a:t>
            </a:r>
          </a:p>
        </p:txBody>
      </p:sp>
      <p:sp>
        <p:nvSpPr>
          <p:cNvPr id="433" name="TextBox 432"/>
          <p:cNvSpPr txBox="1"/>
          <p:nvPr/>
        </p:nvSpPr>
        <p:spPr>
          <a:xfrm>
            <a:off x="5849309" y="2886433"/>
            <a:ext cx="1214521" cy="150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975" b="1" dirty="0">
                <a:solidFill>
                  <a:srgbClr val="FF0000"/>
                </a:solidFill>
              </a:rPr>
              <a:t>Digital industrialization</a:t>
            </a:r>
          </a:p>
        </p:txBody>
      </p:sp>
      <p:sp>
        <p:nvSpPr>
          <p:cNvPr id="434" name="TextBox 433"/>
          <p:cNvSpPr txBox="1"/>
          <p:nvPr/>
        </p:nvSpPr>
        <p:spPr>
          <a:xfrm>
            <a:off x="5849309" y="3930762"/>
            <a:ext cx="1214521" cy="150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975" b="1" dirty="0">
                <a:solidFill>
                  <a:srgbClr val="28A1DF"/>
                </a:solidFill>
              </a:rPr>
              <a:t>Industrial Digitization</a:t>
            </a:r>
          </a:p>
        </p:txBody>
      </p:sp>
      <p:sp>
        <p:nvSpPr>
          <p:cNvPr id="435" name="TextBox 434"/>
          <p:cNvSpPr txBox="1"/>
          <p:nvPr/>
        </p:nvSpPr>
        <p:spPr>
          <a:xfrm>
            <a:off x="7396170" y="2879883"/>
            <a:ext cx="1214521" cy="150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975" b="1" dirty="0">
                <a:solidFill>
                  <a:srgbClr val="9800D1"/>
                </a:solidFill>
              </a:rPr>
              <a:t>Digital Governance</a:t>
            </a:r>
          </a:p>
        </p:txBody>
      </p:sp>
      <p:sp>
        <p:nvSpPr>
          <p:cNvPr id="436" name="TextBox 435"/>
          <p:cNvSpPr txBox="1"/>
          <p:nvPr/>
        </p:nvSpPr>
        <p:spPr>
          <a:xfrm>
            <a:off x="5050744" y="3133458"/>
            <a:ext cx="55346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00B050"/>
                </a:solidFill>
              </a:rPr>
              <a:t>Data collection</a:t>
            </a:r>
          </a:p>
        </p:txBody>
      </p:sp>
      <p:sp>
        <p:nvSpPr>
          <p:cNvPr id="437" name="TextBox 436"/>
          <p:cNvSpPr txBox="1"/>
          <p:nvPr/>
        </p:nvSpPr>
        <p:spPr>
          <a:xfrm>
            <a:off x="5011720" y="3455798"/>
            <a:ext cx="60982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00B050"/>
                </a:solidFill>
              </a:rPr>
              <a:t>Data rights determination</a:t>
            </a:r>
          </a:p>
        </p:txBody>
      </p:sp>
      <p:sp>
        <p:nvSpPr>
          <p:cNvPr id="438" name="TextBox 437"/>
          <p:cNvSpPr txBox="1"/>
          <p:nvPr/>
        </p:nvSpPr>
        <p:spPr>
          <a:xfrm>
            <a:off x="5005253" y="3783529"/>
            <a:ext cx="609827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00B050"/>
                </a:solidFill>
              </a:rPr>
              <a:t>Data pricing</a:t>
            </a:r>
          </a:p>
        </p:txBody>
      </p:sp>
      <p:sp>
        <p:nvSpPr>
          <p:cNvPr id="439" name="TextBox 438"/>
          <p:cNvSpPr txBox="1"/>
          <p:nvPr/>
        </p:nvSpPr>
        <p:spPr>
          <a:xfrm>
            <a:off x="4987045" y="3982544"/>
            <a:ext cx="60982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00B050"/>
                </a:solidFill>
              </a:rPr>
              <a:t>Data transactions</a:t>
            </a:r>
          </a:p>
        </p:txBody>
      </p:sp>
      <p:sp>
        <p:nvSpPr>
          <p:cNvPr id="440" name="TextBox 439"/>
          <p:cNvSpPr txBox="1"/>
          <p:nvPr/>
        </p:nvSpPr>
        <p:spPr>
          <a:xfrm>
            <a:off x="4717965" y="4430408"/>
            <a:ext cx="509446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A2A1A2"/>
                </a:solidFill>
              </a:rPr>
              <a:t>Technology</a:t>
            </a:r>
          </a:p>
        </p:txBody>
      </p:sp>
      <p:sp>
        <p:nvSpPr>
          <p:cNvPr id="441" name="TextBox 440"/>
          <p:cNvSpPr txBox="1"/>
          <p:nvPr/>
        </p:nvSpPr>
        <p:spPr>
          <a:xfrm>
            <a:off x="5311231" y="4430408"/>
            <a:ext cx="341807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A2A1A2"/>
                </a:solidFill>
              </a:rPr>
              <a:t>Capital</a:t>
            </a:r>
          </a:p>
        </p:txBody>
      </p:sp>
      <p:sp>
        <p:nvSpPr>
          <p:cNvPr id="442" name="TextBox 441"/>
          <p:cNvSpPr txBox="1"/>
          <p:nvPr/>
        </p:nvSpPr>
        <p:spPr>
          <a:xfrm>
            <a:off x="4725585" y="4552328"/>
            <a:ext cx="509446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A2A1A2"/>
                </a:solidFill>
              </a:rPr>
              <a:t>Labor force</a:t>
            </a:r>
          </a:p>
        </p:txBody>
      </p:sp>
      <p:sp>
        <p:nvSpPr>
          <p:cNvPr id="443" name="TextBox 442"/>
          <p:cNvSpPr txBox="1"/>
          <p:nvPr/>
        </p:nvSpPr>
        <p:spPr>
          <a:xfrm>
            <a:off x="5329753" y="4552328"/>
            <a:ext cx="341807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A2A1A2"/>
                </a:solidFill>
              </a:rPr>
              <a:t>Land</a:t>
            </a:r>
          </a:p>
        </p:txBody>
      </p:sp>
      <p:sp>
        <p:nvSpPr>
          <p:cNvPr id="444" name="TextBox 443"/>
          <p:cNvSpPr txBox="1"/>
          <p:nvPr/>
        </p:nvSpPr>
        <p:spPr>
          <a:xfrm>
            <a:off x="5994314" y="3077865"/>
            <a:ext cx="462630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FF0000"/>
                </a:solidFill>
              </a:rPr>
              <a:t>Basic communications</a:t>
            </a:r>
          </a:p>
        </p:txBody>
      </p:sp>
      <p:sp>
        <p:nvSpPr>
          <p:cNvPr id="445" name="TextBox 444"/>
          <p:cNvSpPr txBox="1"/>
          <p:nvPr/>
        </p:nvSpPr>
        <p:spPr>
          <a:xfrm>
            <a:off x="6787319" y="3075751"/>
            <a:ext cx="598514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FF0000"/>
                </a:solidFill>
              </a:rPr>
              <a:t>Electronic Information Manufacturing</a:t>
            </a:r>
          </a:p>
        </p:txBody>
      </p:sp>
      <p:sp>
        <p:nvSpPr>
          <p:cNvPr id="446" name="TextBox 445"/>
          <p:cNvSpPr txBox="1"/>
          <p:nvPr/>
        </p:nvSpPr>
        <p:spPr>
          <a:xfrm>
            <a:off x="5946899" y="3476519"/>
            <a:ext cx="66075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FF0000"/>
                </a:solidFill>
              </a:rPr>
              <a:t>Software and Services</a:t>
            </a:r>
          </a:p>
        </p:txBody>
      </p:sp>
      <p:sp>
        <p:nvSpPr>
          <p:cNvPr id="447" name="TextBox 446"/>
          <p:cNvSpPr txBox="1"/>
          <p:nvPr/>
        </p:nvSpPr>
        <p:spPr>
          <a:xfrm>
            <a:off x="6709317" y="3529214"/>
            <a:ext cx="66075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FF0000"/>
                </a:solidFill>
              </a:rPr>
              <a:t>Internet</a:t>
            </a:r>
          </a:p>
        </p:txBody>
      </p:sp>
      <p:sp>
        <p:nvSpPr>
          <p:cNvPr id="448" name="TextBox 447"/>
          <p:cNvSpPr txBox="1"/>
          <p:nvPr/>
        </p:nvSpPr>
        <p:spPr>
          <a:xfrm>
            <a:off x="6253809" y="4119194"/>
            <a:ext cx="66075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28A1DF"/>
                </a:solidFill>
              </a:rPr>
              <a:t>Farming industry</a:t>
            </a:r>
          </a:p>
        </p:txBody>
      </p:sp>
      <p:sp>
        <p:nvSpPr>
          <p:cNvPr id="449" name="TextBox 448"/>
          <p:cNvSpPr txBox="1"/>
          <p:nvPr/>
        </p:nvSpPr>
        <p:spPr>
          <a:xfrm>
            <a:off x="6596720" y="4294298"/>
            <a:ext cx="776259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28A1DF"/>
                </a:solidFill>
              </a:rPr>
              <a:t>Industrial industry</a:t>
            </a:r>
          </a:p>
        </p:txBody>
      </p:sp>
      <p:sp>
        <p:nvSpPr>
          <p:cNvPr id="450" name="TextBox 449"/>
          <p:cNvSpPr txBox="1"/>
          <p:nvPr/>
        </p:nvSpPr>
        <p:spPr>
          <a:xfrm>
            <a:off x="6277275" y="4523806"/>
            <a:ext cx="66075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28A1DF"/>
                </a:solidFill>
              </a:rPr>
              <a:t>Service Industry</a:t>
            </a:r>
          </a:p>
        </p:txBody>
      </p:sp>
      <p:sp>
        <p:nvSpPr>
          <p:cNvPr id="451" name="TextBox 450"/>
          <p:cNvSpPr txBox="1"/>
          <p:nvPr/>
        </p:nvSpPr>
        <p:spPr>
          <a:xfrm>
            <a:off x="7919944" y="3114988"/>
            <a:ext cx="66075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9800D1"/>
                </a:solidFill>
              </a:rPr>
              <a:t>Multiple participation</a:t>
            </a:r>
          </a:p>
        </p:txBody>
      </p:sp>
      <p:sp>
        <p:nvSpPr>
          <p:cNvPr id="452" name="TextBox 451"/>
          <p:cNvSpPr txBox="1"/>
          <p:nvPr/>
        </p:nvSpPr>
        <p:spPr>
          <a:xfrm>
            <a:off x="7938552" y="3642221"/>
            <a:ext cx="66075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9800D1"/>
                </a:solidFill>
              </a:rPr>
              <a:t>Technology + Governance</a:t>
            </a:r>
          </a:p>
        </p:txBody>
      </p:sp>
      <p:sp>
        <p:nvSpPr>
          <p:cNvPr id="453" name="TextBox 452"/>
          <p:cNvSpPr txBox="1"/>
          <p:nvPr/>
        </p:nvSpPr>
        <p:spPr>
          <a:xfrm>
            <a:off x="7968113" y="4279261"/>
            <a:ext cx="66075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450"/>
              </a:spcBef>
              <a:buSzPct val="100000"/>
            </a:pPr>
            <a:r>
              <a:rPr lang="en-US" sz="750" dirty="0">
                <a:solidFill>
                  <a:srgbClr val="9800D1"/>
                </a:solidFill>
              </a:rPr>
              <a:t>Digitized Public Services</a:t>
            </a:r>
          </a:p>
        </p:txBody>
      </p:sp>
      <p:sp>
        <p:nvSpPr>
          <p:cNvPr id="454" name="TextBox 453"/>
          <p:cNvSpPr txBox="1"/>
          <p:nvPr/>
        </p:nvSpPr>
        <p:spPr>
          <a:xfrm>
            <a:off x="7438587" y="4929438"/>
            <a:ext cx="122682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spcBef>
                <a:spcPts val="450"/>
              </a:spcBef>
              <a:buSzPct val="100000"/>
            </a:pPr>
            <a:r>
              <a:rPr lang="en-US" sz="900" b="1" dirty="0">
                <a:solidFill>
                  <a:srgbClr val="313131"/>
                </a:solidFill>
              </a:rPr>
              <a:t>Data Source: China CAICT</a:t>
            </a:r>
          </a:p>
        </p:txBody>
      </p:sp>
      <p:pic>
        <p:nvPicPr>
          <p:cNvPr id="455" name="Picture 4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946" y="3105390"/>
            <a:ext cx="242888" cy="250031"/>
          </a:xfrm>
          <a:prstGeom prst="rect">
            <a:avLst/>
          </a:prstGeom>
        </p:spPr>
      </p:pic>
      <p:pic>
        <p:nvPicPr>
          <p:cNvPr id="456" name="Picture 4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9865" y="3426409"/>
            <a:ext cx="307181" cy="250031"/>
          </a:xfrm>
          <a:prstGeom prst="rect">
            <a:avLst/>
          </a:prstGeom>
        </p:spPr>
      </p:pic>
      <p:pic>
        <p:nvPicPr>
          <p:cNvPr id="457" name="Picture 4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5552" y="3757638"/>
            <a:ext cx="207198" cy="200053"/>
          </a:xfrm>
          <a:prstGeom prst="rect">
            <a:avLst/>
          </a:prstGeom>
        </p:spPr>
      </p:pic>
      <p:pic>
        <p:nvPicPr>
          <p:cNvPr id="458" name="Picture 4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3050" y="3961242"/>
            <a:ext cx="378671" cy="307224"/>
          </a:xfrm>
          <a:prstGeom prst="rect">
            <a:avLst/>
          </a:prstGeom>
        </p:spPr>
      </p:pic>
      <p:pic>
        <p:nvPicPr>
          <p:cNvPr id="459" name="Picture 4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8306" y="3054001"/>
            <a:ext cx="214343" cy="242921"/>
          </a:xfrm>
          <a:prstGeom prst="rect">
            <a:avLst/>
          </a:prstGeom>
        </p:spPr>
      </p:pic>
      <p:pic>
        <p:nvPicPr>
          <p:cNvPr id="460" name="Picture 45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3001" y="3075751"/>
            <a:ext cx="264319" cy="257175"/>
          </a:xfrm>
          <a:prstGeom prst="rect">
            <a:avLst/>
          </a:prstGeom>
        </p:spPr>
      </p:pic>
      <p:pic>
        <p:nvPicPr>
          <p:cNvPr id="461" name="Picture 4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34902" y="3455798"/>
            <a:ext cx="278606" cy="250031"/>
          </a:xfrm>
          <a:prstGeom prst="rect">
            <a:avLst/>
          </a:prstGeom>
        </p:spPr>
      </p:pic>
      <p:pic>
        <p:nvPicPr>
          <p:cNvPr id="462" name="Picture 46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68066" y="3503175"/>
            <a:ext cx="214343" cy="214343"/>
          </a:xfrm>
          <a:prstGeom prst="rect">
            <a:avLst/>
          </a:prstGeom>
        </p:spPr>
      </p:pic>
      <p:pic>
        <p:nvPicPr>
          <p:cNvPr id="463" name="Picture 46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79512" y="3104002"/>
            <a:ext cx="350044" cy="278606"/>
          </a:xfrm>
          <a:prstGeom prst="rect">
            <a:avLst/>
          </a:prstGeom>
        </p:spPr>
      </p:pic>
      <p:pic>
        <p:nvPicPr>
          <p:cNvPr id="464" name="Picture 46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98392" y="3587045"/>
            <a:ext cx="364331" cy="321469"/>
          </a:xfrm>
          <a:prstGeom prst="rect">
            <a:avLst/>
          </a:prstGeom>
        </p:spPr>
      </p:pic>
      <p:pic>
        <p:nvPicPr>
          <p:cNvPr id="465" name="Picture 46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66447" y="4202288"/>
            <a:ext cx="385763" cy="342900"/>
          </a:xfrm>
          <a:prstGeom prst="rect">
            <a:avLst/>
          </a:prstGeom>
        </p:spPr>
      </p:pic>
      <p:pic>
        <p:nvPicPr>
          <p:cNvPr id="466" name="Picture 46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35282" y="4044551"/>
            <a:ext cx="385763" cy="285750"/>
          </a:xfrm>
          <a:prstGeom prst="rect">
            <a:avLst/>
          </a:prstGeom>
        </p:spPr>
      </p:pic>
      <p:pic>
        <p:nvPicPr>
          <p:cNvPr id="467" name="Picture 46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96442" y="4213376"/>
            <a:ext cx="285750" cy="257175"/>
          </a:xfrm>
          <a:prstGeom prst="rect">
            <a:avLst/>
          </a:prstGeom>
        </p:spPr>
      </p:pic>
      <p:pic>
        <p:nvPicPr>
          <p:cNvPr id="468" name="Picture 46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28141" y="4450909"/>
            <a:ext cx="414338" cy="300038"/>
          </a:xfrm>
          <a:prstGeom prst="rect">
            <a:avLst/>
          </a:prstGeom>
        </p:spPr>
      </p:pic>
      <p:sp>
        <p:nvSpPr>
          <p:cNvPr id="469" name="Oval 468"/>
          <p:cNvSpPr/>
          <p:nvPr/>
        </p:nvSpPr>
        <p:spPr bwMode="gray">
          <a:xfrm>
            <a:off x="7484532" y="4152962"/>
            <a:ext cx="1169339" cy="455318"/>
          </a:xfrm>
          <a:prstGeom prst="ellipse">
            <a:avLst/>
          </a:prstGeom>
          <a:noFill/>
          <a:ln w="19050" algn="ctr">
            <a:solidFill>
              <a:srgbClr val="6DBDC2"/>
            </a:solidFill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70" name="Oval 469"/>
          <p:cNvSpPr/>
          <p:nvPr/>
        </p:nvSpPr>
        <p:spPr bwMode="gray">
          <a:xfrm>
            <a:off x="5774222" y="4460464"/>
            <a:ext cx="1286685" cy="294725"/>
          </a:xfrm>
          <a:prstGeom prst="ellipse">
            <a:avLst/>
          </a:prstGeom>
          <a:noFill/>
          <a:ln w="19050" algn="ctr">
            <a:solidFill>
              <a:srgbClr val="6DBDC2"/>
            </a:solidFill>
            <a:miter lim="800000"/>
            <a:headEnd/>
            <a:tailEnd/>
          </a:ln>
        </p:spPr>
        <p:txBody>
          <a:bodyPr wrap="square" lIns="66675" tIns="66675" rIns="66675" bIns="66675" rtlCol="0" anchor="ctr"/>
          <a:lstStyle/>
          <a:p>
            <a:pPr algn="ctr">
              <a:lnSpc>
                <a:spcPct val="106000"/>
              </a:lnSpc>
              <a:buFont typeface="Wingdings 2" pitchFamily="18" charset="2"/>
              <a:buNone/>
            </a:pP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73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90218"/>
            <a:ext cx="816428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solidFill>
                  <a:srgbClr val="0056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China digital economy into new era</a:t>
            </a:r>
            <a:endParaRPr lang="en-CA" sz="1800" dirty="0">
              <a:solidFill>
                <a:srgbClr val="005628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75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/>
            <a:endParaRPr sz="1013" dirty="0">
              <a:solidFill>
                <a:srgbClr val="00ABAB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5410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489857" y="1679558"/>
            <a:ext cx="816428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solidFill>
                  <a:srgbClr val="0056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New tax challenges under digital economy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196642" y="3735517"/>
            <a:ext cx="2675413" cy="1537022"/>
          </a:xfrm>
          <a:prstGeom prst="rect">
            <a:avLst/>
          </a:prstGeom>
          <a:solidFill>
            <a:srgbClr val="86BC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MY" sz="1500" kern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764396" y="4350486"/>
            <a:ext cx="18008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860">
              <a:spcAft>
                <a:spcPts val="300"/>
              </a:spcAft>
            </a:pPr>
            <a:r>
              <a:rPr lang="en-MY" sz="1500" b="1" kern="0" dirty="0">
                <a:solidFill>
                  <a:srgbClr val="FFFFFF"/>
                </a:solidFill>
                <a:latin typeface="+mj-lt"/>
                <a:ea typeface="Open Sans" panose="020B0606030504020204" pitchFamily="34" charset="0"/>
                <a:cs typeface="Lato Medium" panose="020F0602020204030203" pitchFamily="34" charset="0"/>
              </a:rPr>
              <a:t>Crypto asset</a:t>
            </a:r>
            <a:r>
              <a:rPr lang="en-US" altLang="zh-CN" sz="1500" b="1" kern="0" dirty="0">
                <a:solidFill>
                  <a:srgbClr val="FFFFFF"/>
                </a:solidFill>
                <a:latin typeface="+mj-lt"/>
                <a:ea typeface="Open Sans" panose="020B0606030504020204" pitchFamily="34" charset="0"/>
                <a:cs typeface="Lato Medium" panose="020F0602020204030203" pitchFamily="34" charset="0"/>
              </a:rPr>
              <a:t>s</a:t>
            </a:r>
            <a:endParaRPr lang="en-MY" sz="1500" b="1" kern="0" dirty="0">
              <a:solidFill>
                <a:srgbClr val="FFFFFF"/>
              </a:solidFill>
              <a:latin typeface="+mj-lt"/>
              <a:ea typeface="Open Sans" panose="020B0606030504020204" pitchFamily="34" charset="0"/>
              <a:cs typeface="Lato Medium" panose="020F0602020204030203" pitchFamily="34" charset="0"/>
            </a:endParaRPr>
          </a:p>
        </p:txBody>
      </p:sp>
      <p:sp>
        <p:nvSpPr>
          <p:cNvPr id="28" name="Freeform 812"/>
          <p:cNvSpPr>
            <a:spLocks noChangeAspect="1" noEditPoints="1"/>
          </p:cNvSpPr>
          <p:nvPr/>
        </p:nvSpPr>
        <p:spPr bwMode="auto">
          <a:xfrm>
            <a:off x="5428953" y="4302444"/>
            <a:ext cx="363941" cy="350624"/>
          </a:xfrm>
          <a:custGeom>
            <a:avLst/>
            <a:gdLst>
              <a:gd name="T0" fmla="*/ 373 w 512"/>
              <a:gd name="T1" fmla="*/ 202 h 512"/>
              <a:gd name="T2" fmla="*/ 394 w 512"/>
              <a:gd name="T3" fmla="*/ 202 h 512"/>
              <a:gd name="T4" fmla="*/ 394 w 512"/>
              <a:gd name="T5" fmla="*/ 309 h 512"/>
              <a:gd name="T6" fmla="*/ 117 w 512"/>
              <a:gd name="T7" fmla="*/ 309 h 512"/>
              <a:gd name="T8" fmla="*/ 117 w 512"/>
              <a:gd name="T9" fmla="*/ 202 h 512"/>
              <a:gd name="T10" fmla="*/ 138 w 512"/>
              <a:gd name="T11" fmla="*/ 202 h 512"/>
              <a:gd name="T12" fmla="*/ 138 w 512"/>
              <a:gd name="T13" fmla="*/ 234 h 512"/>
              <a:gd name="T14" fmla="*/ 149 w 512"/>
              <a:gd name="T15" fmla="*/ 245 h 512"/>
              <a:gd name="T16" fmla="*/ 160 w 512"/>
              <a:gd name="T17" fmla="*/ 234 h 512"/>
              <a:gd name="T18" fmla="*/ 160 w 512"/>
              <a:gd name="T19" fmla="*/ 202 h 512"/>
              <a:gd name="T20" fmla="*/ 181 w 512"/>
              <a:gd name="T21" fmla="*/ 202 h 512"/>
              <a:gd name="T22" fmla="*/ 181 w 512"/>
              <a:gd name="T23" fmla="*/ 266 h 512"/>
              <a:gd name="T24" fmla="*/ 192 w 512"/>
              <a:gd name="T25" fmla="*/ 277 h 512"/>
              <a:gd name="T26" fmla="*/ 202 w 512"/>
              <a:gd name="T27" fmla="*/ 266 h 512"/>
              <a:gd name="T28" fmla="*/ 202 w 512"/>
              <a:gd name="T29" fmla="*/ 202 h 512"/>
              <a:gd name="T30" fmla="*/ 224 w 512"/>
              <a:gd name="T31" fmla="*/ 202 h 512"/>
              <a:gd name="T32" fmla="*/ 224 w 512"/>
              <a:gd name="T33" fmla="*/ 234 h 512"/>
              <a:gd name="T34" fmla="*/ 234 w 512"/>
              <a:gd name="T35" fmla="*/ 245 h 512"/>
              <a:gd name="T36" fmla="*/ 245 w 512"/>
              <a:gd name="T37" fmla="*/ 234 h 512"/>
              <a:gd name="T38" fmla="*/ 245 w 512"/>
              <a:gd name="T39" fmla="*/ 202 h 512"/>
              <a:gd name="T40" fmla="*/ 266 w 512"/>
              <a:gd name="T41" fmla="*/ 202 h 512"/>
              <a:gd name="T42" fmla="*/ 266 w 512"/>
              <a:gd name="T43" fmla="*/ 266 h 512"/>
              <a:gd name="T44" fmla="*/ 277 w 512"/>
              <a:gd name="T45" fmla="*/ 277 h 512"/>
              <a:gd name="T46" fmla="*/ 288 w 512"/>
              <a:gd name="T47" fmla="*/ 266 h 512"/>
              <a:gd name="T48" fmla="*/ 288 w 512"/>
              <a:gd name="T49" fmla="*/ 202 h 512"/>
              <a:gd name="T50" fmla="*/ 309 w 512"/>
              <a:gd name="T51" fmla="*/ 202 h 512"/>
              <a:gd name="T52" fmla="*/ 309 w 512"/>
              <a:gd name="T53" fmla="*/ 234 h 512"/>
              <a:gd name="T54" fmla="*/ 320 w 512"/>
              <a:gd name="T55" fmla="*/ 245 h 512"/>
              <a:gd name="T56" fmla="*/ 330 w 512"/>
              <a:gd name="T57" fmla="*/ 234 h 512"/>
              <a:gd name="T58" fmla="*/ 330 w 512"/>
              <a:gd name="T59" fmla="*/ 202 h 512"/>
              <a:gd name="T60" fmla="*/ 352 w 512"/>
              <a:gd name="T61" fmla="*/ 202 h 512"/>
              <a:gd name="T62" fmla="*/ 352 w 512"/>
              <a:gd name="T63" fmla="*/ 266 h 512"/>
              <a:gd name="T64" fmla="*/ 362 w 512"/>
              <a:gd name="T65" fmla="*/ 277 h 512"/>
              <a:gd name="T66" fmla="*/ 373 w 512"/>
              <a:gd name="T67" fmla="*/ 266 h 512"/>
              <a:gd name="T68" fmla="*/ 373 w 512"/>
              <a:gd name="T69" fmla="*/ 202 h 512"/>
              <a:gd name="T70" fmla="*/ 512 w 512"/>
              <a:gd name="T71" fmla="*/ 256 h 512"/>
              <a:gd name="T72" fmla="*/ 256 w 512"/>
              <a:gd name="T73" fmla="*/ 512 h 512"/>
              <a:gd name="T74" fmla="*/ 0 w 512"/>
              <a:gd name="T75" fmla="*/ 256 h 512"/>
              <a:gd name="T76" fmla="*/ 256 w 512"/>
              <a:gd name="T77" fmla="*/ 0 h 512"/>
              <a:gd name="T78" fmla="*/ 512 w 512"/>
              <a:gd name="T79" fmla="*/ 256 h 512"/>
              <a:gd name="T80" fmla="*/ 416 w 512"/>
              <a:gd name="T81" fmla="*/ 192 h 512"/>
              <a:gd name="T82" fmla="*/ 405 w 512"/>
              <a:gd name="T83" fmla="*/ 181 h 512"/>
              <a:gd name="T84" fmla="*/ 106 w 512"/>
              <a:gd name="T85" fmla="*/ 181 h 512"/>
              <a:gd name="T86" fmla="*/ 96 w 512"/>
              <a:gd name="T87" fmla="*/ 192 h 512"/>
              <a:gd name="T88" fmla="*/ 96 w 512"/>
              <a:gd name="T89" fmla="*/ 320 h 512"/>
              <a:gd name="T90" fmla="*/ 106 w 512"/>
              <a:gd name="T91" fmla="*/ 330 h 512"/>
              <a:gd name="T92" fmla="*/ 405 w 512"/>
              <a:gd name="T93" fmla="*/ 330 h 512"/>
              <a:gd name="T94" fmla="*/ 416 w 512"/>
              <a:gd name="T95" fmla="*/ 320 h 512"/>
              <a:gd name="T96" fmla="*/ 416 w 512"/>
              <a:gd name="T97" fmla="*/ 19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2" h="512">
                <a:moveTo>
                  <a:pt x="373" y="202"/>
                </a:moveTo>
                <a:cubicBezTo>
                  <a:pt x="394" y="202"/>
                  <a:pt x="394" y="202"/>
                  <a:pt x="394" y="202"/>
                </a:cubicBezTo>
                <a:cubicBezTo>
                  <a:pt x="394" y="309"/>
                  <a:pt x="394" y="309"/>
                  <a:pt x="394" y="309"/>
                </a:cubicBezTo>
                <a:cubicBezTo>
                  <a:pt x="117" y="309"/>
                  <a:pt x="117" y="309"/>
                  <a:pt x="117" y="309"/>
                </a:cubicBezTo>
                <a:cubicBezTo>
                  <a:pt x="117" y="202"/>
                  <a:pt x="117" y="202"/>
                  <a:pt x="117" y="202"/>
                </a:cubicBezTo>
                <a:cubicBezTo>
                  <a:pt x="138" y="202"/>
                  <a:pt x="138" y="202"/>
                  <a:pt x="138" y="202"/>
                </a:cubicBezTo>
                <a:cubicBezTo>
                  <a:pt x="138" y="234"/>
                  <a:pt x="138" y="234"/>
                  <a:pt x="138" y="234"/>
                </a:cubicBezTo>
                <a:cubicBezTo>
                  <a:pt x="138" y="240"/>
                  <a:pt x="143" y="245"/>
                  <a:pt x="149" y="245"/>
                </a:cubicBezTo>
                <a:cubicBezTo>
                  <a:pt x="155" y="245"/>
                  <a:pt x="160" y="240"/>
                  <a:pt x="160" y="234"/>
                </a:cubicBezTo>
                <a:cubicBezTo>
                  <a:pt x="160" y="202"/>
                  <a:pt x="160" y="202"/>
                  <a:pt x="160" y="202"/>
                </a:cubicBezTo>
                <a:cubicBezTo>
                  <a:pt x="181" y="202"/>
                  <a:pt x="181" y="202"/>
                  <a:pt x="181" y="202"/>
                </a:cubicBezTo>
                <a:cubicBezTo>
                  <a:pt x="181" y="266"/>
                  <a:pt x="181" y="266"/>
                  <a:pt x="181" y="266"/>
                </a:cubicBezTo>
                <a:cubicBezTo>
                  <a:pt x="181" y="272"/>
                  <a:pt x="186" y="277"/>
                  <a:pt x="192" y="277"/>
                </a:cubicBezTo>
                <a:cubicBezTo>
                  <a:pt x="198" y="277"/>
                  <a:pt x="202" y="272"/>
                  <a:pt x="202" y="266"/>
                </a:cubicBezTo>
                <a:cubicBezTo>
                  <a:pt x="202" y="202"/>
                  <a:pt x="202" y="202"/>
                  <a:pt x="202" y="202"/>
                </a:cubicBezTo>
                <a:cubicBezTo>
                  <a:pt x="224" y="202"/>
                  <a:pt x="224" y="202"/>
                  <a:pt x="224" y="202"/>
                </a:cubicBezTo>
                <a:cubicBezTo>
                  <a:pt x="224" y="234"/>
                  <a:pt x="224" y="234"/>
                  <a:pt x="224" y="234"/>
                </a:cubicBezTo>
                <a:cubicBezTo>
                  <a:pt x="224" y="240"/>
                  <a:pt x="228" y="245"/>
                  <a:pt x="234" y="245"/>
                </a:cubicBezTo>
                <a:cubicBezTo>
                  <a:pt x="240" y="245"/>
                  <a:pt x="245" y="240"/>
                  <a:pt x="245" y="234"/>
                </a:cubicBezTo>
                <a:cubicBezTo>
                  <a:pt x="245" y="202"/>
                  <a:pt x="245" y="202"/>
                  <a:pt x="245" y="202"/>
                </a:cubicBezTo>
                <a:cubicBezTo>
                  <a:pt x="266" y="202"/>
                  <a:pt x="266" y="202"/>
                  <a:pt x="266" y="202"/>
                </a:cubicBezTo>
                <a:cubicBezTo>
                  <a:pt x="266" y="266"/>
                  <a:pt x="266" y="266"/>
                  <a:pt x="266" y="266"/>
                </a:cubicBezTo>
                <a:cubicBezTo>
                  <a:pt x="266" y="272"/>
                  <a:pt x="271" y="277"/>
                  <a:pt x="277" y="277"/>
                </a:cubicBezTo>
                <a:cubicBezTo>
                  <a:pt x="283" y="277"/>
                  <a:pt x="288" y="272"/>
                  <a:pt x="288" y="266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309" y="202"/>
                  <a:pt x="309" y="202"/>
                  <a:pt x="309" y="202"/>
                </a:cubicBezTo>
                <a:cubicBezTo>
                  <a:pt x="309" y="234"/>
                  <a:pt x="309" y="234"/>
                  <a:pt x="309" y="234"/>
                </a:cubicBezTo>
                <a:cubicBezTo>
                  <a:pt x="309" y="240"/>
                  <a:pt x="314" y="245"/>
                  <a:pt x="320" y="245"/>
                </a:cubicBezTo>
                <a:cubicBezTo>
                  <a:pt x="326" y="245"/>
                  <a:pt x="330" y="240"/>
                  <a:pt x="330" y="234"/>
                </a:cubicBezTo>
                <a:cubicBezTo>
                  <a:pt x="330" y="202"/>
                  <a:pt x="330" y="202"/>
                  <a:pt x="330" y="202"/>
                </a:cubicBezTo>
                <a:cubicBezTo>
                  <a:pt x="352" y="202"/>
                  <a:pt x="352" y="202"/>
                  <a:pt x="352" y="202"/>
                </a:cubicBezTo>
                <a:cubicBezTo>
                  <a:pt x="352" y="266"/>
                  <a:pt x="352" y="266"/>
                  <a:pt x="352" y="266"/>
                </a:cubicBezTo>
                <a:cubicBezTo>
                  <a:pt x="352" y="272"/>
                  <a:pt x="356" y="277"/>
                  <a:pt x="362" y="277"/>
                </a:cubicBezTo>
                <a:cubicBezTo>
                  <a:pt x="368" y="277"/>
                  <a:pt x="373" y="272"/>
                  <a:pt x="373" y="266"/>
                </a:cubicBezTo>
                <a:lnTo>
                  <a:pt x="373" y="202"/>
                </a:lnTo>
                <a:close/>
                <a:moveTo>
                  <a:pt x="512" y="256"/>
                </a:moveTo>
                <a:cubicBezTo>
                  <a:pt x="512" y="397"/>
                  <a:pt x="397" y="512"/>
                  <a:pt x="256" y="512"/>
                </a:cubicBezTo>
                <a:cubicBezTo>
                  <a:pt x="114" y="512"/>
                  <a:pt x="0" y="397"/>
                  <a:pt x="0" y="256"/>
                </a:cubicBezTo>
                <a:cubicBezTo>
                  <a:pt x="0" y="114"/>
                  <a:pt x="114" y="0"/>
                  <a:pt x="256" y="0"/>
                </a:cubicBezTo>
                <a:cubicBezTo>
                  <a:pt x="397" y="0"/>
                  <a:pt x="512" y="114"/>
                  <a:pt x="512" y="256"/>
                </a:cubicBezTo>
                <a:close/>
                <a:moveTo>
                  <a:pt x="416" y="192"/>
                </a:moveTo>
                <a:cubicBezTo>
                  <a:pt x="416" y="186"/>
                  <a:pt x="411" y="181"/>
                  <a:pt x="405" y="181"/>
                </a:cubicBezTo>
                <a:cubicBezTo>
                  <a:pt x="106" y="181"/>
                  <a:pt x="106" y="181"/>
                  <a:pt x="106" y="181"/>
                </a:cubicBezTo>
                <a:cubicBezTo>
                  <a:pt x="100" y="181"/>
                  <a:pt x="96" y="186"/>
                  <a:pt x="96" y="192"/>
                </a:cubicBezTo>
                <a:cubicBezTo>
                  <a:pt x="96" y="320"/>
                  <a:pt x="96" y="320"/>
                  <a:pt x="96" y="320"/>
                </a:cubicBezTo>
                <a:cubicBezTo>
                  <a:pt x="96" y="326"/>
                  <a:pt x="100" y="330"/>
                  <a:pt x="106" y="330"/>
                </a:cubicBezTo>
                <a:cubicBezTo>
                  <a:pt x="405" y="330"/>
                  <a:pt x="405" y="330"/>
                  <a:pt x="405" y="330"/>
                </a:cubicBezTo>
                <a:cubicBezTo>
                  <a:pt x="411" y="330"/>
                  <a:pt x="416" y="326"/>
                  <a:pt x="416" y="320"/>
                </a:cubicBezTo>
                <a:lnTo>
                  <a:pt x="416" y="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29" name="Rectangle 28"/>
          <p:cNvSpPr/>
          <p:nvPr/>
        </p:nvSpPr>
        <p:spPr>
          <a:xfrm>
            <a:off x="910265" y="3728317"/>
            <a:ext cx="2617992" cy="1544222"/>
          </a:xfrm>
          <a:prstGeom prst="rect">
            <a:avLst/>
          </a:prstGeom>
          <a:solidFill>
            <a:srgbClr val="00ABA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MY" kern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415226" y="4211986"/>
            <a:ext cx="19227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860">
              <a:spcAft>
                <a:spcPts val="300"/>
              </a:spcAft>
            </a:pPr>
            <a:r>
              <a:rPr lang="en-MY" sz="1500" b="1" kern="0" dirty="0">
                <a:solidFill>
                  <a:srgbClr val="FFFFFF"/>
                </a:solidFill>
                <a:latin typeface="+mj-lt"/>
                <a:ea typeface="Open Sans" panose="020B0606030504020204" pitchFamily="34" charset="0"/>
                <a:cs typeface="Lato Medium" panose="020F0602020204030203" pitchFamily="34" charset="0"/>
              </a:rPr>
              <a:t>Cross-border business</a:t>
            </a:r>
          </a:p>
        </p:txBody>
      </p:sp>
      <p:sp>
        <p:nvSpPr>
          <p:cNvPr id="31" name="Freeform 547"/>
          <p:cNvSpPr>
            <a:spLocks noChangeAspect="1" noEditPoints="1"/>
          </p:cNvSpPr>
          <p:nvPr/>
        </p:nvSpPr>
        <p:spPr bwMode="auto">
          <a:xfrm>
            <a:off x="1168771" y="4279337"/>
            <a:ext cx="365009" cy="364870"/>
          </a:xfrm>
          <a:custGeom>
            <a:avLst/>
            <a:gdLst>
              <a:gd name="T0" fmla="*/ 288 w 512"/>
              <a:gd name="T1" fmla="*/ 256 h 512"/>
              <a:gd name="T2" fmla="*/ 256 w 512"/>
              <a:gd name="T3" fmla="*/ 288 h 512"/>
              <a:gd name="T4" fmla="*/ 224 w 512"/>
              <a:gd name="T5" fmla="*/ 256 h 512"/>
              <a:gd name="T6" fmla="*/ 256 w 512"/>
              <a:gd name="T7" fmla="*/ 224 h 512"/>
              <a:gd name="T8" fmla="*/ 288 w 512"/>
              <a:gd name="T9" fmla="*/ 256 h 512"/>
              <a:gd name="T10" fmla="*/ 392 w 512"/>
              <a:gd name="T11" fmla="*/ 256 h 512"/>
              <a:gd name="T12" fmla="*/ 257 w 512"/>
              <a:gd name="T13" fmla="*/ 330 h 512"/>
              <a:gd name="T14" fmla="*/ 121 w 512"/>
              <a:gd name="T15" fmla="*/ 256 h 512"/>
              <a:gd name="T16" fmla="*/ 257 w 512"/>
              <a:gd name="T17" fmla="*/ 181 h 512"/>
              <a:gd name="T18" fmla="*/ 392 w 512"/>
              <a:gd name="T19" fmla="*/ 256 h 512"/>
              <a:gd name="T20" fmla="*/ 309 w 512"/>
              <a:gd name="T21" fmla="*/ 256 h 512"/>
              <a:gd name="T22" fmla="*/ 256 w 512"/>
              <a:gd name="T23" fmla="*/ 202 h 512"/>
              <a:gd name="T24" fmla="*/ 202 w 512"/>
              <a:gd name="T25" fmla="*/ 256 h 512"/>
              <a:gd name="T26" fmla="*/ 256 w 512"/>
              <a:gd name="T27" fmla="*/ 309 h 512"/>
              <a:gd name="T28" fmla="*/ 309 w 512"/>
              <a:gd name="T29" fmla="*/ 256 h 512"/>
              <a:gd name="T30" fmla="*/ 512 w 512"/>
              <a:gd name="T31" fmla="*/ 256 h 512"/>
              <a:gd name="T32" fmla="*/ 256 w 512"/>
              <a:gd name="T33" fmla="*/ 512 h 512"/>
              <a:gd name="T34" fmla="*/ 0 w 512"/>
              <a:gd name="T35" fmla="*/ 256 h 512"/>
              <a:gd name="T36" fmla="*/ 256 w 512"/>
              <a:gd name="T37" fmla="*/ 0 h 512"/>
              <a:gd name="T38" fmla="*/ 512 w 512"/>
              <a:gd name="T39" fmla="*/ 256 h 512"/>
              <a:gd name="T40" fmla="*/ 415 w 512"/>
              <a:gd name="T41" fmla="*/ 255 h 512"/>
              <a:gd name="T42" fmla="*/ 414 w 512"/>
              <a:gd name="T43" fmla="*/ 250 h 512"/>
              <a:gd name="T44" fmla="*/ 257 w 512"/>
              <a:gd name="T45" fmla="*/ 160 h 512"/>
              <a:gd name="T46" fmla="*/ 99 w 512"/>
              <a:gd name="T47" fmla="*/ 249 h 512"/>
              <a:gd name="T48" fmla="*/ 98 w 512"/>
              <a:gd name="T49" fmla="*/ 256 h 512"/>
              <a:gd name="T50" fmla="*/ 99 w 512"/>
              <a:gd name="T51" fmla="*/ 261 h 512"/>
              <a:gd name="T52" fmla="*/ 257 w 512"/>
              <a:gd name="T53" fmla="*/ 352 h 512"/>
              <a:gd name="T54" fmla="*/ 414 w 512"/>
              <a:gd name="T55" fmla="*/ 262 h 512"/>
              <a:gd name="T56" fmla="*/ 415 w 512"/>
              <a:gd name="T57" fmla="*/ 255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12" h="512">
                <a:moveTo>
                  <a:pt x="288" y="256"/>
                </a:moveTo>
                <a:cubicBezTo>
                  <a:pt x="288" y="273"/>
                  <a:pt x="273" y="288"/>
                  <a:pt x="256" y="288"/>
                </a:cubicBezTo>
                <a:cubicBezTo>
                  <a:pt x="238" y="288"/>
                  <a:pt x="224" y="273"/>
                  <a:pt x="224" y="256"/>
                </a:cubicBezTo>
                <a:cubicBezTo>
                  <a:pt x="224" y="238"/>
                  <a:pt x="238" y="224"/>
                  <a:pt x="256" y="224"/>
                </a:cubicBezTo>
                <a:cubicBezTo>
                  <a:pt x="273" y="224"/>
                  <a:pt x="288" y="238"/>
                  <a:pt x="288" y="256"/>
                </a:cubicBezTo>
                <a:close/>
                <a:moveTo>
                  <a:pt x="392" y="256"/>
                </a:moveTo>
                <a:cubicBezTo>
                  <a:pt x="365" y="293"/>
                  <a:pt x="316" y="330"/>
                  <a:pt x="257" y="330"/>
                </a:cubicBezTo>
                <a:cubicBezTo>
                  <a:pt x="192" y="330"/>
                  <a:pt x="143" y="286"/>
                  <a:pt x="121" y="256"/>
                </a:cubicBezTo>
                <a:cubicBezTo>
                  <a:pt x="148" y="218"/>
                  <a:pt x="197" y="181"/>
                  <a:pt x="257" y="181"/>
                </a:cubicBezTo>
                <a:cubicBezTo>
                  <a:pt x="321" y="181"/>
                  <a:pt x="370" y="226"/>
                  <a:pt x="392" y="256"/>
                </a:cubicBezTo>
                <a:close/>
                <a:moveTo>
                  <a:pt x="309" y="256"/>
                </a:moveTo>
                <a:cubicBezTo>
                  <a:pt x="309" y="226"/>
                  <a:pt x="285" y="202"/>
                  <a:pt x="256" y="202"/>
                </a:cubicBezTo>
                <a:cubicBezTo>
                  <a:pt x="226" y="202"/>
                  <a:pt x="202" y="226"/>
                  <a:pt x="202" y="256"/>
                </a:cubicBezTo>
                <a:cubicBezTo>
                  <a:pt x="202" y="285"/>
                  <a:pt x="226" y="309"/>
                  <a:pt x="256" y="309"/>
                </a:cubicBezTo>
                <a:cubicBezTo>
                  <a:pt x="285" y="309"/>
                  <a:pt x="309" y="285"/>
                  <a:pt x="309" y="256"/>
                </a:cubicBezTo>
                <a:close/>
                <a:moveTo>
                  <a:pt x="512" y="256"/>
                </a:moveTo>
                <a:cubicBezTo>
                  <a:pt x="512" y="397"/>
                  <a:pt x="397" y="512"/>
                  <a:pt x="256" y="512"/>
                </a:cubicBezTo>
                <a:cubicBezTo>
                  <a:pt x="114" y="512"/>
                  <a:pt x="0" y="397"/>
                  <a:pt x="0" y="256"/>
                </a:cubicBezTo>
                <a:cubicBezTo>
                  <a:pt x="0" y="114"/>
                  <a:pt x="114" y="0"/>
                  <a:pt x="256" y="0"/>
                </a:cubicBezTo>
                <a:cubicBezTo>
                  <a:pt x="397" y="0"/>
                  <a:pt x="512" y="114"/>
                  <a:pt x="512" y="256"/>
                </a:cubicBezTo>
                <a:close/>
                <a:moveTo>
                  <a:pt x="415" y="255"/>
                </a:moveTo>
                <a:cubicBezTo>
                  <a:pt x="415" y="254"/>
                  <a:pt x="415" y="252"/>
                  <a:pt x="414" y="250"/>
                </a:cubicBezTo>
                <a:cubicBezTo>
                  <a:pt x="392" y="216"/>
                  <a:pt x="334" y="160"/>
                  <a:pt x="257" y="160"/>
                </a:cubicBezTo>
                <a:cubicBezTo>
                  <a:pt x="186" y="160"/>
                  <a:pt x="129" y="206"/>
                  <a:pt x="99" y="249"/>
                </a:cubicBezTo>
                <a:cubicBezTo>
                  <a:pt x="98" y="251"/>
                  <a:pt x="98" y="254"/>
                  <a:pt x="98" y="256"/>
                </a:cubicBezTo>
                <a:cubicBezTo>
                  <a:pt x="98" y="258"/>
                  <a:pt x="98" y="260"/>
                  <a:pt x="99" y="261"/>
                </a:cubicBezTo>
                <a:cubicBezTo>
                  <a:pt x="121" y="295"/>
                  <a:pt x="179" y="352"/>
                  <a:pt x="257" y="352"/>
                </a:cubicBezTo>
                <a:cubicBezTo>
                  <a:pt x="327" y="352"/>
                  <a:pt x="384" y="305"/>
                  <a:pt x="414" y="262"/>
                </a:cubicBezTo>
                <a:cubicBezTo>
                  <a:pt x="415" y="260"/>
                  <a:pt x="416" y="258"/>
                  <a:pt x="415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 dirty="0"/>
          </a:p>
        </p:txBody>
      </p:sp>
      <p:sp>
        <p:nvSpPr>
          <p:cNvPr id="32" name="Rectangle 31"/>
          <p:cNvSpPr/>
          <p:nvPr/>
        </p:nvSpPr>
        <p:spPr>
          <a:xfrm>
            <a:off x="5189465" y="2160298"/>
            <a:ext cx="2682590" cy="1454483"/>
          </a:xfrm>
          <a:prstGeom prst="rect">
            <a:avLst/>
          </a:prstGeom>
          <a:solidFill>
            <a:srgbClr val="0076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MY" sz="1500" kern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552978" y="2568876"/>
            <a:ext cx="224383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860">
              <a:spcAft>
                <a:spcPts val="300"/>
              </a:spcAft>
            </a:pPr>
            <a:r>
              <a:rPr lang="en-US" sz="1500" b="1" kern="0" dirty="0">
                <a:solidFill>
                  <a:srgbClr val="FFFFFF"/>
                </a:solidFill>
                <a:latin typeface="+mj-lt"/>
                <a:ea typeface="Open Sans" panose="020B0606030504020204" pitchFamily="34" charset="0"/>
                <a:cs typeface="Lato Medium" panose="020F0602020204030203" pitchFamily="34" charset="0"/>
              </a:rPr>
              <a:t>Platform economy, sharing or gig economy</a:t>
            </a:r>
            <a:endParaRPr lang="en-MY" sz="1500" b="1" kern="0" dirty="0">
              <a:solidFill>
                <a:srgbClr val="FFFFFF"/>
              </a:solidFill>
              <a:latin typeface="+mj-lt"/>
              <a:ea typeface="Open Sans" panose="020B0606030504020204" pitchFamily="34" charset="0"/>
              <a:cs typeface="Lato Medium" panose="020F0602020204030203" pitchFamily="34" charset="0"/>
            </a:endParaRPr>
          </a:p>
        </p:txBody>
      </p:sp>
      <p:sp>
        <p:nvSpPr>
          <p:cNvPr id="34" name="Freeform 992"/>
          <p:cNvSpPr>
            <a:spLocks noChangeAspect="1" noEditPoints="1"/>
          </p:cNvSpPr>
          <p:nvPr/>
        </p:nvSpPr>
        <p:spPr bwMode="auto">
          <a:xfrm>
            <a:off x="5370474" y="2697481"/>
            <a:ext cx="365009" cy="356444"/>
          </a:xfrm>
          <a:custGeom>
            <a:avLst/>
            <a:gdLst>
              <a:gd name="T0" fmla="*/ 158 w 512"/>
              <a:gd name="T1" fmla="*/ 373 h 512"/>
              <a:gd name="T2" fmla="*/ 353 w 512"/>
              <a:gd name="T3" fmla="*/ 373 h 512"/>
              <a:gd name="T4" fmla="*/ 381 w 512"/>
              <a:gd name="T5" fmla="*/ 224 h 512"/>
              <a:gd name="T6" fmla="*/ 130 w 512"/>
              <a:gd name="T7" fmla="*/ 224 h 512"/>
              <a:gd name="T8" fmla="*/ 158 w 512"/>
              <a:gd name="T9" fmla="*/ 373 h 512"/>
              <a:gd name="T10" fmla="*/ 309 w 512"/>
              <a:gd name="T11" fmla="*/ 256 h 512"/>
              <a:gd name="T12" fmla="*/ 320 w 512"/>
              <a:gd name="T13" fmla="*/ 245 h 512"/>
              <a:gd name="T14" fmla="*/ 330 w 512"/>
              <a:gd name="T15" fmla="*/ 256 h 512"/>
              <a:gd name="T16" fmla="*/ 330 w 512"/>
              <a:gd name="T17" fmla="*/ 341 h 512"/>
              <a:gd name="T18" fmla="*/ 320 w 512"/>
              <a:gd name="T19" fmla="*/ 352 h 512"/>
              <a:gd name="T20" fmla="*/ 309 w 512"/>
              <a:gd name="T21" fmla="*/ 341 h 512"/>
              <a:gd name="T22" fmla="*/ 309 w 512"/>
              <a:gd name="T23" fmla="*/ 256 h 512"/>
              <a:gd name="T24" fmla="*/ 266 w 512"/>
              <a:gd name="T25" fmla="*/ 256 h 512"/>
              <a:gd name="T26" fmla="*/ 277 w 512"/>
              <a:gd name="T27" fmla="*/ 245 h 512"/>
              <a:gd name="T28" fmla="*/ 288 w 512"/>
              <a:gd name="T29" fmla="*/ 256 h 512"/>
              <a:gd name="T30" fmla="*/ 288 w 512"/>
              <a:gd name="T31" fmla="*/ 341 h 512"/>
              <a:gd name="T32" fmla="*/ 277 w 512"/>
              <a:gd name="T33" fmla="*/ 352 h 512"/>
              <a:gd name="T34" fmla="*/ 266 w 512"/>
              <a:gd name="T35" fmla="*/ 341 h 512"/>
              <a:gd name="T36" fmla="*/ 266 w 512"/>
              <a:gd name="T37" fmla="*/ 256 h 512"/>
              <a:gd name="T38" fmla="*/ 224 w 512"/>
              <a:gd name="T39" fmla="*/ 256 h 512"/>
              <a:gd name="T40" fmla="*/ 234 w 512"/>
              <a:gd name="T41" fmla="*/ 245 h 512"/>
              <a:gd name="T42" fmla="*/ 245 w 512"/>
              <a:gd name="T43" fmla="*/ 256 h 512"/>
              <a:gd name="T44" fmla="*/ 245 w 512"/>
              <a:gd name="T45" fmla="*/ 341 h 512"/>
              <a:gd name="T46" fmla="*/ 234 w 512"/>
              <a:gd name="T47" fmla="*/ 352 h 512"/>
              <a:gd name="T48" fmla="*/ 224 w 512"/>
              <a:gd name="T49" fmla="*/ 341 h 512"/>
              <a:gd name="T50" fmla="*/ 224 w 512"/>
              <a:gd name="T51" fmla="*/ 256 h 512"/>
              <a:gd name="T52" fmla="*/ 181 w 512"/>
              <a:gd name="T53" fmla="*/ 256 h 512"/>
              <a:gd name="T54" fmla="*/ 192 w 512"/>
              <a:gd name="T55" fmla="*/ 245 h 512"/>
              <a:gd name="T56" fmla="*/ 202 w 512"/>
              <a:gd name="T57" fmla="*/ 256 h 512"/>
              <a:gd name="T58" fmla="*/ 202 w 512"/>
              <a:gd name="T59" fmla="*/ 341 h 512"/>
              <a:gd name="T60" fmla="*/ 192 w 512"/>
              <a:gd name="T61" fmla="*/ 352 h 512"/>
              <a:gd name="T62" fmla="*/ 181 w 512"/>
              <a:gd name="T63" fmla="*/ 341 h 512"/>
              <a:gd name="T64" fmla="*/ 181 w 512"/>
              <a:gd name="T65" fmla="*/ 256 h 512"/>
              <a:gd name="T66" fmla="*/ 256 w 512"/>
              <a:gd name="T67" fmla="*/ 0 h 512"/>
              <a:gd name="T68" fmla="*/ 0 w 512"/>
              <a:gd name="T69" fmla="*/ 256 h 512"/>
              <a:gd name="T70" fmla="*/ 256 w 512"/>
              <a:gd name="T71" fmla="*/ 512 h 512"/>
              <a:gd name="T72" fmla="*/ 512 w 512"/>
              <a:gd name="T73" fmla="*/ 256 h 512"/>
              <a:gd name="T74" fmla="*/ 256 w 512"/>
              <a:gd name="T75" fmla="*/ 0 h 512"/>
              <a:gd name="T76" fmla="*/ 405 w 512"/>
              <a:gd name="T77" fmla="*/ 224 h 512"/>
              <a:gd name="T78" fmla="*/ 403 w 512"/>
              <a:gd name="T79" fmla="*/ 224 h 512"/>
              <a:gd name="T80" fmla="*/ 373 w 512"/>
              <a:gd name="T81" fmla="*/ 386 h 512"/>
              <a:gd name="T82" fmla="*/ 362 w 512"/>
              <a:gd name="T83" fmla="*/ 394 h 512"/>
              <a:gd name="T84" fmla="*/ 149 w 512"/>
              <a:gd name="T85" fmla="*/ 394 h 512"/>
              <a:gd name="T86" fmla="*/ 139 w 512"/>
              <a:gd name="T87" fmla="*/ 386 h 512"/>
              <a:gd name="T88" fmla="*/ 108 w 512"/>
              <a:gd name="T89" fmla="*/ 224 h 512"/>
              <a:gd name="T90" fmla="*/ 106 w 512"/>
              <a:gd name="T91" fmla="*/ 224 h 512"/>
              <a:gd name="T92" fmla="*/ 96 w 512"/>
              <a:gd name="T93" fmla="*/ 213 h 512"/>
              <a:gd name="T94" fmla="*/ 106 w 512"/>
              <a:gd name="T95" fmla="*/ 202 h 512"/>
              <a:gd name="T96" fmla="*/ 143 w 512"/>
              <a:gd name="T97" fmla="*/ 202 h 512"/>
              <a:gd name="T98" fmla="*/ 204 w 512"/>
              <a:gd name="T99" fmla="*/ 111 h 512"/>
              <a:gd name="T100" fmla="*/ 219 w 512"/>
              <a:gd name="T101" fmla="*/ 108 h 512"/>
              <a:gd name="T102" fmla="*/ 222 w 512"/>
              <a:gd name="T103" fmla="*/ 123 h 512"/>
              <a:gd name="T104" fmla="*/ 169 w 512"/>
              <a:gd name="T105" fmla="*/ 202 h 512"/>
              <a:gd name="T106" fmla="*/ 342 w 512"/>
              <a:gd name="T107" fmla="*/ 202 h 512"/>
              <a:gd name="T108" fmla="*/ 289 w 512"/>
              <a:gd name="T109" fmla="*/ 123 h 512"/>
              <a:gd name="T110" fmla="*/ 292 w 512"/>
              <a:gd name="T111" fmla="*/ 108 h 512"/>
              <a:gd name="T112" fmla="*/ 307 w 512"/>
              <a:gd name="T113" fmla="*/ 111 h 512"/>
              <a:gd name="T114" fmla="*/ 368 w 512"/>
              <a:gd name="T115" fmla="*/ 202 h 512"/>
              <a:gd name="T116" fmla="*/ 405 w 512"/>
              <a:gd name="T117" fmla="*/ 202 h 512"/>
              <a:gd name="T118" fmla="*/ 416 w 512"/>
              <a:gd name="T119" fmla="*/ 213 h 512"/>
              <a:gd name="T120" fmla="*/ 405 w 512"/>
              <a:gd name="T121" fmla="*/ 22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12" h="512">
                <a:moveTo>
                  <a:pt x="158" y="373"/>
                </a:moveTo>
                <a:cubicBezTo>
                  <a:pt x="353" y="373"/>
                  <a:pt x="353" y="373"/>
                  <a:pt x="353" y="373"/>
                </a:cubicBezTo>
                <a:cubicBezTo>
                  <a:pt x="381" y="224"/>
                  <a:pt x="381" y="224"/>
                  <a:pt x="381" y="224"/>
                </a:cubicBezTo>
                <a:cubicBezTo>
                  <a:pt x="130" y="224"/>
                  <a:pt x="130" y="224"/>
                  <a:pt x="130" y="224"/>
                </a:cubicBezTo>
                <a:lnTo>
                  <a:pt x="158" y="373"/>
                </a:lnTo>
                <a:close/>
                <a:moveTo>
                  <a:pt x="309" y="256"/>
                </a:moveTo>
                <a:cubicBezTo>
                  <a:pt x="309" y="250"/>
                  <a:pt x="314" y="245"/>
                  <a:pt x="320" y="245"/>
                </a:cubicBezTo>
                <a:cubicBezTo>
                  <a:pt x="326" y="245"/>
                  <a:pt x="330" y="250"/>
                  <a:pt x="330" y="256"/>
                </a:cubicBezTo>
                <a:cubicBezTo>
                  <a:pt x="330" y="341"/>
                  <a:pt x="330" y="341"/>
                  <a:pt x="330" y="341"/>
                </a:cubicBezTo>
                <a:cubicBezTo>
                  <a:pt x="330" y="347"/>
                  <a:pt x="326" y="352"/>
                  <a:pt x="320" y="352"/>
                </a:cubicBezTo>
                <a:cubicBezTo>
                  <a:pt x="314" y="352"/>
                  <a:pt x="309" y="347"/>
                  <a:pt x="309" y="341"/>
                </a:cubicBezTo>
                <a:lnTo>
                  <a:pt x="309" y="256"/>
                </a:lnTo>
                <a:close/>
                <a:moveTo>
                  <a:pt x="266" y="256"/>
                </a:moveTo>
                <a:cubicBezTo>
                  <a:pt x="266" y="250"/>
                  <a:pt x="271" y="245"/>
                  <a:pt x="277" y="245"/>
                </a:cubicBezTo>
                <a:cubicBezTo>
                  <a:pt x="283" y="245"/>
                  <a:pt x="288" y="250"/>
                  <a:pt x="288" y="256"/>
                </a:cubicBezTo>
                <a:cubicBezTo>
                  <a:pt x="288" y="341"/>
                  <a:pt x="288" y="341"/>
                  <a:pt x="288" y="341"/>
                </a:cubicBezTo>
                <a:cubicBezTo>
                  <a:pt x="288" y="347"/>
                  <a:pt x="283" y="352"/>
                  <a:pt x="277" y="352"/>
                </a:cubicBezTo>
                <a:cubicBezTo>
                  <a:pt x="271" y="352"/>
                  <a:pt x="266" y="347"/>
                  <a:pt x="266" y="341"/>
                </a:cubicBezTo>
                <a:lnTo>
                  <a:pt x="266" y="256"/>
                </a:lnTo>
                <a:close/>
                <a:moveTo>
                  <a:pt x="224" y="256"/>
                </a:moveTo>
                <a:cubicBezTo>
                  <a:pt x="224" y="250"/>
                  <a:pt x="228" y="245"/>
                  <a:pt x="234" y="245"/>
                </a:cubicBezTo>
                <a:cubicBezTo>
                  <a:pt x="240" y="245"/>
                  <a:pt x="245" y="250"/>
                  <a:pt x="245" y="256"/>
                </a:cubicBezTo>
                <a:cubicBezTo>
                  <a:pt x="245" y="341"/>
                  <a:pt x="245" y="341"/>
                  <a:pt x="245" y="341"/>
                </a:cubicBezTo>
                <a:cubicBezTo>
                  <a:pt x="245" y="347"/>
                  <a:pt x="240" y="352"/>
                  <a:pt x="234" y="352"/>
                </a:cubicBezTo>
                <a:cubicBezTo>
                  <a:pt x="228" y="352"/>
                  <a:pt x="224" y="347"/>
                  <a:pt x="224" y="341"/>
                </a:cubicBezTo>
                <a:lnTo>
                  <a:pt x="224" y="256"/>
                </a:lnTo>
                <a:close/>
                <a:moveTo>
                  <a:pt x="181" y="256"/>
                </a:moveTo>
                <a:cubicBezTo>
                  <a:pt x="181" y="250"/>
                  <a:pt x="186" y="245"/>
                  <a:pt x="192" y="245"/>
                </a:cubicBezTo>
                <a:cubicBezTo>
                  <a:pt x="198" y="245"/>
                  <a:pt x="202" y="250"/>
                  <a:pt x="202" y="256"/>
                </a:cubicBezTo>
                <a:cubicBezTo>
                  <a:pt x="202" y="341"/>
                  <a:pt x="202" y="341"/>
                  <a:pt x="202" y="341"/>
                </a:cubicBezTo>
                <a:cubicBezTo>
                  <a:pt x="202" y="347"/>
                  <a:pt x="198" y="352"/>
                  <a:pt x="192" y="352"/>
                </a:cubicBezTo>
                <a:cubicBezTo>
                  <a:pt x="186" y="352"/>
                  <a:pt x="181" y="347"/>
                  <a:pt x="181" y="341"/>
                </a:cubicBezTo>
                <a:lnTo>
                  <a:pt x="181" y="256"/>
                </a:lnTo>
                <a:close/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405" y="224"/>
                </a:moveTo>
                <a:cubicBezTo>
                  <a:pt x="403" y="224"/>
                  <a:pt x="403" y="224"/>
                  <a:pt x="403" y="224"/>
                </a:cubicBezTo>
                <a:cubicBezTo>
                  <a:pt x="373" y="386"/>
                  <a:pt x="373" y="386"/>
                  <a:pt x="373" y="386"/>
                </a:cubicBezTo>
                <a:cubicBezTo>
                  <a:pt x="372" y="391"/>
                  <a:pt x="367" y="394"/>
                  <a:pt x="362" y="394"/>
                </a:cubicBezTo>
                <a:cubicBezTo>
                  <a:pt x="149" y="394"/>
                  <a:pt x="149" y="394"/>
                  <a:pt x="149" y="394"/>
                </a:cubicBezTo>
                <a:cubicBezTo>
                  <a:pt x="144" y="394"/>
                  <a:pt x="139" y="391"/>
                  <a:pt x="139" y="386"/>
                </a:cubicBezTo>
                <a:cubicBezTo>
                  <a:pt x="108" y="224"/>
                  <a:pt x="108" y="224"/>
                  <a:pt x="108" y="224"/>
                </a:cubicBezTo>
                <a:cubicBezTo>
                  <a:pt x="106" y="224"/>
                  <a:pt x="106" y="224"/>
                  <a:pt x="106" y="224"/>
                </a:cubicBezTo>
                <a:cubicBezTo>
                  <a:pt x="100" y="224"/>
                  <a:pt x="96" y="219"/>
                  <a:pt x="96" y="213"/>
                </a:cubicBezTo>
                <a:cubicBezTo>
                  <a:pt x="96" y="207"/>
                  <a:pt x="100" y="202"/>
                  <a:pt x="106" y="202"/>
                </a:cubicBezTo>
                <a:cubicBezTo>
                  <a:pt x="143" y="202"/>
                  <a:pt x="143" y="202"/>
                  <a:pt x="143" y="202"/>
                </a:cubicBezTo>
                <a:cubicBezTo>
                  <a:pt x="204" y="111"/>
                  <a:pt x="204" y="111"/>
                  <a:pt x="204" y="111"/>
                </a:cubicBezTo>
                <a:cubicBezTo>
                  <a:pt x="207" y="106"/>
                  <a:pt x="214" y="105"/>
                  <a:pt x="219" y="108"/>
                </a:cubicBezTo>
                <a:cubicBezTo>
                  <a:pt x="224" y="111"/>
                  <a:pt x="225" y="118"/>
                  <a:pt x="222" y="123"/>
                </a:cubicBezTo>
                <a:cubicBezTo>
                  <a:pt x="169" y="202"/>
                  <a:pt x="169" y="202"/>
                  <a:pt x="169" y="202"/>
                </a:cubicBezTo>
                <a:cubicBezTo>
                  <a:pt x="342" y="202"/>
                  <a:pt x="342" y="202"/>
                  <a:pt x="342" y="202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6" y="118"/>
                  <a:pt x="288" y="111"/>
                  <a:pt x="292" y="108"/>
                </a:cubicBezTo>
                <a:cubicBezTo>
                  <a:pt x="297" y="105"/>
                  <a:pt x="304" y="106"/>
                  <a:pt x="307" y="111"/>
                </a:cubicBezTo>
                <a:cubicBezTo>
                  <a:pt x="368" y="202"/>
                  <a:pt x="368" y="202"/>
                  <a:pt x="368" y="202"/>
                </a:cubicBezTo>
                <a:cubicBezTo>
                  <a:pt x="405" y="202"/>
                  <a:pt x="405" y="202"/>
                  <a:pt x="405" y="202"/>
                </a:cubicBezTo>
                <a:cubicBezTo>
                  <a:pt x="411" y="202"/>
                  <a:pt x="416" y="207"/>
                  <a:pt x="416" y="213"/>
                </a:cubicBezTo>
                <a:cubicBezTo>
                  <a:pt x="416" y="219"/>
                  <a:pt x="411" y="224"/>
                  <a:pt x="405" y="2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sp>
        <p:nvSpPr>
          <p:cNvPr id="35" name="Rectangle 34"/>
          <p:cNvSpPr/>
          <p:nvPr/>
        </p:nvSpPr>
        <p:spPr>
          <a:xfrm>
            <a:off x="910265" y="2160297"/>
            <a:ext cx="2617992" cy="1469943"/>
          </a:xfrm>
          <a:prstGeom prst="rect">
            <a:avLst/>
          </a:prstGeom>
          <a:solidFill>
            <a:srgbClr val="43B02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MY" kern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434951" y="2753649"/>
            <a:ext cx="228861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860" defTabSz="685800">
              <a:spcAft>
                <a:spcPts val="300"/>
              </a:spcAft>
            </a:pPr>
            <a:r>
              <a:rPr lang="en-MY" sz="1500" b="1" kern="0" dirty="0" err="1">
                <a:solidFill>
                  <a:srgbClr val="FFFFFF"/>
                </a:solidFill>
                <a:latin typeface="+mj-lt"/>
                <a:ea typeface="Open Sans" panose="020B0606030504020204" pitchFamily="34" charset="0"/>
                <a:cs typeface="Lato Medium" panose="020F0602020204030203" pitchFamily="34" charset="0"/>
              </a:rPr>
              <a:t>Metaverse</a:t>
            </a:r>
            <a:endParaRPr lang="en-MY" sz="1500" b="1" kern="0" dirty="0">
              <a:solidFill>
                <a:srgbClr val="FFFFFF"/>
              </a:solidFill>
              <a:latin typeface="+mj-lt"/>
              <a:ea typeface="Open Sans" panose="020B0606030504020204" pitchFamily="34" charset="0"/>
              <a:cs typeface="Lato Medium" panose="020F0602020204030203" pitchFamily="34" charset="0"/>
            </a:endParaRPr>
          </a:p>
        </p:txBody>
      </p:sp>
      <p:sp>
        <p:nvSpPr>
          <p:cNvPr id="37" name="Freeform 331"/>
          <p:cNvSpPr>
            <a:spLocks noChangeAspect="1" noEditPoints="1"/>
          </p:cNvSpPr>
          <p:nvPr/>
        </p:nvSpPr>
        <p:spPr bwMode="auto">
          <a:xfrm>
            <a:off x="1167458" y="2706927"/>
            <a:ext cx="365630" cy="359971"/>
          </a:xfrm>
          <a:custGeom>
            <a:avLst/>
            <a:gdLst>
              <a:gd name="T0" fmla="*/ 256 w 512"/>
              <a:gd name="T1" fmla="*/ 0 h 512"/>
              <a:gd name="T2" fmla="*/ 0 w 512"/>
              <a:gd name="T3" fmla="*/ 256 h 512"/>
              <a:gd name="T4" fmla="*/ 256 w 512"/>
              <a:gd name="T5" fmla="*/ 512 h 512"/>
              <a:gd name="T6" fmla="*/ 512 w 512"/>
              <a:gd name="T7" fmla="*/ 256 h 512"/>
              <a:gd name="T8" fmla="*/ 256 w 512"/>
              <a:gd name="T9" fmla="*/ 0 h 512"/>
              <a:gd name="T10" fmla="*/ 397 w 512"/>
              <a:gd name="T11" fmla="*/ 175 h 512"/>
              <a:gd name="T12" fmla="*/ 389 w 512"/>
              <a:gd name="T13" fmla="*/ 178 h 512"/>
              <a:gd name="T14" fmla="*/ 382 w 512"/>
              <a:gd name="T15" fmla="*/ 175 h 512"/>
              <a:gd name="T16" fmla="*/ 367 w 512"/>
              <a:gd name="T17" fmla="*/ 160 h 512"/>
              <a:gd name="T18" fmla="*/ 350 w 512"/>
              <a:gd name="T19" fmla="*/ 176 h 512"/>
              <a:gd name="T20" fmla="*/ 394 w 512"/>
              <a:gd name="T21" fmla="*/ 277 h 512"/>
              <a:gd name="T22" fmla="*/ 256 w 512"/>
              <a:gd name="T23" fmla="*/ 416 h 512"/>
              <a:gd name="T24" fmla="*/ 117 w 512"/>
              <a:gd name="T25" fmla="*/ 277 h 512"/>
              <a:gd name="T26" fmla="*/ 245 w 512"/>
              <a:gd name="T27" fmla="*/ 139 h 512"/>
              <a:gd name="T28" fmla="*/ 245 w 512"/>
              <a:gd name="T29" fmla="*/ 117 h 512"/>
              <a:gd name="T30" fmla="*/ 224 w 512"/>
              <a:gd name="T31" fmla="*/ 117 h 512"/>
              <a:gd name="T32" fmla="*/ 213 w 512"/>
              <a:gd name="T33" fmla="*/ 106 h 512"/>
              <a:gd name="T34" fmla="*/ 224 w 512"/>
              <a:gd name="T35" fmla="*/ 96 h 512"/>
              <a:gd name="T36" fmla="*/ 288 w 512"/>
              <a:gd name="T37" fmla="*/ 96 h 512"/>
              <a:gd name="T38" fmla="*/ 298 w 512"/>
              <a:gd name="T39" fmla="*/ 106 h 512"/>
              <a:gd name="T40" fmla="*/ 288 w 512"/>
              <a:gd name="T41" fmla="*/ 117 h 512"/>
              <a:gd name="T42" fmla="*/ 266 w 512"/>
              <a:gd name="T43" fmla="*/ 117 h 512"/>
              <a:gd name="T44" fmla="*/ 266 w 512"/>
              <a:gd name="T45" fmla="*/ 139 h 512"/>
              <a:gd name="T46" fmla="*/ 334 w 512"/>
              <a:gd name="T47" fmla="*/ 163 h 512"/>
              <a:gd name="T48" fmla="*/ 352 w 512"/>
              <a:gd name="T49" fmla="*/ 145 h 512"/>
              <a:gd name="T50" fmla="*/ 337 w 512"/>
              <a:gd name="T51" fmla="*/ 129 h 512"/>
              <a:gd name="T52" fmla="*/ 337 w 512"/>
              <a:gd name="T53" fmla="*/ 114 h 512"/>
              <a:gd name="T54" fmla="*/ 352 w 512"/>
              <a:gd name="T55" fmla="*/ 114 h 512"/>
              <a:gd name="T56" fmla="*/ 397 w 512"/>
              <a:gd name="T57" fmla="*/ 160 h 512"/>
              <a:gd name="T58" fmla="*/ 397 w 512"/>
              <a:gd name="T59" fmla="*/ 175 h 512"/>
              <a:gd name="T60" fmla="*/ 256 w 512"/>
              <a:gd name="T61" fmla="*/ 160 h 512"/>
              <a:gd name="T62" fmla="*/ 138 w 512"/>
              <a:gd name="T63" fmla="*/ 277 h 512"/>
              <a:gd name="T64" fmla="*/ 256 w 512"/>
              <a:gd name="T65" fmla="*/ 394 h 512"/>
              <a:gd name="T66" fmla="*/ 373 w 512"/>
              <a:gd name="T67" fmla="*/ 277 h 512"/>
              <a:gd name="T68" fmla="*/ 256 w 512"/>
              <a:gd name="T69" fmla="*/ 160 h 512"/>
              <a:gd name="T70" fmla="*/ 266 w 512"/>
              <a:gd name="T71" fmla="*/ 277 h 512"/>
              <a:gd name="T72" fmla="*/ 256 w 512"/>
              <a:gd name="T73" fmla="*/ 288 h 512"/>
              <a:gd name="T74" fmla="*/ 245 w 512"/>
              <a:gd name="T75" fmla="*/ 277 h 512"/>
              <a:gd name="T76" fmla="*/ 245 w 512"/>
              <a:gd name="T77" fmla="*/ 202 h 512"/>
              <a:gd name="T78" fmla="*/ 256 w 512"/>
              <a:gd name="T79" fmla="*/ 192 h 512"/>
              <a:gd name="T80" fmla="*/ 266 w 512"/>
              <a:gd name="T81" fmla="*/ 202 h 512"/>
              <a:gd name="T82" fmla="*/ 266 w 512"/>
              <a:gd name="T83" fmla="*/ 277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397" y="175"/>
                </a:moveTo>
                <a:cubicBezTo>
                  <a:pt x="395" y="177"/>
                  <a:pt x="392" y="178"/>
                  <a:pt x="389" y="178"/>
                </a:cubicBezTo>
                <a:cubicBezTo>
                  <a:pt x="387" y="178"/>
                  <a:pt x="384" y="177"/>
                  <a:pt x="382" y="175"/>
                </a:cubicBezTo>
                <a:cubicBezTo>
                  <a:pt x="367" y="160"/>
                  <a:pt x="367" y="160"/>
                  <a:pt x="367" y="160"/>
                </a:cubicBezTo>
                <a:cubicBezTo>
                  <a:pt x="350" y="176"/>
                  <a:pt x="350" y="176"/>
                  <a:pt x="350" y="176"/>
                </a:cubicBezTo>
                <a:cubicBezTo>
                  <a:pt x="377" y="201"/>
                  <a:pt x="394" y="237"/>
                  <a:pt x="394" y="277"/>
                </a:cubicBezTo>
                <a:cubicBezTo>
                  <a:pt x="394" y="353"/>
                  <a:pt x="332" y="416"/>
                  <a:pt x="256" y="416"/>
                </a:cubicBezTo>
                <a:cubicBezTo>
                  <a:pt x="179" y="416"/>
                  <a:pt x="117" y="353"/>
                  <a:pt x="117" y="277"/>
                </a:cubicBezTo>
                <a:cubicBezTo>
                  <a:pt x="117" y="204"/>
                  <a:pt x="174" y="144"/>
                  <a:pt x="245" y="139"/>
                </a:cubicBezTo>
                <a:cubicBezTo>
                  <a:pt x="245" y="117"/>
                  <a:pt x="245" y="117"/>
                  <a:pt x="245" y="117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218" y="117"/>
                  <a:pt x="213" y="112"/>
                  <a:pt x="213" y="106"/>
                </a:cubicBezTo>
                <a:cubicBezTo>
                  <a:pt x="213" y="100"/>
                  <a:pt x="218" y="96"/>
                  <a:pt x="224" y="96"/>
                </a:cubicBezTo>
                <a:cubicBezTo>
                  <a:pt x="288" y="96"/>
                  <a:pt x="288" y="96"/>
                  <a:pt x="288" y="96"/>
                </a:cubicBezTo>
                <a:cubicBezTo>
                  <a:pt x="294" y="96"/>
                  <a:pt x="298" y="100"/>
                  <a:pt x="298" y="106"/>
                </a:cubicBezTo>
                <a:cubicBezTo>
                  <a:pt x="298" y="112"/>
                  <a:pt x="294" y="117"/>
                  <a:pt x="288" y="117"/>
                </a:cubicBezTo>
                <a:cubicBezTo>
                  <a:pt x="266" y="117"/>
                  <a:pt x="266" y="117"/>
                  <a:pt x="266" y="117"/>
                </a:cubicBezTo>
                <a:cubicBezTo>
                  <a:pt x="266" y="139"/>
                  <a:pt x="266" y="139"/>
                  <a:pt x="266" y="139"/>
                </a:cubicBezTo>
                <a:cubicBezTo>
                  <a:pt x="291" y="141"/>
                  <a:pt x="314" y="149"/>
                  <a:pt x="334" y="163"/>
                </a:cubicBezTo>
                <a:cubicBezTo>
                  <a:pt x="352" y="145"/>
                  <a:pt x="352" y="145"/>
                  <a:pt x="352" y="145"/>
                </a:cubicBezTo>
                <a:cubicBezTo>
                  <a:pt x="337" y="129"/>
                  <a:pt x="337" y="129"/>
                  <a:pt x="337" y="129"/>
                </a:cubicBezTo>
                <a:cubicBezTo>
                  <a:pt x="332" y="125"/>
                  <a:pt x="332" y="119"/>
                  <a:pt x="337" y="114"/>
                </a:cubicBezTo>
                <a:cubicBezTo>
                  <a:pt x="341" y="110"/>
                  <a:pt x="348" y="110"/>
                  <a:pt x="352" y="114"/>
                </a:cubicBezTo>
                <a:cubicBezTo>
                  <a:pt x="397" y="160"/>
                  <a:pt x="397" y="160"/>
                  <a:pt x="397" y="160"/>
                </a:cubicBezTo>
                <a:cubicBezTo>
                  <a:pt x="401" y="164"/>
                  <a:pt x="401" y="171"/>
                  <a:pt x="397" y="175"/>
                </a:cubicBezTo>
                <a:close/>
                <a:moveTo>
                  <a:pt x="256" y="160"/>
                </a:moveTo>
                <a:cubicBezTo>
                  <a:pt x="191" y="160"/>
                  <a:pt x="138" y="212"/>
                  <a:pt x="138" y="277"/>
                </a:cubicBezTo>
                <a:cubicBezTo>
                  <a:pt x="138" y="342"/>
                  <a:pt x="191" y="394"/>
                  <a:pt x="256" y="394"/>
                </a:cubicBezTo>
                <a:cubicBezTo>
                  <a:pt x="320" y="394"/>
                  <a:pt x="373" y="342"/>
                  <a:pt x="373" y="277"/>
                </a:cubicBezTo>
                <a:cubicBezTo>
                  <a:pt x="373" y="212"/>
                  <a:pt x="320" y="160"/>
                  <a:pt x="256" y="160"/>
                </a:cubicBezTo>
                <a:close/>
                <a:moveTo>
                  <a:pt x="266" y="277"/>
                </a:moveTo>
                <a:cubicBezTo>
                  <a:pt x="266" y="283"/>
                  <a:pt x="262" y="288"/>
                  <a:pt x="256" y="288"/>
                </a:cubicBezTo>
                <a:cubicBezTo>
                  <a:pt x="250" y="288"/>
                  <a:pt x="245" y="283"/>
                  <a:pt x="245" y="277"/>
                </a:cubicBezTo>
                <a:cubicBezTo>
                  <a:pt x="245" y="202"/>
                  <a:pt x="245" y="202"/>
                  <a:pt x="245" y="202"/>
                </a:cubicBezTo>
                <a:cubicBezTo>
                  <a:pt x="245" y="196"/>
                  <a:pt x="250" y="192"/>
                  <a:pt x="256" y="192"/>
                </a:cubicBezTo>
                <a:cubicBezTo>
                  <a:pt x="262" y="192"/>
                  <a:pt x="266" y="196"/>
                  <a:pt x="266" y="202"/>
                </a:cubicBezTo>
                <a:lnTo>
                  <a:pt x="266" y="2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523" y="2951147"/>
            <a:ext cx="1723323" cy="1434400"/>
          </a:xfrm>
          <a:prstGeom prst="rect">
            <a:avLst/>
          </a:prstGeom>
        </p:spPr>
      </p:pic>
      <p:sp>
        <p:nvSpPr>
          <p:cNvPr id="39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/>
            <a:endParaRPr sz="1013" dirty="0">
              <a:solidFill>
                <a:srgbClr val="00ABAB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8663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AC183B36-6AC2-322C-7DF8-757D9C0AF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B38745-B546-C290-C990-CD599B93CDA9}"/>
              </a:ext>
            </a:extLst>
          </p:cNvPr>
          <p:cNvSpPr/>
          <p:nvPr/>
        </p:nvSpPr>
        <p:spPr>
          <a:xfrm>
            <a:off x="0" y="839263"/>
            <a:ext cx="9144000" cy="763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489857" y="1679558"/>
            <a:ext cx="816428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solidFill>
                  <a:srgbClr val="0056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Trends on China tax administration reforms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7201" y="3167203"/>
            <a:ext cx="2545847" cy="1972313"/>
          </a:xfrm>
          <a:prstGeom prst="rect">
            <a:avLst/>
          </a:prstGeom>
          <a:solidFill>
            <a:srgbClr val="F2FFD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900" b="1" dirty="0">
              <a:solidFill>
                <a:prstClr val="black"/>
              </a:solidFill>
              <a:latin typeface="Calibri"/>
              <a:ea typeface="华文楷体" panose="02010600040101010101" pitchFamily="2" charset="-122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05674" y="2898868"/>
            <a:ext cx="2865929" cy="22445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900" b="1" dirty="0">
              <a:solidFill>
                <a:prstClr val="black"/>
              </a:solidFill>
              <a:latin typeface="Calibri"/>
              <a:ea typeface="华文楷体" panose="02010600040101010101" pitchFamily="2" charset="-12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871603" y="2665928"/>
            <a:ext cx="2761858" cy="24777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900" b="1" dirty="0">
              <a:solidFill>
                <a:prstClr val="black"/>
              </a:solidFill>
              <a:latin typeface="Calibri"/>
              <a:ea typeface="华文楷体" panose="02010600040101010101" pitchFamily="2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57891" y="3475717"/>
            <a:ext cx="2464560" cy="9843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14313" indent="-214313" defTabSz="6858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350" dirty="0">
                <a:solidFill>
                  <a:prstClr val="black"/>
                </a:solidFill>
                <a:latin typeface="Calibri"/>
                <a:ea typeface="华文楷体" panose="02010600040101010101" pitchFamily="2" charset="-122"/>
              </a:rPr>
              <a:t>On-site inspections</a:t>
            </a:r>
          </a:p>
          <a:p>
            <a:pPr marL="214313" indent="-214313" defTabSz="6858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350" dirty="0">
                <a:solidFill>
                  <a:prstClr val="black"/>
                </a:solidFill>
                <a:latin typeface="Calibri"/>
                <a:ea typeface="华文楷体" panose="02010600040101010101" pitchFamily="2" charset="-122"/>
              </a:rPr>
              <a:t>Partially computer-aided work</a:t>
            </a:r>
          </a:p>
          <a:p>
            <a:pPr defTabSz="685800">
              <a:lnSpc>
                <a:spcPct val="120000"/>
              </a:lnSpc>
              <a:defRPr/>
            </a:pPr>
            <a:endParaRPr lang="en-US" altLang="zh-CN" sz="1500" dirty="0">
              <a:solidFill>
                <a:prstClr val="black"/>
              </a:solidFill>
              <a:latin typeface="Calibri"/>
              <a:ea typeface="华文楷体" panose="02010600040101010101" pitchFamily="2" charset="-122"/>
            </a:endParaRPr>
          </a:p>
        </p:txBody>
      </p:sp>
      <p:sp>
        <p:nvSpPr>
          <p:cNvPr id="30" name="弧形 68"/>
          <p:cNvSpPr/>
          <p:nvPr/>
        </p:nvSpPr>
        <p:spPr>
          <a:xfrm rot="18214785">
            <a:off x="2248499" y="3354563"/>
            <a:ext cx="1567424" cy="923725"/>
          </a:xfrm>
          <a:prstGeom prst="arc">
            <a:avLst>
              <a:gd name="adj1" fmla="val 17756029"/>
              <a:gd name="adj2" fmla="val 21031633"/>
            </a:avLst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78">
              <a:defRPr/>
            </a:pPr>
            <a:endParaRPr lang="en-US" sz="1500">
              <a:solidFill>
                <a:prstClr val="black"/>
              </a:solidFill>
              <a:latin typeface="Calibri"/>
              <a:ea typeface="华文楷体" panose="02010600040101010101" pitchFamily="2" charset="-122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105902" y="3475028"/>
            <a:ext cx="2785104" cy="1044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14313" indent="-214313" defTabSz="6858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350" dirty="0">
                <a:solidFill>
                  <a:prstClr val="black"/>
                </a:solidFill>
                <a:latin typeface="Calibri"/>
                <a:ea typeface="华文楷体" panose="02010600040101010101" pitchFamily="2" charset="-122"/>
              </a:rPr>
              <a:t>Online tax filing and payments</a:t>
            </a:r>
          </a:p>
          <a:p>
            <a:pPr marL="214313" indent="-214313" defTabSz="6858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350" dirty="0">
                <a:solidFill>
                  <a:prstClr val="black"/>
                </a:solidFill>
                <a:latin typeface="Calibri"/>
                <a:ea typeface="华文楷体" panose="02010600040101010101" pitchFamily="2" charset="-122"/>
              </a:rPr>
              <a:t>Computerized invoice monitoring system</a:t>
            </a:r>
          </a:p>
          <a:p>
            <a:pPr marL="214313" indent="-214313" defTabSz="6858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altLang="zh-CN" sz="1500" b="1" u="sng" dirty="0">
              <a:solidFill>
                <a:prstClr val="black"/>
              </a:solidFill>
              <a:latin typeface="Calibri"/>
              <a:ea typeface="华文楷体" panose="02010600040101010101" pitchFamily="2" charset="-122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971831" y="3238151"/>
            <a:ext cx="2661629" cy="13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14313" indent="-214313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sz="1350" dirty="0">
                <a:solidFill>
                  <a:prstClr val="black"/>
                </a:solidFill>
                <a:latin typeface="Calibri"/>
                <a:ea typeface="华文楷体" panose="02010600040101010101" pitchFamily="2" charset="-122"/>
              </a:rPr>
              <a:t>Big data technology-based administration system</a:t>
            </a:r>
            <a:endParaRPr lang="en-US" altLang="zh-CN" sz="1350" dirty="0">
              <a:solidFill>
                <a:prstClr val="black"/>
              </a:solidFill>
              <a:latin typeface="Calibri"/>
              <a:ea typeface="华文楷体" panose="02010600040101010101" pitchFamily="2" charset="-122"/>
            </a:endParaRPr>
          </a:p>
          <a:p>
            <a:pPr marL="214313" indent="-214313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350" dirty="0">
                <a:solidFill>
                  <a:prstClr val="black"/>
                </a:solidFill>
                <a:latin typeface="Calibri"/>
                <a:ea typeface="华文楷体" panose="02010600040101010101" pitchFamily="2" charset="-122"/>
              </a:rPr>
              <a:t>E-invoices, real-time reporting and direct system access</a:t>
            </a:r>
          </a:p>
        </p:txBody>
      </p:sp>
      <p:sp>
        <p:nvSpPr>
          <p:cNvPr id="33" name="弧形 68"/>
          <p:cNvSpPr/>
          <p:nvPr/>
        </p:nvSpPr>
        <p:spPr>
          <a:xfrm rot="18795911">
            <a:off x="4915847" y="3207574"/>
            <a:ext cx="1691625" cy="856226"/>
          </a:xfrm>
          <a:prstGeom prst="arc">
            <a:avLst>
              <a:gd name="adj1" fmla="val 17756029"/>
              <a:gd name="adj2" fmla="val 21031633"/>
            </a:avLst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78">
              <a:defRPr/>
            </a:pPr>
            <a:endParaRPr lang="en-US" sz="1500">
              <a:solidFill>
                <a:prstClr val="black"/>
              </a:solidFill>
              <a:latin typeface="Calibri"/>
              <a:ea typeface="华文楷体" panose="02010600040101010101" pitchFamily="2" charset="-122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457200" y="2836851"/>
            <a:ext cx="2443537" cy="0"/>
          </a:xfrm>
          <a:prstGeom prst="straightConnector1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1212705" y="2594089"/>
            <a:ext cx="1142461" cy="3776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350" b="1" dirty="0">
                <a:solidFill>
                  <a:prstClr val="black"/>
                </a:solidFill>
                <a:latin typeface="Calibri"/>
                <a:ea typeface="华文楷体" panose="02010600040101010101" pitchFamily="2" charset="-122"/>
              </a:rPr>
              <a:t>Experience -driven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021095" y="2583316"/>
            <a:ext cx="2835000" cy="0"/>
          </a:xfrm>
          <a:prstGeom prst="straightConnector1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714751" y="2340508"/>
            <a:ext cx="1155461" cy="39119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prstClr val="black"/>
                </a:solidFill>
                <a:latin typeface="Calibri"/>
                <a:ea typeface="华文楷体" panose="02010600040101010101" pitchFamily="2" charset="-122"/>
              </a:rPr>
              <a:t>Invoice - driven</a:t>
            </a:r>
          </a:p>
        </p:txBody>
      </p:sp>
      <p:cxnSp>
        <p:nvCxnSpPr>
          <p:cNvPr id="44" name="Straight Connector 43"/>
          <p:cNvCxnSpPr/>
          <p:nvPr/>
        </p:nvCxnSpPr>
        <p:spPr>
          <a:xfrm flipV="1">
            <a:off x="2918785" y="2583316"/>
            <a:ext cx="102311" cy="25353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871602" y="2678403"/>
            <a:ext cx="0" cy="229131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5966589" y="2319190"/>
            <a:ext cx="2700000" cy="0"/>
          </a:xfrm>
          <a:prstGeom prst="straightConnector1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6653106" y="2127715"/>
            <a:ext cx="1183588" cy="354476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prstClr val="black"/>
                </a:solidFill>
                <a:latin typeface="Calibri"/>
                <a:ea typeface="华文楷体" panose="02010600040101010101" pitchFamily="2" charset="-122"/>
              </a:rPr>
              <a:t>Digital - driven</a:t>
            </a: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5864278" y="2319190"/>
            <a:ext cx="102311" cy="25353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/>
            <a:endParaRPr sz="1013" dirty="0">
              <a:solidFill>
                <a:srgbClr val="00ABAB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912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1D547E-4571-994C-3AD7-47864B616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3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90218"/>
            <a:ext cx="8164286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Video from Dalian Tax Bureau</a:t>
            </a:r>
            <a:endParaRPr lang="en-CA" kern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75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srgbClr val="00ABAB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6039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5D662F7F-C610-C0D2-12B4-459220EFB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73496"/>
            <a:ext cx="867990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solidFill>
                  <a:srgbClr val="0056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Executive Summary </a:t>
            </a:r>
            <a:r>
              <a:rPr lang="en-US" altLang="zh-CN" sz="1500" dirty="0">
                <a:solidFill>
                  <a:srgbClr val="0056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from a 2022 Deloitte Global Report on </a:t>
            </a:r>
            <a:r>
              <a:rPr lang="en-US" altLang="zh-CN" sz="1500" b="1" i="1" dirty="0">
                <a:solidFill>
                  <a:srgbClr val="0056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Tax Transformation Trends</a:t>
            </a:r>
          </a:p>
        </p:txBody>
      </p:sp>
      <p:sp>
        <p:nvSpPr>
          <p:cNvPr id="85" name="object 3">
            <a:extLst>
              <a:ext uri="{FF2B5EF4-FFF2-40B4-BE49-F238E27FC236}">
                <a16:creationId xmlns:a16="http://schemas.microsoft.com/office/drawing/2014/main" id="{AEBB0A2E-1F39-9F04-5338-24BE0F93516B}"/>
              </a:ext>
            </a:extLst>
          </p:cNvPr>
          <p:cNvSpPr/>
          <p:nvPr/>
        </p:nvSpPr>
        <p:spPr>
          <a:xfrm>
            <a:off x="0" y="2202093"/>
            <a:ext cx="4514850" cy="3326292"/>
          </a:xfrm>
          <a:custGeom>
            <a:avLst/>
            <a:gdLst/>
            <a:ahLst/>
            <a:cxnLst/>
            <a:rect l="l" t="t" r="r" b="b"/>
            <a:pathLst>
              <a:path w="9144000" h="3987800">
                <a:moveTo>
                  <a:pt x="9144000" y="0"/>
                </a:moveTo>
                <a:lnTo>
                  <a:pt x="0" y="0"/>
                </a:lnTo>
                <a:lnTo>
                  <a:pt x="0" y="3987596"/>
                </a:lnTo>
                <a:lnTo>
                  <a:pt x="9144000" y="3987596"/>
                </a:lnTo>
                <a:lnTo>
                  <a:pt x="9144000" y="0"/>
                </a:lnTo>
                <a:close/>
              </a:path>
            </a:pathLst>
          </a:custGeom>
          <a:solidFill>
            <a:srgbClr val="343741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kern="0" dirty="0">
              <a:solidFill>
                <a:prstClr val="black"/>
              </a:solidFill>
            </a:endParaRPr>
          </a:p>
        </p:txBody>
      </p:sp>
      <p:sp>
        <p:nvSpPr>
          <p:cNvPr id="86" name="Text Placeholder 2">
            <a:extLst>
              <a:ext uri="{FF2B5EF4-FFF2-40B4-BE49-F238E27FC236}">
                <a16:creationId xmlns:a16="http://schemas.microsoft.com/office/drawing/2014/main" id="{A552FF3C-0C25-4B3D-8B30-0A0331C7C309}"/>
              </a:ext>
            </a:extLst>
          </p:cNvPr>
          <p:cNvSpPr txBox="1">
            <a:spLocks/>
          </p:cNvSpPr>
          <p:nvPr/>
        </p:nvSpPr>
        <p:spPr>
          <a:xfrm>
            <a:off x="4891687" y="2202094"/>
            <a:ext cx="4238026" cy="855002"/>
          </a:xfrm>
          <a:prstGeom prst="rect">
            <a:avLst/>
          </a:prstGeom>
        </p:spPr>
        <p:txBody>
          <a:bodyPr lIns="0"/>
          <a:lstStyle>
            <a:lvl1pPr marL="0" indent="0" algn="l" defTabSz="685800" rtl="0" eaLnBrk="1" latinLnBrk="0" hangingPunct="1">
              <a:spcBef>
                <a:spcPts val="0"/>
              </a:spcBef>
              <a:spcAft>
                <a:spcPts val="750"/>
              </a:spcAft>
              <a:buSzPct val="100000"/>
              <a:buFontTx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104775" indent="-104775" algn="l" defTabSz="685800" rtl="0" eaLnBrk="1" latinLnBrk="0" hangingPunct="1">
              <a:spcBef>
                <a:spcPts val="0"/>
              </a:spcBef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Calibri Light" panose="020F0302020204030204" pitchFamily="34" charset="0"/>
              </a:defRPr>
            </a:lvl2pPr>
            <a:lvl3pPr marL="228600" indent="-104775" algn="l" defTabSz="685800" rtl="0" eaLnBrk="1" latinLnBrk="0" hangingPunct="1">
              <a:spcBef>
                <a:spcPts val="0"/>
              </a:spcBef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52425" indent="-104775" algn="l" defTabSz="685800" rtl="0" eaLnBrk="1" latinLnBrk="0" hangingPunct="1">
              <a:spcBef>
                <a:spcPts val="0"/>
              </a:spcBef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476250" indent="-104775" algn="l" defTabSz="598885" rtl="0" eaLnBrk="1" latinLnBrk="0" hangingPunct="1">
              <a:spcBef>
                <a:spcPts val="0"/>
              </a:spcBef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5pPr>
            <a:lvl6pPr marL="399600" indent="-132300" algn="l" defTabSz="685800" rtl="0" eaLnBrk="1" latinLnBrk="0" hangingPunct="1">
              <a:spcBef>
                <a:spcPts val="0"/>
              </a:spcBef>
              <a:spcAft>
                <a:spcPts val="750"/>
              </a:spcAft>
              <a:buFont typeface="Verdana" panose="020B0604030504040204" pitchFamily="34" charset="0"/>
              <a:buChar char="−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600" indent="-132300" algn="l" defTabSz="685800" rtl="0" eaLnBrk="1" latinLnBrk="0" hangingPunct="1">
              <a:spcBef>
                <a:spcPts val="0"/>
              </a:spcBef>
              <a:spcAft>
                <a:spcPts val="750"/>
              </a:spcAft>
              <a:buFont typeface="Verdana" panose="020B0604030504040204" pitchFamily="34" charset="0"/>
              <a:buChar char="−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9600" indent="-132300" algn="l" defTabSz="685800" rtl="0" eaLnBrk="1" latinLnBrk="0" hangingPunct="1">
              <a:spcBef>
                <a:spcPts val="0"/>
              </a:spcBef>
              <a:spcAft>
                <a:spcPts val="750"/>
              </a:spcAft>
              <a:buFont typeface="Verdana" panose="020B0604030504040204" pitchFamily="34" charset="0"/>
              <a:buChar char="−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9600" indent="-132300" algn="l" defTabSz="685800" rtl="0" eaLnBrk="1" latinLnBrk="0" hangingPunct="1">
              <a:spcBef>
                <a:spcPts val="0"/>
              </a:spcBef>
              <a:spcAft>
                <a:spcPts val="750"/>
              </a:spcAft>
              <a:buFont typeface="Verdana" panose="020B0604030504040204" pitchFamily="34" charset="0"/>
              <a:buChar char="−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350">
              <a:spcAft>
                <a:spcPts val="563"/>
              </a:spcAft>
              <a:defRPr/>
            </a:pPr>
            <a:r>
              <a:rPr lang="en-GB" sz="1050" dirty="0">
                <a:solidFill>
                  <a:prstClr val="black"/>
                </a:solidFill>
                <a:latin typeface="Calibri"/>
              </a:rPr>
              <a:t>The tax function is being called on to transform its role from compliance manager to that of a strategic partner for the business. Two Deloitte surveys of 300+ tax and finance executives across Asia-Pacific, Europe and North America, show Tax leaders are rethinking how the function works in three fundamental facets:</a:t>
            </a:r>
          </a:p>
        </p:txBody>
      </p:sp>
      <p:sp>
        <p:nvSpPr>
          <p:cNvPr id="87" name="object 4">
            <a:extLst>
              <a:ext uri="{FF2B5EF4-FFF2-40B4-BE49-F238E27FC236}">
                <a16:creationId xmlns:a16="http://schemas.microsoft.com/office/drawing/2014/main" id="{7B8B517F-2723-4C17-890C-71F8C40577B2}"/>
              </a:ext>
            </a:extLst>
          </p:cNvPr>
          <p:cNvSpPr txBox="1"/>
          <p:nvPr/>
        </p:nvSpPr>
        <p:spPr>
          <a:xfrm>
            <a:off x="438886" y="4333497"/>
            <a:ext cx="1007816" cy="699711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defTabSz="514350">
              <a:spcBef>
                <a:spcPts val="56"/>
              </a:spcBef>
              <a:defRPr/>
            </a:pPr>
            <a:r>
              <a:rPr lang="en-US" sz="4500" b="1" spc="-104" dirty="0">
                <a:solidFill>
                  <a:prstClr val="white"/>
                </a:solidFill>
                <a:latin typeface="Open Sans"/>
                <a:cs typeface="Open Sans"/>
              </a:rPr>
              <a:t>92</a:t>
            </a:r>
            <a:r>
              <a:rPr lang="en-US" sz="4500" b="1" spc="38" baseline="32828" dirty="0">
                <a:solidFill>
                  <a:prstClr val="white"/>
                </a:solidFill>
                <a:latin typeface="Open Sans"/>
                <a:cs typeface="Open Sans"/>
              </a:rPr>
              <a:t>%</a:t>
            </a:r>
            <a:endParaRPr sz="4500" dirty="0">
              <a:solidFill>
                <a:prstClr val="white"/>
              </a:solidFill>
              <a:latin typeface="Open Sans"/>
              <a:cs typeface="Open Sans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B0E5C07-A859-2744-062D-17A949F8564A}"/>
              </a:ext>
            </a:extLst>
          </p:cNvPr>
          <p:cNvGrpSpPr/>
          <p:nvPr/>
        </p:nvGrpSpPr>
        <p:grpSpPr>
          <a:xfrm>
            <a:off x="14294" y="3333094"/>
            <a:ext cx="2201633" cy="2183600"/>
            <a:chOff x="-151386" y="3100220"/>
            <a:chExt cx="3531140" cy="3757780"/>
          </a:xfrm>
        </p:grpSpPr>
        <p:sp>
          <p:nvSpPr>
            <p:cNvPr id="89" name="Freeform: Shape 4">
              <a:extLst>
                <a:ext uri="{FF2B5EF4-FFF2-40B4-BE49-F238E27FC236}">
                  <a16:creationId xmlns:a16="http://schemas.microsoft.com/office/drawing/2014/main" id="{73A3AE29-B6D2-48D3-87A9-8A95E8F08D49}"/>
                </a:ext>
              </a:extLst>
            </p:cNvPr>
            <p:cNvSpPr/>
            <p:nvPr/>
          </p:nvSpPr>
          <p:spPr bwMode="gray">
            <a:xfrm>
              <a:off x="-151386" y="3379858"/>
              <a:ext cx="3323619" cy="3445440"/>
            </a:xfrm>
            <a:custGeom>
              <a:avLst/>
              <a:gdLst>
                <a:gd name="connsiteX0" fmla="*/ 1359141 w 3172232"/>
                <a:gd name="connsiteY0" fmla="*/ 0 h 3417872"/>
                <a:gd name="connsiteX1" fmla="*/ 1488624 w 3172232"/>
                <a:gd name="connsiteY1" fmla="*/ 4511 h 3417872"/>
                <a:gd name="connsiteX2" fmla="*/ 1615650 w 3172232"/>
                <a:gd name="connsiteY2" fmla="*/ 17847 h 3417872"/>
                <a:gd name="connsiteX3" fmla="*/ 1739912 w 3172232"/>
                <a:gd name="connsiteY3" fmla="*/ 39700 h 3417872"/>
                <a:gd name="connsiteX4" fmla="*/ 1861103 w 3172232"/>
                <a:gd name="connsiteY4" fmla="*/ 69769 h 3417872"/>
                <a:gd name="connsiteX5" fmla="*/ 1978915 w 3172232"/>
                <a:gd name="connsiteY5" fmla="*/ 107746 h 3417872"/>
                <a:gd name="connsiteX6" fmla="*/ 2093045 w 3172232"/>
                <a:gd name="connsiteY6" fmla="*/ 153330 h 3417872"/>
                <a:gd name="connsiteX7" fmla="*/ 2203182 w 3172232"/>
                <a:gd name="connsiteY7" fmla="*/ 206217 h 3417872"/>
                <a:gd name="connsiteX8" fmla="*/ 2309022 w 3172232"/>
                <a:gd name="connsiteY8" fmla="*/ 266099 h 3417872"/>
                <a:gd name="connsiteX9" fmla="*/ 2410258 w 3172232"/>
                <a:gd name="connsiteY9" fmla="*/ 332677 h 3417872"/>
                <a:gd name="connsiteX10" fmla="*/ 2506582 w 3172232"/>
                <a:gd name="connsiteY10" fmla="*/ 405645 h 3417872"/>
                <a:gd name="connsiteX11" fmla="*/ 2597687 w 3172232"/>
                <a:gd name="connsiteY11" fmla="*/ 484696 h 3417872"/>
                <a:gd name="connsiteX12" fmla="*/ 2683266 w 3172232"/>
                <a:gd name="connsiteY12" fmla="*/ 569530 h 3417872"/>
                <a:gd name="connsiteX13" fmla="*/ 2763015 w 3172232"/>
                <a:gd name="connsiteY13" fmla="*/ 659840 h 3417872"/>
                <a:gd name="connsiteX14" fmla="*/ 2836623 w 3172232"/>
                <a:gd name="connsiteY14" fmla="*/ 755323 h 3417872"/>
                <a:gd name="connsiteX15" fmla="*/ 2903787 w 3172232"/>
                <a:gd name="connsiteY15" fmla="*/ 855672 h 3417872"/>
                <a:gd name="connsiteX16" fmla="*/ 2964199 w 3172232"/>
                <a:gd name="connsiteY16" fmla="*/ 960590 h 3417872"/>
                <a:gd name="connsiteX17" fmla="*/ 3017549 w 3172232"/>
                <a:gd name="connsiteY17" fmla="*/ 1069766 h 3417872"/>
                <a:gd name="connsiteX18" fmla="*/ 3063535 w 3172232"/>
                <a:gd name="connsiteY18" fmla="*/ 1182899 h 3417872"/>
                <a:gd name="connsiteX19" fmla="*/ 3101848 w 3172232"/>
                <a:gd name="connsiteY19" fmla="*/ 1299683 h 3417872"/>
                <a:gd name="connsiteX20" fmla="*/ 3132181 w 3172232"/>
                <a:gd name="connsiteY20" fmla="*/ 1419817 h 3417872"/>
                <a:gd name="connsiteX21" fmla="*/ 3154228 w 3172232"/>
                <a:gd name="connsiteY21" fmla="*/ 1542993 h 3417872"/>
                <a:gd name="connsiteX22" fmla="*/ 3167680 w 3172232"/>
                <a:gd name="connsiteY22" fmla="*/ 1668910 h 3417872"/>
                <a:gd name="connsiteX23" fmla="*/ 3172232 w 3172232"/>
                <a:gd name="connsiteY23" fmla="*/ 1797261 h 3417872"/>
                <a:gd name="connsiteX24" fmla="*/ 3167680 w 3172232"/>
                <a:gd name="connsiteY24" fmla="*/ 1925613 h 3417872"/>
                <a:gd name="connsiteX25" fmla="*/ 3154228 w 3172232"/>
                <a:gd name="connsiteY25" fmla="*/ 2051530 h 3417872"/>
                <a:gd name="connsiteX26" fmla="*/ 3132181 w 3172232"/>
                <a:gd name="connsiteY26" fmla="*/ 2174708 h 3417872"/>
                <a:gd name="connsiteX27" fmla="*/ 3101848 w 3172232"/>
                <a:gd name="connsiteY27" fmla="*/ 2294840 h 3417872"/>
                <a:gd name="connsiteX28" fmla="*/ 3063535 w 3172232"/>
                <a:gd name="connsiteY28" fmla="*/ 2411624 h 3417872"/>
                <a:gd name="connsiteX29" fmla="*/ 3017549 w 3172232"/>
                <a:gd name="connsiteY29" fmla="*/ 2524758 h 3417872"/>
                <a:gd name="connsiteX30" fmla="*/ 2964199 w 3172232"/>
                <a:gd name="connsiteY30" fmla="*/ 2633933 h 3417872"/>
                <a:gd name="connsiteX31" fmla="*/ 2903787 w 3172232"/>
                <a:gd name="connsiteY31" fmla="*/ 2738849 h 3417872"/>
                <a:gd name="connsiteX32" fmla="*/ 2836623 w 3172232"/>
                <a:gd name="connsiteY32" fmla="*/ 2839201 h 3417872"/>
                <a:gd name="connsiteX33" fmla="*/ 2763015 w 3172232"/>
                <a:gd name="connsiteY33" fmla="*/ 2934683 h 3417872"/>
                <a:gd name="connsiteX34" fmla="*/ 2683266 w 3172232"/>
                <a:gd name="connsiteY34" fmla="*/ 3024994 h 3417872"/>
                <a:gd name="connsiteX35" fmla="*/ 2597687 w 3172232"/>
                <a:gd name="connsiteY35" fmla="*/ 3109826 h 3417872"/>
                <a:gd name="connsiteX36" fmla="*/ 2506582 w 3172232"/>
                <a:gd name="connsiteY36" fmla="*/ 3188879 h 3417872"/>
                <a:gd name="connsiteX37" fmla="*/ 2410258 w 3172232"/>
                <a:gd name="connsiteY37" fmla="*/ 3261845 h 3417872"/>
                <a:gd name="connsiteX38" fmla="*/ 2309022 w 3172232"/>
                <a:gd name="connsiteY38" fmla="*/ 3328422 h 3417872"/>
                <a:gd name="connsiteX39" fmla="*/ 2203182 w 3172232"/>
                <a:gd name="connsiteY39" fmla="*/ 3388306 h 3417872"/>
                <a:gd name="connsiteX40" fmla="*/ 2141609 w 3172232"/>
                <a:gd name="connsiteY40" fmla="*/ 3417872 h 3417872"/>
                <a:gd name="connsiteX41" fmla="*/ 576676 w 3172232"/>
                <a:gd name="connsiteY41" fmla="*/ 3417872 h 3417872"/>
                <a:gd name="connsiteX42" fmla="*/ 515103 w 3172232"/>
                <a:gd name="connsiteY42" fmla="*/ 3388306 h 3417872"/>
                <a:gd name="connsiteX43" fmla="*/ 409261 w 3172232"/>
                <a:gd name="connsiteY43" fmla="*/ 3328422 h 3417872"/>
                <a:gd name="connsiteX44" fmla="*/ 308027 w 3172232"/>
                <a:gd name="connsiteY44" fmla="*/ 3261845 h 3417872"/>
                <a:gd name="connsiteX45" fmla="*/ 211703 w 3172232"/>
                <a:gd name="connsiteY45" fmla="*/ 3188879 h 3417872"/>
                <a:gd name="connsiteX46" fmla="*/ 120598 w 3172232"/>
                <a:gd name="connsiteY46" fmla="*/ 3109826 h 3417872"/>
                <a:gd name="connsiteX47" fmla="*/ 35017 w 3172232"/>
                <a:gd name="connsiteY47" fmla="*/ 3024994 h 3417872"/>
                <a:gd name="connsiteX48" fmla="*/ 0 w 3172232"/>
                <a:gd name="connsiteY48" fmla="*/ 2985339 h 3417872"/>
                <a:gd name="connsiteX49" fmla="*/ 0 w 3172232"/>
                <a:gd name="connsiteY49" fmla="*/ 609185 h 3417872"/>
                <a:gd name="connsiteX50" fmla="*/ 35017 w 3172232"/>
                <a:gd name="connsiteY50" fmla="*/ 569530 h 3417872"/>
                <a:gd name="connsiteX51" fmla="*/ 120598 w 3172232"/>
                <a:gd name="connsiteY51" fmla="*/ 484696 h 3417872"/>
                <a:gd name="connsiteX52" fmla="*/ 211703 w 3172232"/>
                <a:gd name="connsiteY52" fmla="*/ 405645 h 3417872"/>
                <a:gd name="connsiteX53" fmla="*/ 308027 w 3172232"/>
                <a:gd name="connsiteY53" fmla="*/ 332677 h 3417872"/>
                <a:gd name="connsiteX54" fmla="*/ 409261 w 3172232"/>
                <a:gd name="connsiteY54" fmla="*/ 266099 h 3417872"/>
                <a:gd name="connsiteX55" fmla="*/ 515103 w 3172232"/>
                <a:gd name="connsiteY55" fmla="*/ 206217 h 3417872"/>
                <a:gd name="connsiteX56" fmla="*/ 625240 w 3172232"/>
                <a:gd name="connsiteY56" fmla="*/ 153330 h 3417872"/>
                <a:gd name="connsiteX57" fmla="*/ 739369 w 3172232"/>
                <a:gd name="connsiteY57" fmla="*/ 107746 h 3417872"/>
                <a:gd name="connsiteX58" fmla="*/ 857182 w 3172232"/>
                <a:gd name="connsiteY58" fmla="*/ 69769 h 3417872"/>
                <a:gd name="connsiteX59" fmla="*/ 978372 w 3172232"/>
                <a:gd name="connsiteY59" fmla="*/ 39700 h 3417872"/>
                <a:gd name="connsiteX60" fmla="*/ 1102635 w 3172232"/>
                <a:gd name="connsiteY60" fmla="*/ 17847 h 3417872"/>
                <a:gd name="connsiteX61" fmla="*/ 1229661 w 3172232"/>
                <a:gd name="connsiteY61" fmla="*/ 4511 h 341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172232" h="3417872">
                  <a:moveTo>
                    <a:pt x="1359141" y="0"/>
                  </a:moveTo>
                  <a:lnTo>
                    <a:pt x="1488624" y="4511"/>
                  </a:lnTo>
                  <a:lnTo>
                    <a:pt x="1615650" y="17847"/>
                  </a:lnTo>
                  <a:lnTo>
                    <a:pt x="1739912" y="39700"/>
                  </a:lnTo>
                  <a:lnTo>
                    <a:pt x="1861103" y="69769"/>
                  </a:lnTo>
                  <a:lnTo>
                    <a:pt x="1978915" y="107746"/>
                  </a:lnTo>
                  <a:lnTo>
                    <a:pt x="2093045" y="153330"/>
                  </a:lnTo>
                  <a:lnTo>
                    <a:pt x="2203182" y="206217"/>
                  </a:lnTo>
                  <a:lnTo>
                    <a:pt x="2309022" y="266099"/>
                  </a:lnTo>
                  <a:lnTo>
                    <a:pt x="2410258" y="332677"/>
                  </a:lnTo>
                  <a:lnTo>
                    <a:pt x="2506582" y="405645"/>
                  </a:lnTo>
                  <a:lnTo>
                    <a:pt x="2597687" y="484696"/>
                  </a:lnTo>
                  <a:lnTo>
                    <a:pt x="2683266" y="569530"/>
                  </a:lnTo>
                  <a:lnTo>
                    <a:pt x="2763015" y="659840"/>
                  </a:lnTo>
                  <a:lnTo>
                    <a:pt x="2836623" y="755323"/>
                  </a:lnTo>
                  <a:lnTo>
                    <a:pt x="2903787" y="855672"/>
                  </a:lnTo>
                  <a:lnTo>
                    <a:pt x="2964199" y="960590"/>
                  </a:lnTo>
                  <a:lnTo>
                    <a:pt x="3017549" y="1069766"/>
                  </a:lnTo>
                  <a:lnTo>
                    <a:pt x="3063535" y="1182899"/>
                  </a:lnTo>
                  <a:lnTo>
                    <a:pt x="3101848" y="1299683"/>
                  </a:lnTo>
                  <a:lnTo>
                    <a:pt x="3132181" y="1419817"/>
                  </a:lnTo>
                  <a:lnTo>
                    <a:pt x="3154228" y="1542993"/>
                  </a:lnTo>
                  <a:lnTo>
                    <a:pt x="3167680" y="1668910"/>
                  </a:lnTo>
                  <a:lnTo>
                    <a:pt x="3172232" y="1797261"/>
                  </a:lnTo>
                  <a:lnTo>
                    <a:pt x="3167680" y="1925613"/>
                  </a:lnTo>
                  <a:lnTo>
                    <a:pt x="3154228" y="2051530"/>
                  </a:lnTo>
                  <a:lnTo>
                    <a:pt x="3132181" y="2174708"/>
                  </a:lnTo>
                  <a:lnTo>
                    <a:pt x="3101848" y="2294840"/>
                  </a:lnTo>
                  <a:lnTo>
                    <a:pt x="3063535" y="2411624"/>
                  </a:lnTo>
                  <a:lnTo>
                    <a:pt x="3017549" y="2524758"/>
                  </a:lnTo>
                  <a:lnTo>
                    <a:pt x="2964199" y="2633933"/>
                  </a:lnTo>
                  <a:lnTo>
                    <a:pt x="2903787" y="2738849"/>
                  </a:lnTo>
                  <a:lnTo>
                    <a:pt x="2836623" y="2839201"/>
                  </a:lnTo>
                  <a:lnTo>
                    <a:pt x="2763015" y="2934683"/>
                  </a:lnTo>
                  <a:lnTo>
                    <a:pt x="2683266" y="3024994"/>
                  </a:lnTo>
                  <a:lnTo>
                    <a:pt x="2597687" y="3109826"/>
                  </a:lnTo>
                  <a:lnTo>
                    <a:pt x="2506582" y="3188879"/>
                  </a:lnTo>
                  <a:lnTo>
                    <a:pt x="2410258" y="3261845"/>
                  </a:lnTo>
                  <a:lnTo>
                    <a:pt x="2309022" y="3328422"/>
                  </a:lnTo>
                  <a:lnTo>
                    <a:pt x="2203182" y="3388306"/>
                  </a:lnTo>
                  <a:lnTo>
                    <a:pt x="2141609" y="3417872"/>
                  </a:lnTo>
                  <a:lnTo>
                    <a:pt x="576676" y="3417872"/>
                  </a:lnTo>
                  <a:lnTo>
                    <a:pt x="515103" y="3388306"/>
                  </a:lnTo>
                  <a:lnTo>
                    <a:pt x="409261" y="3328422"/>
                  </a:lnTo>
                  <a:lnTo>
                    <a:pt x="308027" y="3261845"/>
                  </a:lnTo>
                  <a:lnTo>
                    <a:pt x="211703" y="3188879"/>
                  </a:lnTo>
                  <a:lnTo>
                    <a:pt x="120598" y="3109826"/>
                  </a:lnTo>
                  <a:lnTo>
                    <a:pt x="35017" y="3024994"/>
                  </a:lnTo>
                  <a:lnTo>
                    <a:pt x="0" y="2985339"/>
                  </a:lnTo>
                  <a:lnTo>
                    <a:pt x="0" y="609185"/>
                  </a:lnTo>
                  <a:lnTo>
                    <a:pt x="35017" y="569530"/>
                  </a:lnTo>
                  <a:lnTo>
                    <a:pt x="120598" y="484696"/>
                  </a:lnTo>
                  <a:lnTo>
                    <a:pt x="211703" y="405645"/>
                  </a:lnTo>
                  <a:lnTo>
                    <a:pt x="308027" y="332677"/>
                  </a:lnTo>
                  <a:lnTo>
                    <a:pt x="409261" y="266099"/>
                  </a:lnTo>
                  <a:lnTo>
                    <a:pt x="515103" y="206217"/>
                  </a:lnTo>
                  <a:lnTo>
                    <a:pt x="625240" y="153330"/>
                  </a:lnTo>
                  <a:lnTo>
                    <a:pt x="739369" y="107746"/>
                  </a:lnTo>
                  <a:lnTo>
                    <a:pt x="857182" y="69769"/>
                  </a:lnTo>
                  <a:lnTo>
                    <a:pt x="978372" y="39700"/>
                  </a:lnTo>
                  <a:lnTo>
                    <a:pt x="1102635" y="17847"/>
                  </a:lnTo>
                  <a:lnTo>
                    <a:pt x="1229661" y="4511"/>
                  </a:lnTo>
                  <a:close/>
                </a:path>
              </a:pathLst>
            </a:custGeom>
            <a:noFill/>
            <a:ln w="57150" algn="ctr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wrap="square" lIns="66675" tIns="66675" rIns="66675" bIns="66675" rtlCol="0" anchor="ctr">
              <a:noAutofit/>
            </a:bodyPr>
            <a:lstStyle/>
            <a:p>
              <a:pPr algn="ctr" defTabSz="685800">
                <a:lnSpc>
                  <a:spcPct val="106000"/>
                </a:lnSpc>
                <a:defRPr/>
              </a:pPr>
              <a:endParaRPr lang="en-US" sz="12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90" name="Freeform: Shape 33">
              <a:extLst>
                <a:ext uri="{FF2B5EF4-FFF2-40B4-BE49-F238E27FC236}">
                  <a16:creationId xmlns:a16="http://schemas.microsoft.com/office/drawing/2014/main" id="{EABB4D1D-C084-4F76-86A4-6AEC43B87E3F}"/>
                </a:ext>
              </a:extLst>
            </p:cNvPr>
            <p:cNvSpPr/>
            <p:nvPr/>
          </p:nvSpPr>
          <p:spPr bwMode="gray">
            <a:xfrm>
              <a:off x="0" y="3100220"/>
              <a:ext cx="3379754" cy="3757780"/>
            </a:xfrm>
            <a:custGeom>
              <a:avLst/>
              <a:gdLst>
                <a:gd name="connsiteX0" fmla="*/ 2351004 w 3379754"/>
                <a:gd name="connsiteY0" fmla="*/ 287425 h 3714192"/>
                <a:gd name="connsiteX1" fmla="*/ 2462401 w 3379754"/>
                <a:gd name="connsiteY1" fmla="*/ 357355 h 3714192"/>
                <a:gd name="connsiteX2" fmla="*/ 2567878 w 3379754"/>
                <a:gd name="connsiteY2" fmla="*/ 433108 h 3714192"/>
                <a:gd name="connsiteX3" fmla="*/ 2667339 w 3379754"/>
                <a:gd name="connsiteY3" fmla="*/ 514350 h 3714192"/>
                <a:gd name="connsiteX4" fmla="*/ 2760704 w 3379754"/>
                <a:gd name="connsiteY4" fmla="*/ 600749 h 3714192"/>
                <a:gd name="connsiteX5" fmla="*/ 2847881 w 3379754"/>
                <a:gd name="connsiteY5" fmla="*/ 691968 h 3714192"/>
                <a:gd name="connsiteX6" fmla="*/ 2928784 w 3379754"/>
                <a:gd name="connsiteY6" fmla="*/ 787680 h 3714192"/>
                <a:gd name="connsiteX7" fmla="*/ 3003328 w 3379754"/>
                <a:gd name="connsiteY7" fmla="*/ 887546 h 3714192"/>
                <a:gd name="connsiteX8" fmla="*/ 3071425 w 3379754"/>
                <a:gd name="connsiteY8" fmla="*/ 991239 h 3714192"/>
                <a:gd name="connsiteX9" fmla="*/ 3132985 w 3379754"/>
                <a:gd name="connsiteY9" fmla="*/ 1098417 h 3714192"/>
                <a:gd name="connsiteX10" fmla="*/ 3187925 w 3379754"/>
                <a:gd name="connsiteY10" fmla="*/ 1208754 h 3714192"/>
                <a:gd name="connsiteX11" fmla="*/ 3236154 w 3379754"/>
                <a:gd name="connsiteY11" fmla="*/ 1321917 h 3714192"/>
                <a:gd name="connsiteX12" fmla="*/ 3277587 w 3379754"/>
                <a:gd name="connsiteY12" fmla="*/ 1437566 h 3714192"/>
                <a:gd name="connsiteX13" fmla="*/ 3312137 w 3379754"/>
                <a:gd name="connsiteY13" fmla="*/ 1555376 h 3714192"/>
                <a:gd name="connsiteX14" fmla="*/ 3339714 w 3379754"/>
                <a:gd name="connsiteY14" fmla="*/ 1675009 h 3714192"/>
                <a:gd name="connsiteX15" fmla="*/ 3360236 w 3379754"/>
                <a:gd name="connsiteY15" fmla="*/ 1796130 h 3714192"/>
                <a:gd name="connsiteX16" fmla="*/ 3373609 w 3379754"/>
                <a:gd name="connsiteY16" fmla="*/ 1918413 h 3714192"/>
                <a:gd name="connsiteX17" fmla="*/ 3379754 w 3379754"/>
                <a:gd name="connsiteY17" fmla="*/ 2041520 h 3714192"/>
                <a:gd name="connsiteX18" fmla="*/ 3378577 w 3379754"/>
                <a:gd name="connsiteY18" fmla="*/ 2165119 h 3714192"/>
                <a:gd name="connsiteX19" fmla="*/ 3369991 w 3379754"/>
                <a:gd name="connsiteY19" fmla="*/ 2288873 h 3714192"/>
                <a:gd name="connsiteX20" fmla="*/ 3353915 w 3379754"/>
                <a:gd name="connsiteY20" fmla="*/ 2412451 h 3714192"/>
                <a:gd name="connsiteX21" fmla="*/ 3330255 w 3379754"/>
                <a:gd name="connsiteY21" fmla="*/ 2535527 h 3714192"/>
                <a:gd name="connsiteX22" fmla="*/ 3298928 w 3379754"/>
                <a:gd name="connsiteY22" fmla="*/ 2657757 h 3714192"/>
                <a:gd name="connsiteX23" fmla="*/ 3259844 w 3379754"/>
                <a:gd name="connsiteY23" fmla="*/ 2778814 h 3714192"/>
                <a:gd name="connsiteX24" fmla="*/ 3212922 w 3379754"/>
                <a:gd name="connsiteY24" fmla="*/ 2898361 h 3714192"/>
                <a:gd name="connsiteX25" fmla="*/ 3158064 w 3379754"/>
                <a:gd name="connsiteY25" fmla="*/ 3016070 h 3714192"/>
                <a:gd name="connsiteX26" fmla="*/ 3095190 w 3379754"/>
                <a:gd name="connsiteY26" fmla="*/ 3131603 h 3714192"/>
                <a:gd name="connsiteX27" fmla="*/ 3022278 w 3379754"/>
                <a:gd name="connsiteY27" fmla="*/ 3247429 h 3714192"/>
                <a:gd name="connsiteX28" fmla="*/ 2943070 w 3379754"/>
                <a:gd name="connsiteY28" fmla="*/ 3356830 h 3714192"/>
                <a:gd name="connsiteX29" fmla="*/ 2857946 w 3379754"/>
                <a:gd name="connsiteY29" fmla="*/ 3459711 h 3714192"/>
                <a:gd name="connsiteX30" fmla="*/ 2767283 w 3379754"/>
                <a:gd name="connsiteY30" fmla="*/ 3555972 h 3714192"/>
                <a:gd name="connsiteX31" fmla="*/ 2671452 w 3379754"/>
                <a:gd name="connsiteY31" fmla="*/ 3645517 h 3714192"/>
                <a:gd name="connsiteX32" fmla="*/ 2587921 w 3379754"/>
                <a:gd name="connsiteY32" fmla="*/ 3714192 h 3714192"/>
                <a:gd name="connsiteX33" fmla="*/ 75252 w 3379754"/>
                <a:gd name="connsiteY33" fmla="*/ 3714192 h 3714192"/>
                <a:gd name="connsiteX34" fmla="*/ 29908 w 3379754"/>
                <a:gd name="connsiteY34" fmla="*/ 3678821 h 3714192"/>
                <a:gd name="connsiteX35" fmla="*/ 0 w 3379754"/>
                <a:gd name="connsiteY35" fmla="*/ 3652394 h 3714192"/>
                <a:gd name="connsiteX36" fmla="*/ 0 w 3379754"/>
                <a:gd name="connsiteY36" fmla="*/ 2844630 h 3714192"/>
                <a:gd name="connsiteX37" fmla="*/ 21879 w 3379754"/>
                <a:gd name="connsiteY37" fmla="*/ 2884368 h 3714192"/>
                <a:gd name="connsiteX38" fmla="*/ 88871 w 3379754"/>
                <a:gd name="connsiteY38" fmla="*/ 2986241 h 3714192"/>
                <a:gd name="connsiteX39" fmla="*/ 164351 w 3379754"/>
                <a:gd name="connsiteY39" fmla="*/ 3083320 h 3714192"/>
                <a:gd name="connsiteX40" fmla="*/ 248230 w 3379754"/>
                <a:gd name="connsiteY40" fmla="*/ 3175046 h 3714192"/>
                <a:gd name="connsiteX41" fmla="*/ 340422 w 3379754"/>
                <a:gd name="connsiteY41" fmla="*/ 3260861 h 3714192"/>
                <a:gd name="connsiteX42" fmla="*/ 440831 w 3379754"/>
                <a:gd name="connsiteY42" fmla="*/ 3340203 h 3714192"/>
                <a:gd name="connsiteX43" fmla="*/ 438935 w 3379754"/>
                <a:gd name="connsiteY43" fmla="*/ 3342753 h 3714192"/>
                <a:gd name="connsiteX44" fmla="*/ 468823 w 3379754"/>
                <a:gd name="connsiteY44" fmla="*/ 3364768 h 3714192"/>
                <a:gd name="connsiteX45" fmla="*/ 568903 w 3379754"/>
                <a:gd name="connsiteY45" fmla="*/ 3427200 h 3714192"/>
                <a:gd name="connsiteX46" fmla="*/ 674051 w 3379754"/>
                <a:gd name="connsiteY46" fmla="*/ 3481939 h 3714192"/>
                <a:gd name="connsiteX47" fmla="*/ 783889 w 3379754"/>
                <a:gd name="connsiteY47" fmla="*/ 3528579 h 3714192"/>
                <a:gd name="connsiteX48" fmla="*/ 898043 w 3379754"/>
                <a:gd name="connsiteY48" fmla="*/ 3566712 h 3714192"/>
                <a:gd name="connsiteX49" fmla="*/ 1016138 w 3379754"/>
                <a:gd name="connsiteY49" fmla="*/ 3595928 h 3714192"/>
                <a:gd name="connsiteX50" fmla="*/ 1137792 w 3379754"/>
                <a:gd name="connsiteY50" fmla="*/ 3615820 h 3714192"/>
                <a:gd name="connsiteX51" fmla="*/ 1262633 w 3379754"/>
                <a:gd name="connsiteY51" fmla="*/ 3625980 h 3714192"/>
                <a:gd name="connsiteX52" fmla="*/ 1395133 w 3379754"/>
                <a:gd name="connsiteY52" fmla="*/ 3625641 h 3714192"/>
                <a:gd name="connsiteX53" fmla="*/ 1525990 w 3379754"/>
                <a:gd name="connsiteY53" fmla="*/ 3613954 h 3714192"/>
                <a:gd name="connsiteX54" fmla="*/ 1654549 w 3379754"/>
                <a:gd name="connsiteY54" fmla="*/ 3591221 h 3714192"/>
                <a:gd name="connsiteX55" fmla="*/ 1780153 w 3379754"/>
                <a:gd name="connsiteY55" fmla="*/ 3557744 h 3714192"/>
                <a:gd name="connsiteX56" fmla="*/ 1902151 w 3379754"/>
                <a:gd name="connsiteY56" fmla="*/ 3513824 h 3714192"/>
                <a:gd name="connsiteX57" fmla="*/ 2019883 w 3379754"/>
                <a:gd name="connsiteY57" fmla="*/ 3459761 h 3714192"/>
                <a:gd name="connsiteX58" fmla="*/ 2132703 w 3379754"/>
                <a:gd name="connsiteY58" fmla="*/ 3395855 h 3714192"/>
                <a:gd name="connsiteX59" fmla="*/ 2239951 w 3379754"/>
                <a:gd name="connsiteY59" fmla="*/ 3322406 h 3714192"/>
                <a:gd name="connsiteX60" fmla="*/ 2340973 w 3379754"/>
                <a:gd name="connsiteY60" fmla="*/ 3239718 h 3714192"/>
                <a:gd name="connsiteX61" fmla="*/ 2435119 w 3379754"/>
                <a:gd name="connsiteY61" fmla="*/ 3148091 h 3714192"/>
                <a:gd name="connsiteX62" fmla="*/ 2521729 w 3379754"/>
                <a:gd name="connsiteY62" fmla="*/ 3047823 h 3714192"/>
                <a:gd name="connsiteX63" fmla="*/ 2522902 w 3379754"/>
                <a:gd name="connsiteY63" fmla="*/ 3048751 h 3714192"/>
                <a:gd name="connsiteX64" fmla="*/ 2579162 w 3379754"/>
                <a:gd name="connsiteY64" fmla="*/ 2974500 h 3714192"/>
                <a:gd name="connsiteX65" fmla="*/ 2644026 w 3379754"/>
                <a:gd name="connsiteY65" fmla="*/ 2873745 h 3714192"/>
                <a:gd name="connsiteX66" fmla="*/ 2701105 w 3379754"/>
                <a:gd name="connsiteY66" fmla="*/ 2768079 h 3714192"/>
                <a:gd name="connsiteX67" fmla="*/ 2750041 w 3379754"/>
                <a:gd name="connsiteY67" fmla="*/ 2657940 h 3714192"/>
                <a:gd name="connsiteX68" fmla="*/ 2790476 w 3379754"/>
                <a:gd name="connsiteY68" fmla="*/ 2543767 h 3714192"/>
                <a:gd name="connsiteX69" fmla="*/ 2822048 w 3379754"/>
                <a:gd name="connsiteY69" fmla="*/ 2425998 h 3714192"/>
                <a:gd name="connsiteX70" fmla="*/ 2844399 w 3379754"/>
                <a:gd name="connsiteY70" fmla="*/ 2305073 h 3714192"/>
                <a:gd name="connsiteX71" fmla="*/ 2857167 w 3379754"/>
                <a:gd name="connsiteY71" fmla="*/ 2181429 h 3714192"/>
                <a:gd name="connsiteX72" fmla="*/ 2859996 w 3379754"/>
                <a:gd name="connsiteY72" fmla="*/ 2055509 h 3714192"/>
                <a:gd name="connsiteX73" fmla="*/ 2852523 w 3379754"/>
                <a:gd name="connsiteY73" fmla="*/ 1927748 h 3714192"/>
                <a:gd name="connsiteX74" fmla="*/ 2833339 w 3379754"/>
                <a:gd name="connsiteY74" fmla="*/ 1793731 h 3714192"/>
                <a:gd name="connsiteX75" fmla="*/ 2802907 w 3379754"/>
                <a:gd name="connsiteY75" fmla="*/ 1662991 h 3714192"/>
                <a:gd name="connsiteX76" fmla="*/ 2761625 w 3379754"/>
                <a:gd name="connsiteY76" fmla="*/ 1536146 h 3714192"/>
                <a:gd name="connsiteX77" fmla="*/ 2709892 w 3379754"/>
                <a:gd name="connsiteY77" fmla="*/ 1413818 h 3714192"/>
                <a:gd name="connsiteX78" fmla="*/ 2648106 w 3379754"/>
                <a:gd name="connsiteY78" fmla="*/ 1296624 h 3714192"/>
                <a:gd name="connsiteX79" fmla="*/ 2576663 w 3379754"/>
                <a:gd name="connsiteY79" fmla="*/ 1185189 h 3714192"/>
                <a:gd name="connsiteX80" fmla="*/ 2495958 w 3379754"/>
                <a:gd name="connsiteY80" fmla="*/ 1080123 h 3714192"/>
                <a:gd name="connsiteX81" fmla="*/ 2406392 w 3379754"/>
                <a:gd name="connsiteY81" fmla="*/ 982053 h 3714192"/>
                <a:gd name="connsiteX82" fmla="*/ 2308361 w 3379754"/>
                <a:gd name="connsiteY82" fmla="*/ 891595 h 3714192"/>
                <a:gd name="connsiteX83" fmla="*/ 2202265 w 3379754"/>
                <a:gd name="connsiteY83" fmla="*/ 809365 h 3714192"/>
                <a:gd name="connsiteX84" fmla="*/ 2088499 w 3379754"/>
                <a:gd name="connsiteY84" fmla="*/ 735991 h 3714192"/>
                <a:gd name="connsiteX85" fmla="*/ 1357243 w 3379754"/>
                <a:gd name="connsiteY85" fmla="*/ 0 h 3714192"/>
                <a:gd name="connsiteX86" fmla="*/ 1357243 w 3379754"/>
                <a:gd name="connsiteY86" fmla="*/ 519731 h 3714192"/>
                <a:gd name="connsiteX87" fmla="*/ 1221994 w 3379754"/>
                <a:gd name="connsiteY87" fmla="*/ 525597 h 3714192"/>
                <a:gd name="connsiteX88" fmla="*/ 1088893 w 3379754"/>
                <a:gd name="connsiteY88" fmla="*/ 542980 h 3714192"/>
                <a:gd name="connsiteX89" fmla="*/ 958598 w 3379754"/>
                <a:gd name="connsiteY89" fmla="*/ 571539 h 3714192"/>
                <a:gd name="connsiteX90" fmla="*/ 831762 w 3379754"/>
                <a:gd name="connsiteY90" fmla="*/ 610942 h 3714192"/>
                <a:gd name="connsiteX91" fmla="*/ 709042 w 3379754"/>
                <a:gd name="connsiteY91" fmla="*/ 660860 h 3714192"/>
                <a:gd name="connsiteX92" fmla="*/ 591098 w 3379754"/>
                <a:gd name="connsiteY92" fmla="*/ 720951 h 3714192"/>
                <a:gd name="connsiteX93" fmla="*/ 478579 w 3379754"/>
                <a:gd name="connsiteY93" fmla="*/ 790891 h 3714192"/>
                <a:gd name="connsiteX94" fmla="*/ 372145 w 3379754"/>
                <a:gd name="connsiteY94" fmla="*/ 870341 h 3714192"/>
                <a:gd name="connsiteX95" fmla="*/ 272448 w 3379754"/>
                <a:gd name="connsiteY95" fmla="*/ 958965 h 3714192"/>
                <a:gd name="connsiteX96" fmla="*/ 180148 w 3379754"/>
                <a:gd name="connsiteY96" fmla="*/ 1056432 h 3714192"/>
                <a:gd name="connsiteX97" fmla="*/ 95902 w 3379754"/>
                <a:gd name="connsiteY97" fmla="*/ 1162410 h 3714192"/>
                <a:gd name="connsiteX98" fmla="*/ 24922 w 3379754"/>
                <a:gd name="connsiteY98" fmla="*/ 1268903 h 3714192"/>
                <a:gd name="connsiteX99" fmla="*/ 0 w 3379754"/>
                <a:gd name="connsiteY99" fmla="*/ 1313773 h 3714192"/>
                <a:gd name="connsiteX100" fmla="*/ 0 w 3379754"/>
                <a:gd name="connsiteY100" fmla="*/ 505074 h 3714192"/>
                <a:gd name="connsiteX101" fmla="*/ 70795 w 3379754"/>
                <a:gd name="connsiteY101" fmla="*/ 445770 h 3714192"/>
                <a:gd name="connsiteX102" fmla="*/ 169576 w 3379754"/>
                <a:gd name="connsiteY102" fmla="*/ 372462 h 3714192"/>
                <a:gd name="connsiteX103" fmla="*/ 272722 w 3379754"/>
                <a:gd name="connsiteY103" fmla="*/ 304982 h 3714192"/>
                <a:gd name="connsiteX104" fmla="*/ 379986 w 3379754"/>
                <a:gd name="connsiteY104" fmla="*/ 243571 h 3714192"/>
                <a:gd name="connsiteX105" fmla="*/ 491132 w 3379754"/>
                <a:gd name="connsiteY105" fmla="*/ 188472 h 3714192"/>
                <a:gd name="connsiteX106" fmla="*/ 605909 w 3379754"/>
                <a:gd name="connsiteY106" fmla="*/ 139930 h 3714192"/>
                <a:gd name="connsiteX107" fmla="*/ 724076 w 3379754"/>
                <a:gd name="connsiteY107" fmla="*/ 98187 h 3714192"/>
                <a:gd name="connsiteX108" fmla="*/ 845389 w 3379754"/>
                <a:gd name="connsiteY108" fmla="*/ 63489 h 3714192"/>
                <a:gd name="connsiteX109" fmla="*/ 969609 w 3379754"/>
                <a:gd name="connsiteY109" fmla="*/ 36078 h 3714192"/>
                <a:gd name="connsiteX110" fmla="*/ 1096483 w 3379754"/>
                <a:gd name="connsiteY110" fmla="*/ 16194 h 3714192"/>
                <a:gd name="connsiteX111" fmla="*/ 1225780 w 3379754"/>
                <a:gd name="connsiteY111" fmla="*/ 4088 h 371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79754" h="3714192">
                  <a:moveTo>
                    <a:pt x="2351004" y="287425"/>
                  </a:moveTo>
                  <a:lnTo>
                    <a:pt x="2462401" y="357355"/>
                  </a:lnTo>
                  <a:lnTo>
                    <a:pt x="2567878" y="433108"/>
                  </a:lnTo>
                  <a:lnTo>
                    <a:pt x="2667339" y="514350"/>
                  </a:lnTo>
                  <a:lnTo>
                    <a:pt x="2760704" y="600749"/>
                  </a:lnTo>
                  <a:lnTo>
                    <a:pt x="2847881" y="691968"/>
                  </a:lnTo>
                  <a:lnTo>
                    <a:pt x="2928784" y="787680"/>
                  </a:lnTo>
                  <a:lnTo>
                    <a:pt x="3003328" y="887546"/>
                  </a:lnTo>
                  <a:lnTo>
                    <a:pt x="3071425" y="991239"/>
                  </a:lnTo>
                  <a:lnTo>
                    <a:pt x="3132985" y="1098417"/>
                  </a:lnTo>
                  <a:lnTo>
                    <a:pt x="3187925" y="1208754"/>
                  </a:lnTo>
                  <a:lnTo>
                    <a:pt x="3236154" y="1321917"/>
                  </a:lnTo>
                  <a:lnTo>
                    <a:pt x="3277587" y="1437566"/>
                  </a:lnTo>
                  <a:lnTo>
                    <a:pt x="3312137" y="1555376"/>
                  </a:lnTo>
                  <a:lnTo>
                    <a:pt x="3339714" y="1675009"/>
                  </a:lnTo>
                  <a:lnTo>
                    <a:pt x="3360236" y="1796130"/>
                  </a:lnTo>
                  <a:lnTo>
                    <a:pt x="3373609" y="1918413"/>
                  </a:lnTo>
                  <a:lnTo>
                    <a:pt x="3379754" y="2041520"/>
                  </a:lnTo>
                  <a:lnTo>
                    <a:pt x="3378577" y="2165119"/>
                  </a:lnTo>
                  <a:lnTo>
                    <a:pt x="3369991" y="2288873"/>
                  </a:lnTo>
                  <a:lnTo>
                    <a:pt x="3353915" y="2412451"/>
                  </a:lnTo>
                  <a:lnTo>
                    <a:pt x="3330255" y="2535527"/>
                  </a:lnTo>
                  <a:lnTo>
                    <a:pt x="3298928" y="2657757"/>
                  </a:lnTo>
                  <a:lnTo>
                    <a:pt x="3259844" y="2778814"/>
                  </a:lnTo>
                  <a:lnTo>
                    <a:pt x="3212922" y="2898361"/>
                  </a:lnTo>
                  <a:lnTo>
                    <a:pt x="3158064" y="3016070"/>
                  </a:lnTo>
                  <a:lnTo>
                    <a:pt x="3095190" y="3131603"/>
                  </a:lnTo>
                  <a:lnTo>
                    <a:pt x="3022278" y="3247429"/>
                  </a:lnTo>
                  <a:lnTo>
                    <a:pt x="2943070" y="3356830"/>
                  </a:lnTo>
                  <a:lnTo>
                    <a:pt x="2857946" y="3459711"/>
                  </a:lnTo>
                  <a:lnTo>
                    <a:pt x="2767283" y="3555972"/>
                  </a:lnTo>
                  <a:lnTo>
                    <a:pt x="2671452" y="3645517"/>
                  </a:lnTo>
                  <a:lnTo>
                    <a:pt x="2587921" y="3714192"/>
                  </a:lnTo>
                  <a:lnTo>
                    <a:pt x="75252" y="3714192"/>
                  </a:lnTo>
                  <a:lnTo>
                    <a:pt x="29908" y="3678821"/>
                  </a:lnTo>
                  <a:lnTo>
                    <a:pt x="0" y="3652394"/>
                  </a:lnTo>
                  <a:lnTo>
                    <a:pt x="0" y="2844630"/>
                  </a:lnTo>
                  <a:lnTo>
                    <a:pt x="21879" y="2884368"/>
                  </a:lnTo>
                  <a:lnTo>
                    <a:pt x="88871" y="2986241"/>
                  </a:lnTo>
                  <a:lnTo>
                    <a:pt x="164351" y="3083320"/>
                  </a:lnTo>
                  <a:lnTo>
                    <a:pt x="248230" y="3175046"/>
                  </a:lnTo>
                  <a:lnTo>
                    <a:pt x="340422" y="3260861"/>
                  </a:lnTo>
                  <a:lnTo>
                    <a:pt x="440831" y="3340203"/>
                  </a:lnTo>
                  <a:lnTo>
                    <a:pt x="438935" y="3342753"/>
                  </a:lnTo>
                  <a:lnTo>
                    <a:pt x="468823" y="3364768"/>
                  </a:lnTo>
                  <a:lnTo>
                    <a:pt x="568903" y="3427200"/>
                  </a:lnTo>
                  <a:lnTo>
                    <a:pt x="674051" y="3481939"/>
                  </a:lnTo>
                  <a:lnTo>
                    <a:pt x="783889" y="3528579"/>
                  </a:lnTo>
                  <a:lnTo>
                    <a:pt x="898043" y="3566712"/>
                  </a:lnTo>
                  <a:lnTo>
                    <a:pt x="1016138" y="3595928"/>
                  </a:lnTo>
                  <a:lnTo>
                    <a:pt x="1137792" y="3615820"/>
                  </a:lnTo>
                  <a:lnTo>
                    <a:pt x="1262633" y="3625980"/>
                  </a:lnTo>
                  <a:lnTo>
                    <a:pt x="1395133" y="3625641"/>
                  </a:lnTo>
                  <a:lnTo>
                    <a:pt x="1525990" y="3613954"/>
                  </a:lnTo>
                  <a:lnTo>
                    <a:pt x="1654549" y="3591221"/>
                  </a:lnTo>
                  <a:lnTo>
                    <a:pt x="1780153" y="3557744"/>
                  </a:lnTo>
                  <a:lnTo>
                    <a:pt x="1902151" y="3513824"/>
                  </a:lnTo>
                  <a:lnTo>
                    <a:pt x="2019883" y="3459761"/>
                  </a:lnTo>
                  <a:lnTo>
                    <a:pt x="2132703" y="3395855"/>
                  </a:lnTo>
                  <a:lnTo>
                    <a:pt x="2239951" y="3322406"/>
                  </a:lnTo>
                  <a:lnTo>
                    <a:pt x="2340973" y="3239718"/>
                  </a:lnTo>
                  <a:lnTo>
                    <a:pt x="2435119" y="3148091"/>
                  </a:lnTo>
                  <a:lnTo>
                    <a:pt x="2521729" y="3047823"/>
                  </a:lnTo>
                  <a:lnTo>
                    <a:pt x="2522902" y="3048751"/>
                  </a:lnTo>
                  <a:lnTo>
                    <a:pt x="2579162" y="2974500"/>
                  </a:lnTo>
                  <a:lnTo>
                    <a:pt x="2644026" y="2873745"/>
                  </a:lnTo>
                  <a:lnTo>
                    <a:pt x="2701105" y="2768079"/>
                  </a:lnTo>
                  <a:lnTo>
                    <a:pt x="2750041" y="2657940"/>
                  </a:lnTo>
                  <a:lnTo>
                    <a:pt x="2790476" y="2543767"/>
                  </a:lnTo>
                  <a:lnTo>
                    <a:pt x="2822048" y="2425998"/>
                  </a:lnTo>
                  <a:lnTo>
                    <a:pt x="2844399" y="2305073"/>
                  </a:lnTo>
                  <a:lnTo>
                    <a:pt x="2857167" y="2181429"/>
                  </a:lnTo>
                  <a:lnTo>
                    <a:pt x="2859996" y="2055509"/>
                  </a:lnTo>
                  <a:lnTo>
                    <a:pt x="2852523" y="1927748"/>
                  </a:lnTo>
                  <a:lnTo>
                    <a:pt x="2833339" y="1793731"/>
                  </a:lnTo>
                  <a:lnTo>
                    <a:pt x="2802907" y="1662991"/>
                  </a:lnTo>
                  <a:lnTo>
                    <a:pt x="2761625" y="1536146"/>
                  </a:lnTo>
                  <a:lnTo>
                    <a:pt x="2709892" y="1413818"/>
                  </a:lnTo>
                  <a:lnTo>
                    <a:pt x="2648106" y="1296624"/>
                  </a:lnTo>
                  <a:lnTo>
                    <a:pt x="2576663" y="1185189"/>
                  </a:lnTo>
                  <a:lnTo>
                    <a:pt x="2495958" y="1080123"/>
                  </a:lnTo>
                  <a:lnTo>
                    <a:pt x="2406392" y="982053"/>
                  </a:lnTo>
                  <a:lnTo>
                    <a:pt x="2308361" y="891595"/>
                  </a:lnTo>
                  <a:lnTo>
                    <a:pt x="2202265" y="809365"/>
                  </a:lnTo>
                  <a:lnTo>
                    <a:pt x="2088499" y="735991"/>
                  </a:lnTo>
                  <a:close/>
                  <a:moveTo>
                    <a:pt x="1357243" y="0"/>
                  </a:moveTo>
                  <a:lnTo>
                    <a:pt x="1357243" y="519731"/>
                  </a:lnTo>
                  <a:lnTo>
                    <a:pt x="1221994" y="525597"/>
                  </a:lnTo>
                  <a:lnTo>
                    <a:pt x="1088893" y="542980"/>
                  </a:lnTo>
                  <a:lnTo>
                    <a:pt x="958598" y="571539"/>
                  </a:lnTo>
                  <a:lnTo>
                    <a:pt x="831762" y="610942"/>
                  </a:lnTo>
                  <a:lnTo>
                    <a:pt x="709042" y="660860"/>
                  </a:lnTo>
                  <a:lnTo>
                    <a:pt x="591098" y="720951"/>
                  </a:lnTo>
                  <a:lnTo>
                    <a:pt x="478579" y="790891"/>
                  </a:lnTo>
                  <a:lnTo>
                    <a:pt x="372145" y="870341"/>
                  </a:lnTo>
                  <a:lnTo>
                    <a:pt x="272448" y="958965"/>
                  </a:lnTo>
                  <a:lnTo>
                    <a:pt x="180148" y="1056432"/>
                  </a:lnTo>
                  <a:lnTo>
                    <a:pt x="95902" y="1162410"/>
                  </a:lnTo>
                  <a:lnTo>
                    <a:pt x="24922" y="1268903"/>
                  </a:lnTo>
                  <a:lnTo>
                    <a:pt x="0" y="1313773"/>
                  </a:lnTo>
                  <a:lnTo>
                    <a:pt x="0" y="505074"/>
                  </a:lnTo>
                  <a:lnTo>
                    <a:pt x="70795" y="445770"/>
                  </a:lnTo>
                  <a:lnTo>
                    <a:pt x="169576" y="372462"/>
                  </a:lnTo>
                  <a:lnTo>
                    <a:pt x="272722" y="304982"/>
                  </a:lnTo>
                  <a:lnTo>
                    <a:pt x="379986" y="243571"/>
                  </a:lnTo>
                  <a:lnTo>
                    <a:pt x="491132" y="188472"/>
                  </a:lnTo>
                  <a:lnTo>
                    <a:pt x="605909" y="139930"/>
                  </a:lnTo>
                  <a:lnTo>
                    <a:pt x="724076" y="98187"/>
                  </a:lnTo>
                  <a:lnTo>
                    <a:pt x="845389" y="63489"/>
                  </a:lnTo>
                  <a:lnTo>
                    <a:pt x="969609" y="36078"/>
                  </a:lnTo>
                  <a:lnTo>
                    <a:pt x="1096483" y="16194"/>
                  </a:lnTo>
                  <a:lnTo>
                    <a:pt x="1225780" y="4088"/>
                  </a:lnTo>
                  <a:close/>
                </a:path>
              </a:pathLst>
            </a:custGeom>
            <a:solidFill>
              <a:srgbClr val="26890D"/>
            </a:solidFill>
            <a:ln w="19050" algn="ctr">
              <a:noFill/>
              <a:miter lim="800000"/>
              <a:headEnd/>
              <a:tailEnd/>
            </a:ln>
          </p:spPr>
          <p:txBody>
            <a:bodyPr wrap="square" lIns="66675" tIns="66675" rIns="66675" bIns="66675" rtlCol="0" anchor="ctr">
              <a:noAutofit/>
            </a:bodyPr>
            <a:lstStyle/>
            <a:p>
              <a:pPr algn="ctr" defTabSz="685800">
                <a:lnSpc>
                  <a:spcPct val="106000"/>
                </a:lnSpc>
                <a:defRPr/>
              </a:pPr>
              <a:endParaRPr lang="en-US" sz="1200" b="1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91" name="object 5">
            <a:extLst>
              <a:ext uri="{FF2B5EF4-FFF2-40B4-BE49-F238E27FC236}">
                <a16:creationId xmlns:a16="http://schemas.microsoft.com/office/drawing/2014/main" id="{439E37DD-6582-DCDA-D8F8-CFD9A3A7C8E1}"/>
              </a:ext>
            </a:extLst>
          </p:cNvPr>
          <p:cNvSpPr txBox="1"/>
          <p:nvPr/>
        </p:nvSpPr>
        <p:spPr>
          <a:xfrm>
            <a:off x="1209363" y="2321054"/>
            <a:ext cx="2970340" cy="699711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defTabSz="514350">
              <a:spcBef>
                <a:spcPts val="56"/>
              </a:spcBef>
              <a:defRPr/>
            </a:pPr>
            <a:r>
              <a:rPr sz="1500" b="1" spc="3" dirty="0">
                <a:solidFill>
                  <a:srgbClr val="86BC25"/>
                </a:solidFill>
                <a:cs typeface="Calibri" panose="020F0502020204030204" pitchFamily="34" charset="0"/>
              </a:rPr>
              <a:t>The</a:t>
            </a:r>
            <a:r>
              <a:rPr sz="1500" b="1" spc="6" dirty="0">
                <a:solidFill>
                  <a:srgbClr val="86BC25"/>
                </a:solidFill>
                <a:cs typeface="Calibri" panose="020F0502020204030204" pitchFamily="34" charset="0"/>
              </a:rPr>
              <a:t> </a:t>
            </a:r>
            <a:r>
              <a:rPr sz="1500" b="1" dirty="0">
                <a:solidFill>
                  <a:srgbClr val="86BC25"/>
                </a:solidFill>
                <a:cs typeface="Calibri" panose="020F0502020204030204" pitchFamily="34" charset="0"/>
              </a:rPr>
              <a:t>rapid</a:t>
            </a:r>
            <a:r>
              <a:rPr sz="1500" b="1" spc="8" dirty="0">
                <a:solidFill>
                  <a:srgbClr val="86BC25"/>
                </a:solidFill>
                <a:cs typeface="Calibri" panose="020F0502020204030204" pitchFamily="34" charset="0"/>
              </a:rPr>
              <a:t> shift </a:t>
            </a:r>
            <a:r>
              <a:rPr sz="1500" b="1" dirty="0">
                <a:solidFill>
                  <a:srgbClr val="86BC25"/>
                </a:solidFill>
                <a:cs typeface="Calibri" panose="020F0502020204030204" pitchFamily="34" charset="0"/>
              </a:rPr>
              <a:t>towards</a:t>
            </a:r>
            <a:r>
              <a:rPr lang="en-US" sz="1500" b="1" dirty="0">
                <a:solidFill>
                  <a:srgbClr val="86BC25"/>
                </a:solidFill>
                <a:cs typeface="Calibri" panose="020F0502020204030204" pitchFamily="34" charset="0"/>
              </a:rPr>
              <a:t> </a:t>
            </a:r>
            <a:r>
              <a:rPr lang="en-US" sz="1500" b="1" spc="3" dirty="0">
                <a:solidFill>
                  <a:srgbClr val="86BC25"/>
                </a:solidFill>
                <a:cs typeface="Calibri" panose="020F0502020204030204" pitchFamily="34" charset="0"/>
              </a:rPr>
              <a:t>digital</a:t>
            </a:r>
            <a:r>
              <a:rPr lang="en-US" sz="1500" b="1" spc="11" dirty="0">
                <a:solidFill>
                  <a:srgbClr val="86BC25"/>
                </a:solidFill>
                <a:cs typeface="Calibri" panose="020F0502020204030204" pitchFamily="34" charset="0"/>
              </a:rPr>
              <a:t> </a:t>
            </a:r>
            <a:r>
              <a:rPr lang="en-US" sz="1500" b="1" spc="8" dirty="0">
                <a:solidFill>
                  <a:srgbClr val="86BC25"/>
                </a:solidFill>
                <a:cs typeface="Calibri" panose="020F0502020204030204" pitchFamily="34" charset="0"/>
              </a:rPr>
              <a:t>tax</a:t>
            </a:r>
            <a:r>
              <a:rPr lang="en-US" sz="1500" b="1" spc="14" dirty="0">
                <a:solidFill>
                  <a:srgbClr val="86BC25"/>
                </a:solidFill>
                <a:cs typeface="Calibri" panose="020F0502020204030204" pitchFamily="34" charset="0"/>
              </a:rPr>
              <a:t> </a:t>
            </a:r>
            <a:r>
              <a:rPr lang="en-US" sz="1500" b="1" dirty="0">
                <a:solidFill>
                  <a:srgbClr val="86BC25"/>
                </a:solidFill>
                <a:cs typeface="Calibri" panose="020F0502020204030204" pitchFamily="34" charset="0"/>
              </a:rPr>
              <a:t>administration </a:t>
            </a:r>
            <a:r>
              <a:rPr lang="en-US" sz="1500" spc="-3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</a:t>
            </a:r>
            <a:r>
              <a:rPr lang="en-US" sz="1500" spc="11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500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adding</a:t>
            </a:r>
            <a:r>
              <a:rPr lang="en-US" sz="1500" spc="14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500" spc="11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further</a:t>
            </a:r>
            <a:r>
              <a:rPr lang="en-US" sz="1500" spc="14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500" spc="6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urgency</a:t>
            </a:r>
            <a:r>
              <a:rPr lang="en-US" sz="1500" spc="14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500" spc="-3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 </a:t>
            </a:r>
            <a:r>
              <a:rPr lang="en-US" sz="1500" spc="3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operational</a:t>
            </a:r>
            <a:r>
              <a:rPr lang="en-US" sz="1500" spc="-6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500" spc="6" dirty="0">
                <a:solidFill>
                  <a:srgbClr val="86BC25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transformation</a:t>
            </a:r>
            <a:endParaRPr dirty="0">
              <a:solidFill>
                <a:srgbClr val="86BC25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2" name="object 14">
            <a:extLst>
              <a:ext uri="{FF2B5EF4-FFF2-40B4-BE49-F238E27FC236}">
                <a16:creationId xmlns:a16="http://schemas.microsoft.com/office/drawing/2014/main" id="{30B82FD9-C128-786A-F0DF-A965CFC4C8C7}"/>
              </a:ext>
            </a:extLst>
          </p:cNvPr>
          <p:cNvSpPr txBox="1"/>
          <p:nvPr/>
        </p:nvSpPr>
        <p:spPr>
          <a:xfrm>
            <a:off x="2362289" y="3218861"/>
            <a:ext cx="2018750" cy="2127089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defTabSz="514350">
              <a:spcBef>
                <a:spcPts val="20"/>
              </a:spcBef>
              <a:defRPr/>
            </a:pPr>
            <a:endParaRPr sz="105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17502" marR="90726" indent="1429" defTabSz="514350">
              <a:lnSpc>
                <a:spcPct val="136300"/>
              </a:lnSpc>
              <a:defRPr/>
            </a:pPr>
            <a:r>
              <a:rPr lang="en-US"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9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 in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 10</a:t>
            </a:r>
            <a:r>
              <a:rPr sz="1050" b="1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(92%) </a:t>
            </a:r>
            <a:r>
              <a:rPr sz="1050" b="1" dirty="0">
                <a:solidFill>
                  <a:srgbClr val="FFFFFF"/>
                </a:solidFill>
                <a:cs typeface="Calibri" panose="020F0502020204030204" pitchFamily="34" charset="0"/>
              </a:rPr>
              <a:t>respondents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 say</a:t>
            </a:r>
            <a:r>
              <a:rPr sz="1050" b="1" dirty="0">
                <a:solidFill>
                  <a:srgbClr val="FFFFFF"/>
                </a:solidFill>
                <a:cs typeface="Calibri" panose="020F0502020204030204" pitchFamily="34" charset="0"/>
              </a:rPr>
              <a:t> shifting 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revenue </a:t>
            </a:r>
            <a:r>
              <a:rPr sz="1050" b="1" dirty="0">
                <a:solidFill>
                  <a:srgbClr val="FFFFFF"/>
                </a:solidFill>
                <a:cs typeface="Calibri" panose="020F0502020204030204" pitchFamily="34" charset="0"/>
              </a:rPr>
              <a:t>authority demands on digital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3" dirty="0">
                <a:solidFill>
                  <a:srgbClr val="FFFFFF"/>
                </a:solidFill>
                <a:cs typeface="Calibri" panose="020F0502020204030204" pitchFamily="34" charset="0"/>
              </a:rPr>
              <a:t>tax</a:t>
            </a:r>
            <a:r>
              <a:rPr sz="1050" b="1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administration will</a:t>
            </a:r>
            <a:r>
              <a:rPr sz="1050" b="1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have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dirty="0">
                <a:solidFill>
                  <a:srgbClr val="FFFFFF"/>
                </a:solidFill>
                <a:cs typeface="Calibri" panose="020F0502020204030204" pitchFamily="34" charset="0"/>
              </a:rPr>
              <a:t>a </a:t>
            </a:r>
            <a:r>
              <a:rPr sz="1050" b="1" spc="3" dirty="0">
                <a:solidFill>
                  <a:srgbClr val="FFFFFF"/>
                </a:solidFill>
                <a:cs typeface="Calibri" panose="020F0502020204030204" pitchFamily="34" charset="0"/>
              </a:rPr>
              <a:t>moderate</a:t>
            </a:r>
            <a:r>
              <a:rPr sz="1050" b="1" spc="8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3" dirty="0">
                <a:solidFill>
                  <a:srgbClr val="FFFFFF"/>
                </a:solidFill>
                <a:cs typeface="Calibri" panose="020F0502020204030204" pitchFamily="34" charset="0"/>
              </a:rPr>
              <a:t>or</a:t>
            </a:r>
            <a:r>
              <a:rPr sz="1050" b="1" spc="8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3" dirty="0">
                <a:solidFill>
                  <a:srgbClr val="FFFFFF"/>
                </a:solidFill>
                <a:cs typeface="Calibri" panose="020F0502020204030204" pitchFamily="34" charset="0"/>
              </a:rPr>
              <a:t>high</a:t>
            </a:r>
            <a:r>
              <a:rPr sz="1050" b="1" spc="11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6" dirty="0">
                <a:solidFill>
                  <a:srgbClr val="FFFFFF"/>
                </a:solidFill>
                <a:cs typeface="Calibri" panose="020F0502020204030204" pitchFamily="34" charset="0"/>
              </a:rPr>
              <a:t>impact</a:t>
            </a:r>
            <a:r>
              <a:rPr sz="1050" b="1" spc="8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3" dirty="0">
                <a:solidFill>
                  <a:srgbClr val="FFFFFF"/>
                </a:solidFill>
                <a:cs typeface="Calibri" panose="020F0502020204030204" pitchFamily="34" charset="0"/>
              </a:rPr>
              <a:t>on</a:t>
            </a:r>
            <a:r>
              <a:rPr sz="1050" b="1" spc="11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6" dirty="0">
                <a:solidFill>
                  <a:srgbClr val="FFFFFF"/>
                </a:solidFill>
                <a:cs typeface="Calibri" panose="020F0502020204030204" pitchFamily="34" charset="0"/>
              </a:rPr>
              <a:t>tax </a:t>
            </a:r>
            <a:r>
              <a:rPr sz="1050" b="1" spc="-8" dirty="0">
                <a:solidFill>
                  <a:srgbClr val="FFFFFF"/>
                </a:solidFill>
                <a:cs typeface="Calibri" panose="020F0502020204030204" pitchFamily="34" charset="0"/>
              </a:rPr>
              <a:t>operations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and resources </a:t>
            </a:r>
            <a:r>
              <a:rPr sz="1050" b="1" spc="-8" dirty="0">
                <a:solidFill>
                  <a:srgbClr val="FFFFFF"/>
                </a:solidFill>
                <a:cs typeface="Calibri" panose="020F0502020204030204" pitchFamily="34" charset="0"/>
              </a:rPr>
              <a:t>over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the 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next five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years—and </a:t>
            </a:r>
            <a:r>
              <a:rPr sz="1050" b="1" spc="-8" dirty="0">
                <a:solidFill>
                  <a:srgbClr val="FFFFFF"/>
                </a:solidFill>
                <a:cs typeface="Calibri" panose="020F0502020204030204" pitchFamily="34" charset="0"/>
              </a:rPr>
              <a:t>several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heads of 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tax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say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the</a:t>
            </a:r>
            <a:r>
              <a:rPr sz="1050" b="1" spc="-17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trend</a:t>
            </a:r>
            <a:r>
              <a:rPr sz="1050" b="1" spc="-17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is</a:t>
            </a:r>
            <a:r>
              <a:rPr sz="1050" b="1" spc="-17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moving</a:t>
            </a:r>
            <a:r>
              <a:rPr sz="1050" b="1" spc="-17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faster</a:t>
            </a:r>
            <a:r>
              <a:rPr sz="1050" b="1" spc="-17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-6" dirty="0">
                <a:solidFill>
                  <a:srgbClr val="FFFFFF"/>
                </a:solidFill>
                <a:cs typeface="Calibri" panose="020F0502020204030204" pitchFamily="34" charset="0"/>
              </a:rPr>
              <a:t>than</a:t>
            </a:r>
            <a:r>
              <a:rPr sz="1050" b="1" spc="-17" dirty="0">
                <a:solidFill>
                  <a:srgbClr val="FFFFFF"/>
                </a:solidFill>
                <a:cs typeface="Calibri" panose="020F0502020204030204" pitchFamily="34" charset="0"/>
              </a:rPr>
              <a:t> </a:t>
            </a:r>
            <a:r>
              <a:rPr sz="1050" b="1" spc="-3" dirty="0">
                <a:solidFill>
                  <a:srgbClr val="FFFFFF"/>
                </a:solidFill>
                <a:cs typeface="Calibri" panose="020F0502020204030204" pitchFamily="34" charset="0"/>
              </a:rPr>
              <a:t>expected.</a:t>
            </a:r>
            <a:endParaRPr sz="1050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FDE8AE2F-DFC0-43D2-0EE1-7AABAA020AA8}"/>
              </a:ext>
            </a:extLst>
          </p:cNvPr>
          <p:cNvGrpSpPr/>
          <p:nvPr/>
        </p:nvGrpSpPr>
        <p:grpSpPr>
          <a:xfrm>
            <a:off x="4891687" y="3223332"/>
            <a:ext cx="4238026" cy="1330262"/>
            <a:chOff x="-2" y="3376268"/>
            <a:chExt cx="12334653" cy="3509934"/>
          </a:xfrm>
        </p:grpSpPr>
        <p:sp>
          <p:nvSpPr>
            <p:cNvPr id="94" name="Google Shape;233;p5">
              <a:extLst>
                <a:ext uri="{FF2B5EF4-FFF2-40B4-BE49-F238E27FC236}">
                  <a16:creationId xmlns:a16="http://schemas.microsoft.com/office/drawing/2014/main" id="{BEE2D579-42E1-0ED1-6398-A21B0AD1AF27}"/>
                </a:ext>
              </a:extLst>
            </p:cNvPr>
            <p:cNvSpPr/>
            <p:nvPr/>
          </p:nvSpPr>
          <p:spPr>
            <a:xfrm>
              <a:off x="-2" y="5861920"/>
              <a:ext cx="7063734" cy="1024282"/>
            </a:xfrm>
            <a:prstGeom prst="rect">
              <a:avLst/>
            </a:prstGeom>
            <a:solidFill>
              <a:srgbClr val="D0D0CE">
                <a:lumMod val="10000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 defTabSz="685800">
                <a:defRPr/>
              </a:pPr>
              <a:endParaRPr sz="900" kern="0">
                <a:solidFill>
                  <a:prstClr val="white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236;p5">
              <a:extLst>
                <a:ext uri="{FF2B5EF4-FFF2-40B4-BE49-F238E27FC236}">
                  <a16:creationId xmlns:a16="http://schemas.microsoft.com/office/drawing/2014/main" id="{5202FBFB-C4F5-7F48-B4E4-E962B59DAD47}"/>
                </a:ext>
              </a:extLst>
            </p:cNvPr>
            <p:cNvSpPr/>
            <p:nvPr/>
          </p:nvSpPr>
          <p:spPr>
            <a:xfrm>
              <a:off x="-2" y="4605319"/>
              <a:ext cx="7063734" cy="1024282"/>
            </a:xfrm>
            <a:prstGeom prst="rect">
              <a:avLst/>
            </a:prstGeom>
            <a:solidFill>
              <a:srgbClr val="53565A">
                <a:lumMod val="50000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 defTabSz="685800">
                <a:defRPr/>
              </a:pPr>
              <a:endParaRPr sz="900" kern="0">
                <a:solidFill>
                  <a:prstClr val="white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239;p5">
              <a:extLst>
                <a:ext uri="{FF2B5EF4-FFF2-40B4-BE49-F238E27FC236}">
                  <a16:creationId xmlns:a16="http://schemas.microsoft.com/office/drawing/2014/main" id="{A00C80A7-D2EB-5660-0E84-F01B0225FF4F}"/>
                </a:ext>
              </a:extLst>
            </p:cNvPr>
            <p:cNvSpPr/>
            <p:nvPr/>
          </p:nvSpPr>
          <p:spPr>
            <a:xfrm>
              <a:off x="-2" y="3376268"/>
              <a:ext cx="7063734" cy="1024282"/>
            </a:xfrm>
            <a:prstGeom prst="rect">
              <a:avLst/>
            </a:prstGeom>
            <a:solidFill>
              <a:srgbClr val="53565A">
                <a:lumMod val="75000"/>
              </a:srgbClr>
            </a:solidFill>
            <a:ln>
              <a:noFill/>
            </a:ln>
          </p:spPr>
          <p:txBody>
            <a:bodyPr spcFirstLastPara="1" wrap="square" lIns="68569" tIns="34275" rIns="68569" bIns="34275" anchor="ctr" anchorCtr="0">
              <a:noAutofit/>
            </a:bodyPr>
            <a:lstStyle/>
            <a:p>
              <a:pPr algn="ctr" defTabSz="685800">
                <a:defRPr/>
              </a:pPr>
              <a:endParaRPr sz="900" kern="0">
                <a:solidFill>
                  <a:prstClr val="white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244;p5">
              <a:extLst>
                <a:ext uri="{FF2B5EF4-FFF2-40B4-BE49-F238E27FC236}">
                  <a16:creationId xmlns:a16="http://schemas.microsoft.com/office/drawing/2014/main" id="{0AD8EC61-F552-D0C3-4F1F-712DDA5F7259}"/>
                </a:ext>
              </a:extLst>
            </p:cNvPr>
            <p:cNvSpPr txBox="1"/>
            <p:nvPr/>
          </p:nvSpPr>
          <p:spPr>
            <a:xfrm>
              <a:off x="175546" y="3425099"/>
              <a:ext cx="547369" cy="7562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525" rIns="0" bIns="0" anchor="t" anchorCtr="0">
              <a:spAutoFit/>
            </a:bodyPr>
            <a:lstStyle/>
            <a:p>
              <a:pPr marL="9525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1</a:t>
              </a:r>
              <a:endParaRPr kern="0" dirty="0">
                <a:solidFill>
                  <a:prstClr val="white"/>
                </a:solidFill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</p:txBody>
        </p:sp>
        <p:sp>
          <p:nvSpPr>
            <p:cNvPr id="98" name="Google Shape;245;p5">
              <a:extLst>
                <a:ext uri="{FF2B5EF4-FFF2-40B4-BE49-F238E27FC236}">
                  <a16:creationId xmlns:a16="http://schemas.microsoft.com/office/drawing/2014/main" id="{D09F3C21-0433-E798-FEA1-4639B6F19AA7}"/>
                </a:ext>
              </a:extLst>
            </p:cNvPr>
            <p:cNvSpPr txBox="1"/>
            <p:nvPr/>
          </p:nvSpPr>
          <p:spPr>
            <a:xfrm>
              <a:off x="814109" y="3645696"/>
              <a:ext cx="4068298" cy="3730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4288" rIns="0" bIns="0" anchor="t" anchorCtr="0">
              <a:spAutoFit/>
            </a:bodyPr>
            <a:lstStyle/>
            <a:p>
              <a:pPr defTabSz="685800">
                <a:defRPr/>
              </a:pPr>
              <a:r>
                <a:rPr lang="en-GB" sz="825" kern="0" dirty="0">
                  <a:solidFill>
                    <a:prstClr val="white"/>
                  </a:solidFill>
                </a:rPr>
                <a:t>The operating model;</a:t>
              </a:r>
              <a:endParaRPr lang="en-US" sz="825" kern="0" dirty="0">
                <a:solidFill>
                  <a:prstClr val="white"/>
                </a:solidFill>
              </a:endParaRPr>
            </a:p>
          </p:txBody>
        </p:sp>
        <p:sp>
          <p:nvSpPr>
            <p:cNvPr id="99" name="Google Shape;246;p5">
              <a:extLst>
                <a:ext uri="{FF2B5EF4-FFF2-40B4-BE49-F238E27FC236}">
                  <a16:creationId xmlns:a16="http://schemas.microsoft.com/office/drawing/2014/main" id="{CB6EEB7A-6A38-B819-BA7B-BBDB2EF1308D}"/>
                </a:ext>
              </a:extLst>
            </p:cNvPr>
            <p:cNvSpPr txBox="1"/>
            <p:nvPr/>
          </p:nvSpPr>
          <p:spPr>
            <a:xfrm>
              <a:off x="175546" y="4698873"/>
              <a:ext cx="547369" cy="7562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525" rIns="0" bIns="0" anchor="t" anchorCtr="0">
              <a:spAutoFit/>
            </a:bodyPr>
            <a:lstStyle/>
            <a:p>
              <a:pPr marL="9525" defTabSz="685800">
                <a:defRPr/>
              </a:pPr>
              <a:r>
                <a:rPr lang="en-US" b="1" kern="0">
                  <a:solidFill>
                    <a:prstClr val="white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2</a:t>
              </a:r>
              <a:endParaRPr sz="450" kern="0">
                <a:solidFill>
                  <a:prstClr val="black"/>
                </a:solidFill>
              </a:endParaRPr>
            </a:p>
          </p:txBody>
        </p:sp>
        <p:sp>
          <p:nvSpPr>
            <p:cNvPr id="100" name="Google Shape;247;p5">
              <a:extLst>
                <a:ext uri="{FF2B5EF4-FFF2-40B4-BE49-F238E27FC236}">
                  <a16:creationId xmlns:a16="http://schemas.microsoft.com/office/drawing/2014/main" id="{1FB20A29-1924-10D9-4E8F-9C195B25E2C0}"/>
                </a:ext>
              </a:extLst>
            </p:cNvPr>
            <p:cNvSpPr txBox="1"/>
            <p:nvPr/>
          </p:nvSpPr>
          <p:spPr>
            <a:xfrm>
              <a:off x="814109" y="4882110"/>
              <a:ext cx="4506431" cy="3730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4288" rIns="0" bIns="0" anchor="t" anchorCtr="0">
              <a:spAutoFit/>
            </a:bodyPr>
            <a:lstStyle/>
            <a:p>
              <a:pPr defTabSz="685800">
                <a:defRPr/>
              </a:pPr>
              <a:r>
                <a:rPr lang="en-GB" sz="825" kern="0" dirty="0">
                  <a:solidFill>
                    <a:prstClr val="white"/>
                  </a:solidFill>
                </a:rPr>
                <a:t>The talent to execute it; and </a:t>
              </a:r>
            </a:p>
          </p:txBody>
        </p:sp>
        <p:sp>
          <p:nvSpPr>
            <p:cNvPr id="101" name="Google Shape;248;p5">
              <a:extLst>
                <a:ext uri="{FF2B5EF4-FFF2-40B4-BE49-F238E27FC236}">
                  <a16:creationId xmlns:a16="http://schemas.microsoft.com/office/drawing/2014/main" id="{0A5DF169-7FA0-9B23-5333-21ED0039760F}"/>
                </a:ext>
              </a:extLst>
            </p:cNvPr>
            <p:cNvSpPr txBox="1"/>
            <p:nvPr/>
          </p:nvSpPr>
          <p:spPr>
            <a:xfrm>
              <a:off x="172938" y="5944559"/>
              <a:ext cx="547369" cy="7562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525" rIns="0" bIns="0" anchor="t" anchorCtr="0">
              <a:spAutoFit/>
            </a:bodyPr>
            <a:lstStyle/>
            <a:p>
              <a:pPr marL="9525" defTabSz="685800">
                <a:defRPr/>
              </a:pPr>
              <a:r>
                <a:rPr lang="en-US" b="1" kern="0" dirty="0">
                  <a:solidFill>
                    <a:prstClr val="white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3</a:t>
              </a:r>
              <a:endParaRPr sz="450" kern="0" dirty="0">
                <a:solidFill>
                  <a:prstClr val="black"/>
                </a:solidFill>
              </a:endParaRPr>
            </a:p>
          </p:txBody>
        </p:sp>
        <p:sp>
          <p:nvSpPr>
            <p:cNvPr id="102" name="Google Shape;249;p5">
              <a:extLst>
                <a:ext uri="{FF2B5EF4-FFF2-40B4-BE49-F238E27FC236}">
                  <a16:creationId xmlns:a16="http://schemas.microsoft.com/office/drawing/2014/main" id="{CCEB2B4D-58E7-E50A-E54E-6A1A158028D1}"/>
                </a:ext>
              </a:extLst>
            </p:cNvPr>
            <p:cNvSpPr txBox="1"/>
            <p:nvPr/>
          </p:nvSpPr>
          <p:spPr>
            <a:xfrm>
              <a:off x="811499" y="5952593"/>
              <a:ext cx="5988481" cy="7080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4288" rIns="0" bIns="0" anchor="t" anchorCtr="0">
              <a:spAutoFit/>
            </a:bodyPr>
            <a:lstStyle/>
            <a:p>
              <a:pPr defTabSz="685800">
                <a:defRPr/>
              </a:pPr>
              <a:r>
                <a:rPr lang="en-GB" sz="825" kern="0" dirty="0">
                  <a:solidFill>
                    <a:prstClr val="white"/>
                  </a:solidFill>
                </a:rPr>
                <a:t>The technology needed to support the model and unleash new, value-added capabilities.</a:t>
              </a:r>
            </a:p>
          </p:txBody>
        </p:sp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CF66A95D-C52B-C1E8-C4BA-565F2FF031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63734" y="3376268"/>
              <a:ext cx="5270917" cy="3509934"/>
            </a:xfrm>
            <a:prstGeom prst="rect">
              <a:avLst/>
            </a:prstGeom>
          </p:spPr>
        </p:pic>
      </p:grpSp>
      <p:sp>
        <p:nvSpPr>
          <p:cNvPr id="32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/>
            <a:endParaRPr sz="1013" dirty="0">
              <a:solidFill>
                <a:srgbClr val="00ABAB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4548" y="5563699"/>
            <a:ext cx="270488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i="1" dirty="0"/>
              <a:t>Information Source: “Tax Transformation Trends Series” by Deloitte global, 2022 </a:t>
            </a:r>
            <a:endParaRPr lang="en-US" sz="1050" i="1" dirty="0"/>
          </a:p>
        </p:txBody>
      </p:sp>
    </p:spTree>
    <p:extLst>
      <p:ext uri="{BB962C8B-B14F-4D97-AF65-F5344CB8AC3E}">
        <p14:creationId xmlns:p14="http://schemas.microsoft.com/office/powerpoint/2010/main" val="1389633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745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73496"/>
            <a:ext cx="867990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solidFill>
                  <a:srgbClr val="0056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Time to redefine the tax core</a:t>
            </a:r>
          </a:p>
        </p:txBody>
      </p:sp>
      <p:sp>
        <p:nvSpPr>
          <p:cNvPr id="32" name="object 3">
            <a:extLst>
              <a:ext uri="{FF2B5EF4-FFF2-40B4-BE49-F238E27FC236}">
                <a16:creationId xmlns:a16="http://schemas.microsoft.com/office/drawing/2014/main" id="{754A2288-B73C-C57E-356C-318E7BB8CB48}"/>
              </a:ext>
            </a:extLst>
          </p:cNvPr>
          <p:cNvSpPr/>
          <p:nvPr/>
        </p:nvSpPr>
        <p:spPr>
          <a:xfrm>
            <a:off x="1" y="2200275"/>
            <a:ext cx="6558320" cy="3257527"/>
          </a:xfrm>
          <a:custGeom>
            <a:avLst/>
            <a:gdLst/>
            <a:ahLst/>
            <a:cxnLst/>
            <a:rect l="l" t="t" r="r" b="b"/>
            <a:pathLst>
              <a:path w="9144000" h="3276600">
                <a:moveTo>
                  <a:pt x="9144000" y="0"/>
                </a:moveTo>
                <a:lnTo>
                  <a:pt x="0" y="0"/>
                </a:lnTo>
                <a:lnTo>
                  <a:pt x="0" y="3276434"/>
                </a:lnTo>
                <a:lnTo>
                  <a:pt x="9144000" y="3276434"/>
                </a:lnTo>
                <a:lnTo>
                  <a:pt x="9144000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29">
            <a:extLst>
              <a:ext uri="{FF2B5EF4-FFF2-40B4-BE49-F238E27FC236}">
                <a16:creationId xmlns:a16="http://schemas.microsoft.com/office/drawing/2014/main" id="{532A49D7-A9CE-7306-D8B5-0E469D18E896}"/>
              </a:ext>
            </a:extLst>
          </p:cNvPr>
          <p:cNvSpPr txBox="1"/>
          <p:nvPr/>
        </p:nvSpPr>
        <p:spPr>
          <a:xfrm>
            <a:off x="6787435" y="2511753"/>
            <a:ext cx="1646273" cy="5713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8215" defTabSz="514350">
              <a:spcBef>
                <a:spcPts val="135"/>
              </a:spcBef>
              <a:defRPr/>
            </a:pPr>
            <a:r>
              <a:rPr sz="1200" spc="3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Chart</a:t>
            </a:r>
            <a:r>
              <a:rPr sz="1200" spc="-23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3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shows</a:t>
            </a:r>
            <a:r>
              <a:rPr sz="1200" spc="-23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percentage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sz="1200" spc="-2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respondents</a:t>
            </a:r>
            <a:r>
              <a:rPr sz="1200" spc="-17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ranking</a:t>
            </a:r>
            <a:r>
              <a:rPr sz="1200" spc="-17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each</a:t>
            </a:r>
            <a:r>
              <a:rPr 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area</a:t>
            </a:r>
            <a:r>
              <a:rPr sz="1200" spc="-23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sz="1200" spc="-2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spc="3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sz="1200" spc="-2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</a:t>
            </a:r>
            <a:r>
              <a:rPr sz="1200" spc="-23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200" dirty="0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three.</a:t>
            </a:r>
          </a:p>
        </p:txBody>
      </p:sp>
      <p:sp>
        <p:nvSpPr>
          <p:cNvPr id="34" name="object 32">
            <a:extLst>
              <a:ext uri="{FF2B5EF4-FFF2-40B4-BE49-F238E27FC236}">
                <a16:creationId xmlns:a16="http://schemas.microsoft.com/office/drawing/2014/main" id="{7AE1ED98-A0D0-9ACC-F563-0E6BF04A4E78}"/>
              </a:ext>
            </a:extLst>
          </p:cNvPr>
          <p:cNvSpPr/>
          <p:nvPr/>
        </p:nvSpPr>
        <p:spPr>
          <a:xfrm>
            <a:off x="6423252" y="2900720"/>
            <a:ext cx="242531" cy="242531"/>
          </a:xfrm>
          <a:custGeom>
            <a:avLst/>
            <a:gdLst/>
            <a:ahLst/>
            <a:cxnLst/>
            <a:rect l="l" t="t" r="r" b="b"/>
            <a:pathLst>
              <a:path w="431165" h="431164">
                <a:moveTo>
                  <a:pt x="207873" y="0"/>
                </a:moveTo>
                <a:lnTo>
                  <a:pt x="0" y="222910"/>
                </a:lnTo>
                <a:lnTo>
                  <a:pt x="222923" y="430784"/>
                </a:lnTo>
                <a:lnTo>
                  <a:pt x="430796" y="207873"/>
                </a:lnTo>
                <a:lnTo>
                  <a:pt x="207873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5" name="Graphic 2">
            <a:extLst>
              <a:ext uri="{FF2B5EF4-FFF2-40B4-BE49-F238E27FC236}">
                <a16:creationId xmlns:a16="http://schemas.microsoft.com/office/drawing/2014/main" id="{5E9AAABA-8A24-6BEE-6798-F04A4227E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2455" y="2759706"/>
            <a:ext cx="6475865" cy="2141757"/>
          </a:xfrm>
          <a:prstGeom prst="rect">
            <a:avLst/>
          </a:prstGeom>
        </p:spPr>
      </p:pic>
      <p:sp>
        <p:nvSpPr>
          <p:cNvPr id="36" name="object 29">
            <a:extLst>
              <a:ext uri="{FF2B5EF4-FFF2-40B4-BE49-F238E27FC236}">
                <a16:creationId xmlns:a16="http://schemas.microsoft.com/office/drawing/2014/main" id="{D901164A-F116-1F8E-3D7F-60CE328277FE}"/>
              </a:ext>
            </a:extLst>
          </p:cNvPr>
          <p:cNvSpPr txBox="1"/>
          <p:nvPr/>
        </p:nvSpPr>
        <p:spPr>
          <a:xfrm>
            <a:off x="571499" y="4780483"/>
            <a:ext cx="587830" cy="39818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8215" algn="ctr" defTabSz="514350">
              <a:spcBef>
                <a:spcPts val="135"/>
              </a:spcBef>
              <a:defRPr/>
            </a:pPr>
            <a:r>
              <a:rPr lang="en-IN" sz="825" spc="3" dirty="0">
                <a:solidFill>
                  <a:prstClr val="white"/>
                </a:solidFill>
                <a:latin typeface="Calibri"/>
                <a:cs typeface="Calibri" panose="020F0502020204030204" pitchFamily="34" charset="0"/>
              </a:rPr>
              <a:t>Digital business models</a:t>
            </a:r>
            <a:endParaRPr sz="825" dirty="0">
              <a:solidFill>
                <a:prstClr val="white"/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37" name="object 29">
            <a:extLst>
              <a:ext uri="{FF2B5EF4-FFF2-40B4-BE49-F238E27FC236}">
                <a16:creationId xmlns:a16="http://schemas.microsoft.com/office/drawing/2014/main" id="{263EA8FE-72F2-CB08-EFAF-58F3F2AA64C5}"/>
              </a:ext>
            </a:extLst>
          </p:cNvPr>
          <p:cNvSpPr txBox="1"/>
          <p:nvPr/>
        </p:nvSpPr>
        <p:spPr>
          <a:xfrm>
            <a:off x="1453242" y="4780483"/>
            <a:ext cx="767444" cy="39818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8215" algn="ctr" defTabSz="514350">
              <a:spcBef>
                <a:spcPts val="135"/>
              </a:spcBef>
              <a:defRPr/>
            </a:pPr>
            <a:r>
              <a:rPr lang="en-IN" sz="825" spc="3" dirty="0">
                <a:solidFill>
                  <a:prstClr val="white"/>
                </a:solidFill>
                <a:latin typeface="Calibri"/>
                <a:cs typeface="Calibri" panose="020F0502020204030204" pitchFamily="34" charset="0"/>
              </a:rPr>
              <a:t>Supply chain restructuring activity</a:t>
            </a:r>
            <a:endParaRPr sz="825" dirty="0">
              <a:solidFill>
                <a:prstClr val="white"/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38" name="object 29">
            <a:extLst>
              <a:ext uri="{FF2B5EF4-FFF2-40B4-BE49-F238E27FC236}">
                <a16:creationId xmlns:a16="http://schemas.microsoft.com/office/drawing/2014/main" id="{F7F6E843-FB14-6413-E0C0-E31EA3DF8DB2}"/>
              </a:ext>
            </a:extLst>
          </p:cNvPr>
          <p:cNvSpPr txBox="1"/>
          <p:nvPr/>
        </p:nvSpPr>
        <p:spPr>
          <a:xfrm>
            <a:off x="2437039" y="4780483"/>
            <a:ext cx="767444" cy="27122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8215" algn="ctr" defTabSz="514350">
              <a:spcBef>
                <a:spcPts val="135"/>
              </a:spcBef>
              <a:defRPr/>
            </a:pPr>
            <a:r>
              <a:rPr lang="en-IN" sz="825" spc="3" dirty="0">
                <a:solidFill>
                  <a:prstClr val="white"/>
                </a:solidFill>
                <a:latin typeface="Calibri"/>
                <a:cs typeface="Calibri" panose="020F0502020204030204" pitchFamily="34" charset="0"/>
              </a:rPr>
              <a:t>Sustainability/ CSR activity</a:t>
            </a:r>
            <a:endParaRPr sz="825" dirty="0">
              <a:solidFill>
                <a:prstClr val="white"/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39" name="object 29">
            <a:extLst>
              <a:ext uri="{FF2B5EF4-FFF2-40B4-BE49-F238E27FC236}">
                <a16:creationId xmlns:a16="http://schemas.microsoft.com/office/drawing/2014/main" id="{045B8A21-BA97-CD44-080B-824E98A41750}"/>
              </a:ext>
            </a:extLst>
          </p:cNvPr>
          <p:cNvSpPr txBox="1"/>
          <p:nvPr/>
        </p:nvSpPr>
        <p:spPr>
          <a:xfrm>
            <a:off x="3453492" y="4780483"/>
            <a:ext cx="751116" cy="65210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8215" algn="ctr" defTabSz="514350">
              <a:spcBef>
                <a:spcPts val="135"/>
              </a:spcBef>
              <a:defRPr/>
            </a:pPr>
            <a:r>
              <a:rPr lang="en-IN" sz="825" spc="3" dirty="0">
                <a:solidFill>
                  <a:prstClr val="white"/>
                </a:solidFill>
                <a:latin typeface="Calibri"/>
                <a:cs typeface="Calibri" panose="020F0502020204030204" pitchFamily="34" charset="0"/>
              </a:rPr>
              <a:t>Strategic transactions e.g. M&amp;A/ divestment activity</a:t>
            </a:r>
            <a:endParaRPr sz="825" dirty="0">
              <a:solidFill>
                <a:prstClr val="white"/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40" name="object 29">
            <a:extLst>
              <a:ext uri="{FF2B5EF4-FFF2-40B4-BE49-F238E27FC236}">
                <a16:creationId xmlns:a16="http://schemas.microsoft.com/office/drawing/2014/main" id="{6E084EE6-8698-AE36-CACE-0317E3B4939A}"/>
              </a:ext>
            </a:extLst>
          </p:cNvPr>
          <p:cNvSpPr txBox="1"/>
          <p:nvPr/>
        </p:nvSpPr>
        <p:spPr>
          <a:xfrm>
            <a:off x="4278085" y="4780483"/>
            <a:ext cx="1004208" cy="27122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8215" algn="ctr" defTabSz="514350">
              <a:spcBef>
                <a:spcPts val="135"/>
              </a:spcBef>
              <a:defRPr/>
            </a:pPr>
            <a:r>
              <a:rPr lang="en-IN" sz="825" spc="3" dirty="0">
                <a:solidFill>
                  <a:prstClr val="white"/>
                </a:solidFill>
                <a:latin typeface="Calibri"/>
                <a:cs typeface="Calibri" panose="020F0502020204030204" pitchFamily="34" charset="0"/>
              </a:rPr>
              <a:t>Corporate treasury/ financing activity</a:t>
            </a:r>
            <a:endParaRPr sz="825" dirty="0">
              <a:solidFill>
                <a:prstClr val="white"/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41" name="object 29">
            <a:extLst>
              <a:ext uri="{FF2B5EF4-FFF2-40B4-BE49-F238E27FC236}">
                <a16:creationId xmlns:a16="http://schemas.microsoft.com/office/drawing/2014/main" id="{57604CF7-47D4-F18A-C61C-6AF9B6401A4F}"/>
              </a:ext>
            </a:extLst>
          </p:cNvPr>
          <p:cNvSpPr txBox="1"/>
          <p:nvPr/>
        </p:nvSpPr>
        <p:spPr>
          <a:xfrm>
            <a:off x="5386517" y="4780483"/>
            <a:ext cx="767444" cy="27122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8215" algn="ctr" defTabSz="514350">
              <a:spcBef>
                <a:spcPts val="135"/>
              </a:spcBef>
              <a:defRPr/>
            </a:pPr>
            <a:r>
              <a:rPr lang="en-IN" sz="825" spc="3" dirty="0">
                <a:solidFill>
                  <a:prstClr val="white"/>
                </a:solidFill>
                <a:latin typeface="Calibri"/>
                <a:cs typeface="Calibri" panose="020F0502020204030204" pitchFamily="34" charset="0"/>
              </a:rPr>
              <a:t>Government relations activity</a:t>
            </a:r>
            <a:endParaRPr sz="825" dirty="0">
              <a:solidFill>
                <a:prstClr val="white"/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42" name="object 33">
            <a:extLst>
              <a:ext uri="{FF2B5EF4-FFF2-40B4-BE49-F238E27FC236}">
                <a16:creationId xmlns:a16="http://schemas.microsoft.com/office/drawing/2014/main" id="{2798A04A-302E-BF2A-2A54-4762E0311E6A}"/>
              </a:ext>
            </a:extLst>
          </p:cNvPr>
          <p:cNvSpPr txBox="1"/>
          <p:nvPr/>
        </p:nvSpPr>
        <p:spPr>
          <a:xfrm>
            <a:off x="571498" y="2387375"/>
            <a:ext cx="5334002" cy="387190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marR="2858" defTabSz="514350">
              <a:lnSpc>
                <a:spcPct val="105300"/>
              </a:lnSpc>
              <a:spcBef>
                <a:spcPts val="56"/>
              </a:spcBef>
              <a:defRPr/>
            </a:pPr>
            <a:r>
              <a:rPr lang="en-US" sz="1200" b="1" spc="-3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Business areas where respondents expect </a:t>
            </a:r>
            <a:r>
              <a:rPr lang="en-US" sz="1200" b="1" spc="-3" dirty="0">
                <a:solidFill>
                  <a:srgbClr val="00ABA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increased demand </a:t>
            </a:r>
            <a:r>
              <a:rPr lang="en-US" sz="1200" b="1" spc="-3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tax advisory support from the tax department</a:t>
            </a:r>
            <a:endParaRPr sz="120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8353116F-9CDE-07AA-6064-81A58E5F3E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6"/>
          <a:stretch/>
        </p:blipFill>
        <p:spPr>
          <a:xfrm>
            <a:off x="6558319" y="3119092"/>
            <a:ext cx="2585681" cy="1901632"/>
          </a:xfrm>
          <a:prstGeom prst="rect">
            <a:avLst/>
          </a:prstGeom>
        </p:spPr>
      </p:pic>
      <p:sp>
        <p:nvSpPr>
          <p:cNvPr id="25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/>
            <a:endParaRPr sz="1013" dirty="0">
              <a:solidFill>
                <a:srgbClr val="00ABAB"/>
              </a:solidFill>
              <a:latin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18" y="5557541"/>
            <a:ext cx="269826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i="1" dirty="0"/>
              <a:t>Information Source: “Tax Transformation Trends Series” by Deloitte global, 2022 </a:t>
            </a:r>
            <a:endParaRPr lang="en-US" sz="1050" i="1" dirty="0"/>
          </a:p>
        </p:txBody>
      </p:sp>
    </p:spTree>
    <p:extLst>
      <p:ext uri="{BB962C8B-B14F-4D97-AF65-F5344CB8AC3E}">
        <p14:creationId xmlns:p14="http://schemas.microsoft.com/office/powerpoint/2010/main" val="121280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>
            <a:extLst>
              <a:ext uri="{FF2B5EF4-FFF2-40B4-BE49-F238E27FC236}">
                <a16:creationId xmlns:a16="http://schemas.microsoft.com/office/drawing/2014/main" id="{6BC1CE21-6FEB-D46C-E164-260E6FDA5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3115-8944-64D9-C0F8-AEE89AAEB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510213"/>
            <a:ext cx="3086100" cy="273844"/>
          </a:xfrm>
        </p:spPr>
        <p:txBody>
          <a:bodyPr/>
          <a:lstStyle/>
          <a:p>
            <a:pPr defTabSz="685800">
              <a:defRPr/>
            </a:pP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t>AOTCA General Meeting and International Tax Conference 2022</a:t>
            </a:r>
            <a:endParaRPr lang="en-ID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3DAE28-D7BA-17B8-C441-0B93B8985920}"/>
              </a:ext>
            </a:extLst>
          </p:cNvPr>
          <p:cNvSpPr/>
          <p:nvPr/>
        </p:nvSpPr>
        <p:spPr>
          <a:xfrm>
            <a:off x="8481418" y="5320904"/>
            <a:ext cx="431846" cy="421481"/>
          </a:xfrm>
          <a:prstGeom prst="roundRect">
            <a:avLst/>
          </a:prstGeom>
          <a:solidFill>
            <a:srgbClr val="2C3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043383-9F2E-AF9F-B0DB-5F016C013B9D}"/>
              </a:ext>
            </a:extLst>
          </p:cNvPr>
          <p:cNvSpPr txBox="1"/>
          <p:nvPr/>
        </p:nvSpPr>
        <p:spPr>
          <a:xfrm>
            <a:off x="8522494" y="5381603"/>
            <a:ext cx="4318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</a:t>
            </a:r>
            <a:endParaRPr lang="en-ID" sz="15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" name="object 5">
            <a:extLst>
              <a:ext uri="{FF2B5EF4-FFF2-40B4-BE49-F238E27FC236}">
                <a16:creationId xmlns:a16="http://schemas.microsoft.com/office/drawing/2014/main" id="{FB9E06E5-D8BE-595D-DC63-7B0766E5F810}"/>
              </a:ext>
            </a:extLst>
          </p:cNvPr>
          <p:cNvSpPr/>
          <p:nvPr/>
        </p:nvSpPr>
        <p:spPr>
          <a:xfrm>
            <a:off x="1" y="1600710"/>
            <a:ext cx="242887" cy="452600"/>
          </a:xfrm>
          <a:custGeom>
            <a:avLst/>
            <a:gdLst/>
            <a:ahLst/>
            <a:cxnLst/>
            <a:rect l="l" t="t" r="r" b="b"/>
            <a:pathLst>
              <a:path w="754380" h="1508760">
                <a:moveTo>
                  <a:pt x="0" y="0"/>
                </a:moveTo>
                <a:lnTo>
                  <a:pt x="0" y="1508620"/>
                </a:lnTo>
                <a:lnTo>
                  <a:pt x="754316" y="754316"/>
                </a:lnTo>
                <a:lnTo>
                  <a:pt x="0" y="0"/>
                </a:lnTo>
                <a:close/>
              </a:path>
            </a:pathLst>
          </a:custGeom>
          <a:solidFill>
            <a:srgbClr val="046A38"/>
          </a:solidFill>
        </p:spPr>
        <p:txBody>
          <a:bodyPr wrap="square" lIns="0" tIns="0" rIns="0" bIns="0" rtlCol="0"/>
          <a:lstStyle/>
          <a:p>
            <a:pPr defTabSz="514350">
              <a:defRPr/>
            </a:pPr>
            <a:endParaRPr sz="1013" dirty="0">
              <a:solidFill>
                <a:srgbClr val="00ABAB"/>
              </a:solidFill>
              <a:latin typeface="Calibri"/>
            </a:endParaRPr>
          </a:p>
        </p:txBody>
      </p:sp>
      <p:sp>
        <p:nvSpPr>
          <p:cNvPr id="472" name="object 7">
            <a:extLst>
              <a:ext uri="{FF2B5EF4-FFF2-40B4-BE49-F238E27FC236}">
                <a16:creationId xmlns:a16="http://schemas.microsoft.com/office/drawing/2014/main" id="{FE28751C-B719-384C-2AA4-8064CE3A439D}"/>
              </a:ext>
            </a:extLst>
          </p:cNvPr>
          <p:cNvSpPr txBox="1">
            <a:spLocks/>
          </p:cNvSpPr>
          <p:nvPr/>
        </p:nvSpPr>
        <p:spPr>
          <a:xfrm>
            <a:off x="317131" y="1673496"/>
            <a:ext cx="8679909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0" i="0">
                <a:solidFill>
                  <a:srgbClr val="046A38"/>
                </a:solidFill>
                <a:latin typeface="OpenSans-Light"/>
                <a:ea typeface="+mj-ea"/>
                <a:cs typeface="OpenSans-Light"/>
              </a:defRPr>
            </a:lvl1pPr>
          </a:lstStyle>
          <a:p>
            <a:pPr marL="9525" defTabSz="914321">
              <a:spcBef>
                <a:spcPts val="75"/>
              </a:spcBef>
              <a:defRPr/>
            </a:pPr>
            <a:r>
              <a:rPr lang="en-US" altLang="zh-CN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Operations in Focus: Embracing a new role for the tax function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76A8191-A838-DEA8-5FE1-D2FD53D614FF}"/>
              </a:ext>
            </a:extLst>
          </p:cNvPr>
          <p:cNvCxnSpPr/>
          <p:nvPr/>
        </p:nvCxnSpPr>
        <p:spPr>
          <a:xfrm>
            <a:off x="0" y="2583998"/>
            <a:ext cx="4725000" cy="0"/>
          </a:xfrm>
          <a:prstGeom prst="line">
            <a:avLst/>
          </a:prstGeom>
          <a:ln>
            <a:solidFill>
              <a:srgbClr val="009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DD7F767-7BAB-41BF-A278-25CB5ED046F9}"/>
              </a:ext>
            </a:extLst>
          </p:cNvPr>
          <p:cNvCxnSpPr/>
          <p:nvPr/>
        </p:nvCxnSpPr>
        <p:spPr>
          <a:xfrm>
            <a:off x="0" y="3686177"/>
            <a:ext cx="4725000" cy="0"/>
          </a:xfrm>
          <a:prstGeom prst="line">
            <a:avLst/>
          </a:prstGeom>
          <a:ln>
            <a:solidFill>
              <a:srgbClr val="00AB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D555BA7-F2A3-B4F6-6920-AD9048E119E9}"/>
              </a:ext>
            </a:extLst>
          </p:cNvPr>
          <p:cNvCxnSpPr/>
          <p:nvPr/>
        </p:nvCxnSpPr>
        <p:spPr>
          <a:xfrm>
            <a:off x="0" y="4821011"/>
            <a:ext cx="4725000" cy="0"/>
          </a:xfrm>
          <a:prstGeom prst="line">
            <a:avLst/>
          </a:prstGeom>
          <a:ln>
            <a:solidFill>
              <a:srgbClr val="0097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F0DD25-E86E-A0E2-A198-0F1DE0D7BF56}"/>
              </a:ext>
            </a:extLst>
          </p:cNvPr>
          <p:cNvGrpSpPr>
            <a:grpSpLocks noChangeAspect="1"/>
          </p:cNvGrpSpPr>
          <p:nvPr/>
        </p:nvGrpSpPr>
        <p:grpSpPr>
          <a:xfrm>
            <a:off x="4686300" y="2194307"/>
            <a:ext cx="783000" cy="783000"/>
            <a:chOff x="7279691" y="2080667"/>
            <a:chExt cx="2288082" cy="2308756"/>
          </a:xfrm>
        </p:grpSpPr>
        <p:sp>
          <p:nvSpPr>
            <p:cNvPr id="29" name="object 4">
              <a:extLst>
                <a:ext uri="{FF2B5EF4-FFF2-40B4-BE49-F238E27FC236}">
                  <a16:creationId xmlns:a16="http://schemas.microsoft.com/office/drawing/2014/main" id="{E72E7AAF-99DE-BD5B-CB04-E88E77CE50A7}"/>
                </a:ext>
              </a:extLst>
            </p:cNvPr>
            <p:cNvSpPr txBox="1"/>
            <p:nvPr/>
          </p:nvSpPr>
          <p:spPr>
            <a:xfrm>
              <a:off x="8190371" y="3026119"/>
              <a:ext cx="1286282" cy="531745"/>
            </a:xfrm>
            <a:prstGeom prst="rect">
              <a:avLst/>
            </a:prstGeom>
          </p:spPr>
          <p:txBody>
            <a:bodyPr vert="horz" wrap="square" lIns="0" tIns="7144" rIns="0" bIns="0" rtlCol="0">
              <a:spAutoFit/>
            </a:bodyPr>
            <a:lstStyle/>
            <a:p>
              <a:pPr marL="7144" defTabSz="514350">
                <a:spcBef>
                  <a:spcPts val="56"/>
                </a:spcBef>
                <a:defRPr/>
              </a:pPr>
              <a:r>
                <a:rPr lang="en-GB" sz="1097" b="1" dirty="0">
                  <a:solidFill>
                    <a:srgbClr val="0097A9"/>
                  </a:solidFill>
                  <a:latin typeface="Open Sans"/>
                  <a:cs typeface="Open Sans"/>
                </a:rPr>
                <a:t>65</a:t>
              </a:r>
              <a:r>
                <a:rPr lang="en-US" sz="1125" b="1" baseline="32828" dirty="0">
                  <a:solidFill>
                    <a:srgbClr val="97999B"/>
                  </a:solidFill>
                  <a:latin typeface="Open Sans"/>
                  <a:cs typeface="Open Sans"/>
                </a:rPr>
                <a:t>%</a:t>
              </a:r>
              <a:endParaRPr sz="1097" dirty="0">
                <a:solidFill>
                  <a:srgbClr val="97999B"/>
                </a:solidFill>
                <a:latin typeface="Open Sans"/>
                <a:cs typeface="Open Sans"/>
              </a:endParaRPr>
            </a:p>
          </p:txBody>
        </p:sp>
        <p:grpSp>
          <p:nvGrpSpPr>
            <p:cNvPr id="30" name="object 7">
              <a:extLst>
                <a:ext uri="{FF2B5EF4-FFF2-40B4-BE49-F238E27FC236}">
                  <a16:creationId xmlns:a16="http://schemas.microsoft.com/office/drawing/2014/main" id="{E253E830-FD52-78C0-3173-162E198EA16F}"/>
                </a:ext>
              </a:extLst>
            </p:cNvPr>
            <p:cNvGrpSpPr/>
            <p:nvPr/>
          </p:nvGrpSpPr>
          <p:grpSpPr>
            <a:xfrm>
              <a:off x="7279691" y="2080667"/>
              <a:ext cx="2288082" cy="2308756"/>
              <a:chOff x="2689336" y="5974017"/>
              <a:chExt cx="1448936" cy="1462028"/>
            </a:xfrm>
          </p:grpSpPr>
          <p:sp>
            <p:nvSpPr>
              <p:cNvPr id="31" name="object 10">
                <a:extLst>
                  <a:ext uri="{FF2B5EF4-FFF2-40B4-BE49-F238E27FC236}">
                    <a16:creationId xmlns:a16="http://schemas.microsoft.com/office/drawing/2014/main" id="{34C471B6-8E0D-B9C8-4B72-19406C9301CD}"/>
                  </a:ext>
                </a:extLst>
              </p:cNvPr>
              <p:cNvSpPr/>
              <p:nvPr/>
            </p:nvSpPr>
            <p:spPr>
              <a:xfrm>
                <a:off x="2786357" y="6084130"/>
                <a:ext cx="1351915" cy="1351915"/>
              </a:xfrm>
              <a:custGeom>
                <a:avLst/>
                <a:gdLst/>
                <a:ahLst/>
                <a:cxnLst/>
                <a:rect l="l" t="t" r="r" b="b"/>
                <a:pathLst>
                  <a:path w="1351914" h="1351915">
                    <a:moveTo>
                      <a:pt x="1351635" y="675817"/>
                    </a:moveTo>
                    <a:lnTo>
                      <a:pt x="1349938" y="724081"/>
                    </a:lnTo>
                    <a:lnTo>
                      <a:pt x="1344924" y="771429"/>
                    </a:lnTo>
                    <a:lnTo>
                      <a:pt x="1336706" y="817747"/>
                    </a:lnTo>
                    <a:lnTo>
                      <a:pt x="1325400" y="862920"/>
                    </a:lnTo>
                    <a:lnTo>
                      <a:pt x="1311119" y="906834"/>
                    </a:lnTo>
                    <a:lnTo>
                      <a:pt x="1293978" y="949375"/>
                    </a:lnTo>
                    <a:lnTo>
                      <a:pt x="1274092" y="990428"/>
                    </a:lnTo>
                    <a:lnTo>
                      <a:pt x="1251574" y="1029879"/>
                    </a:lnTo>
                    <a:lnTo>
                      <a:pt x="1226539" y="1067614"/>
                    </a:lnTo>
                    <a:lnTo>
                      <a:pt x="1199102" y="1103518"/>
                    </a:lnTo>
                    <a:lnTo>
                      <a:pt x="1169376" y="1137477"/>
                    </a:lnTo>
                    <a:lnTo>
                      <a:pt x="1137477" y="1169376"/>
                    </a:lnTo>
                    <a:lnTo>
                      <a:pt x="1103518" y="1199102"/>
                    </a:lnTo>
                    <a:lnTo>
                      <a:pt x="1067614" y="1226539"/>
                    </a:lnTo>
                    <a:lnTo>
                      <a:pt x="1029879" y="1251574"/>
                    </a:lnTo>
                    <a:lnTo>
                      <a:pt x="990428" y="1274092"/>
                    </a:lnTo>
                    <a:lnTo>
                      <a:pt x="949375" y="1293978"/>
                    </a:lnTo>
                    <a:lnTo>
                      <a:pt x="906834" y="1311119"/>
                    </a:lnTo>
                    <a:lnTo>
                      <a:pt x="862920" y="1325400"/>
                    </a:lnTo>
                    <a:lnTo>
                      <a:pt x="817747" y="1336706"/>
                    </a:lnTo>
                    <a:lnTo>
                      <a:pt x="771429" y="1344924"/>
                    </a:lnTo>
                    <a:lnTo>
                      <a:pt x="724081" y="1349938"/>
                    </a:lnTo>
                    <a:lnTo>
                      <a:pt x="675817" y="1351635"/>
                    </a:lnTo>
                    <a:lnTo>
                      <a:pt x="627554" y="1349938"/>
                    </a:lnTo>
                    <a:lnTo>
                      <a:pt x="580206" y="1344924"/>
                    </a:lnTo>
                    <a:lnTo>
                      <a:pt x="533888" y="1336706"/>
                    </a:lnTo>
                    <a:lnTo>
                      <a:pt x="488715" y="1325400"/>
                    </a:lnTo>
                    <a:lnTo>
                      <a:pt x="444801" y="1311119"/>
                    </a:lnTo>
                    <a:lnTo>
                      <a:pt x="402260" y="1293978"/>
                    </a:lnTo>
                    <a:lnTo>
                      <a:pt x="361207" y="1274092"/>
                    </a:lnTo>
                    <a:lnTo>
                      <a:pt x="321755" y="1251574"/>
                    </a:lnTo>
                    <a:lnTo>
                      <a:pt x="284021" y="1226539"/>
                    </a:lnTo>
                    <a:lnTo>
                      <a:pt x="248117" y="1199102"/>
                    </a:lnTo>
                    <a:lnTo>
                      <a:pt x="214158" y="1169376"/>
                    </a:lnTo>
                    <a:lnTo>
                      <a:pt x="182258" y="1137477"/>
                    </a:lnTo>
                    <a:lnTo>
                      <a:pt x="152533" y="1103518"/>
                    </a:lnTo>
                    <a:lnTo>
                      <a:pt x="125095" y="1067614"/>
                    </a:lnTo>
                    <a:lnTo>
                      <a:pt x="100060" y="1029879"/>
                    </a:lnTo>
                    <a:lnTo>
                      <a:pt x="77543" y="990428"/>
                    </a:lnTo>
                    <a:lnTo>
                      <a:pt x="57656" y="949375"/>
                    </a:lnTo>
                    <a:lnTo>
                      <a:pt x="40515" y="906834"/>
                    </a:lnTo>
                    <a:lnTo>
                      <a:pt x="26235" y="862920"/>
                    </a:lnTo>
                    <a:lnTo>
                      <a:pt x="14928" y="817747"/>
                    </a:lnTo>
                    <a:lnTo>
                      <a:pt x="6711" y="771429"/>
                    </a:lnTo>
                    <a:lnTo>
                      <a:pt x="1696" y="724081"/>
                    </a:lnTo>
                    <a:lnTo>
                      <a:pt x="0" y="675817"/>
                    </a:lnTo>
                    <a:lnTo>
                      <a:pt x="1696" y="627554"/>
                    </a:lnTo>
                    <a:lnTo>
                      <a:pt x="6711" y="580206"/>
                    </a:lnTo>
                    <a:lnTo>
                      <a:pt x="14928" y="533888"/>
                    </a:lnTo>
                    <a:lnTo>
                      <a:pt x="26235" y="488715"/>
                    </a:lnTo>
                    <a:lnTo>
                      <a:pt x="40515" y="444801"/>
                    </a:lnTo>
                    <a:lnTo>
                      <a:pt x="57656" y="402260"/>
                    </a:lnTo>
                    <a:lnTo>
                      <a:pt x="77543" y="361207"/>
                    </a:lnTo>
                    <a:lnTo>
                      <a:pt x="100060" y="321755"/>
                    </a:lnTo>
                    <a:lnTo>
                      <a:pt x="125095" y="284021"/>
                    </a:lnTo>
                    <a:lnTo>
                      <a:pt x="152533" y="248117"/>
                    </a:lnTo>
                    <a:lnTo>
                      <a:pt x="182258" y="214158"/>
                    </a:lnTo>
                    <a:lnTo>
                      <a:pt x="214158" y="182258"/>
                    </a:lnTo>
                    <a:lnTo>
                      <a:pt x="248117" y="152533"/>
                    </a:lnTo>
                    <a:lnTo>
                      <a:pt x="284021" y="125095"/>
                    </a:lnTo>
                    <a:lnTo>
                      <a:pt x="321755" y="100060"/>
                    </a:lnTo>
                    <a:lnTo>
                      <a:pt x="361207" y="77543"/>
                    </a:lnTo>
                    <a:lnTo>
                      <a:pt x="402260" y="57656"/>
                    </a:lnTo>
                    <a:lnTo>
                      <a:pt x="444801" y="40515"/>
                    </a:lnTo>
                    <a:lnTo>
                      <a:pt x="488715" y="26235"/>
                    </a:lnTo>
                    <a:lnTo>
                      <a:pt x="533888" y="14928"/>
                    </a:lnTo>
                    <a:lnTo>
                      <a:pt x="580206" y="6711"/>
                    </a:lnTo>
                    <a:lnTo>
                      <a:pt x="627554" y="1696"/>
                    </a:lnTo>
                    <a:lnTo>
                      <a:pt x="675817" y="0"/>
                    </a:lnTo>
                    <a:lnTo>
                      <a:pt x="724081" y="1696"/>
                    </a:lnTo>
                    <a:lnTo>
                      <a:pt x="771429" y="6711"/>
                    </a:lnTo>
                    <a:lnTo>
                      <a:pt x="817747" y="14928"/>
                    </a:lnTo>
                    <a:lnTo>
                      <a:pt x="862920" y="26235"/>
                    </a:lnTo>
                    <a:lnTo>
                      <a:pt x="906834" y="40515"/>
                    </a:lnTo>
                    <a:lnTo>
                      <a:pt x="949375" y="57656"/>
                    </a:lnTo>
                    <a:lnTo>
                      <a:pt x="990428" y="77543"/>
                    </a:lnTo>
                    <a:lnTo>
                      <a:pt x="1029879" y="100060"/>
                    </a:lnTo>
                    <a:lnTo>
                      <a:pt x="1067614" y="125095"/>
                    </a:lnTo>
                    <a:lnTo>
                      <a:pt x="1103518" y="152533"/>
                    </a:lnTo>
                    <a:lnTo>
                      <a:pt x="1137477" y="182258"/>
                    </a:lnTo>
                    <a:lnTo>
                      <a:pt x="1169376" y="214158"/>
                    </a:lnTo>
                    <a:lnTo>
                      <a:pt x="1199102" y="248117"/>
                    </a:lnTo>
                    <a:lnTo>
                      <a:pt x="1226539" y="284021"/>
                    </a:lnTo>
                    <a:lnTo>
                      <a:pt x="1251574" y="321755"/>
                    </a:lnTo>
                    <a:lnTo>
                      <a:pt x="1274092" y="361207"/>
                    </a:lnTo>
                    <a:lnTo>
                      <a:pt x="1293978" y="402260"/>
                    </a:lnTo>
                    <a:lnTo>
                      <a:pt x="1311119" y="444801"/>
                    </a:lnTo>
                    <a:lnTo>
                      <a:pt x="1325400" y="488715"/>
                    </a:lnTo>
                    <a:lnTo>
                      <a:pt x="1336706" y="533888"/>
                    </a:lnTo>
                    <a:lnTo>
                      <a:pt x="1344924" y="580206"/>
                    </a:lnTo>
                    <a:lnTo>
                      <a:pt x="1349938" y="627554"/>
                    </a:lnTo>
                    <a:lnTo>
                      <a:pt x="1351635" y="675817"/>
                    </a:lnTo>
                    <a:close/>
                  </a:path>
                </a:pathLst>
              </a:custGeom>
              <a:ln w="60807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 wrap="square" lIns="0" tIns="0" rIns="0" bIns="0" rtlCol="0"/>
              <a:lstStyle/>
              <a:p>
                <a:pPr defTabSz="514350">
                  <a:defRPr/>
                </a:pPr>
                <a:endParaRPr sz="1013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4" name="object 11">
                <a:extLst>
                  <a:ext uri="{FF2B5EF4-FFF2-40B4-BE49-F238E27FC236}">
                    <a16:creationId xmlns:a16="http://schemas.microsoft.com/office/drawing/2014/main" id="{4183964E-691A-88A5-5653-BC1E3FCBA8DC}"/>
                  </a:ext>
                </a:extLst>
              </p:cNvPr>
              <p:cNvSpPr/>
              <p:nvPr/>
            </p:nvSpPr>
            <p:spPr>
              <a:xfrm>
                <a:off x="2689336" y="5974017"/>
                <a:ext cx="774065" cy="1398906"/>
              </a:xfrm>
              <a:custGeom>
                <a:avLst/>
                <a:gdLst/>
                <a:ahLst/>
                <a:cxnLst/>
                <a:rect l="l" t="t" r="r" b="b"/>
                <a:pathLst>
                  <a:path w="774064" h="1398904">
                    <a:moveTo>
                      <a:pt x="773899" y="0"/>
                    </a:moveTo>
                    <a:lnTo>
                      <a:pt x="724958" y="1522"/>
                    </a:lnTo>
                    <a:lnTo>
                      <a:pt x="676824" y="6029"/>
                    </a:lnTo>
                    <a:lnTo>
                      <a:pt x="629591" y="13431"/>
                    </a:lnTo>
                    <a:lnTo>
                      <a:pt x="583347" y="23636"/>
                    </a:lnTo>
                    <a:lnTo>
                      <a:pt x="538185" y="36553"/>
                    </a:lnTo>
                    <a:lnTo>
                      <a:pt x="494194" y="52093"/>
                    </a:lnTo>
                    <a:lnTo>
                      <a:pt x="451465" y="70164"/>
                    </a:lnTo>
                    <a:lnTo>
                      <a:pt x="410088" y="90676"/>
                    </a:lnTo>
                    <a:lnTo>
                      <a:pt x="370156" y="113538"/>
                    </a:lnTo>
                    <a:lnTo>
                      <a:pt x="331757" y="138659"/>
                    </a:lnTo>
                    <a:lnTo>
                      <a:pt x="294983" y="165950"/>
                    </a:lnTo>
                    <a:lnTo>
                      <a:pt x="259925" y="195318"/>
                    </a:lnTo>
                    <a:lnTo>
                      <a:pt x="226672" y="226674"/>
                    </a:lnTo>
                    <a:lnTo>
                      <a:pt x="195317" y="259927"/>
                    </a:lnTo>
                    <a:lnTo>
                      <a:pt x="165949" y="294985"/>
                    </a:lnTo>
                    <a:lnTo>
                      <a:pt x="138659" y="331760"/>
                    </a:lnTo>
                    <a:lnTo>
                      <a:pt x="113537" y="370159"/>
                    </a:lnTo>
                    <a:lnTo>
                      <a:pt x="90675" y="410093"/>
                    </a:lnTo>
                    <a:lnTo>
                      <a:pt x="70164" y="451470"/>
                    </a:lnTo>
                    <a:lnTo>
                      <a:pt x="52093" y="494199"/>
                    </a:lnTo>
                    <a:lnTo>
                      <a:pt x="36553" y="538192"/>
                    </a:lnTo>
                    <a:lnTo>
                      <a:pt x="23636" y="583355"/>
                    </a:lnTo>
                    <a:lnTo>
                      <a:pt x="13431" y="629600"/>
                    </a:lnTo>
                    <a:lnTo>
                      <a:pt x="6029" y="676834"/>
                    </a:lnTo>
                    <a:lnTo>
                      <a:pt x="1522" y="724969"/>
                    </a:lnTo>
                    <a:lnTo>
                      <a:pt x="0" y="773912"/>
                    </a:lnTo>
                    <a:lnTo>
                      <a:pt x="1648" y="824837"/>
                    </a:lnTo>
                    <a:lnTo>
                      <a:pt x="6527" y="874881"/>
                    </a:lnTo>
                    <a:lnTo>
                      <a:pt x="14533" y="923943"/>
                    </a:lnTo>
                    <a:lnTo>
                      <a:pt x="25563" y="971919"/>
                    </a:lnTo>
                    <a:lnTo>
                      <a:pt x="39517" y="1018709"/>
                    </a:lnTo>
                    <a:lnTo>
                      <a:pt x="56292" y="1064210"/>
                    </a:lnTo>
                    <a:lnTo>
                      <a:pt x="75784" y="1108319"/>
                    </a:lnTo>
                    <a:lnTo>
                      <a:pt x="97893" y="1150935"/>
                    </a:lnTo>
                    <a:lnTo>
                      <a:pt x="122516" y="1191955"/>
                    </a:lnTo>
                    <a:lnTo>
                      <a:pt x="149551" y="1231277"/>
                    </a:lnTo>
                    <a:lnTo>
                      <a:pt x="178895" y="1268799"/>
                    </a:lnTo>
                    <a:lnTo>
                      <a:pt x="210446" y="1304418"/>
                    </a:lnTo>
                    <a:lnTo>
                      <a:pt x="244103" y="1338033"/>
                    </a:lnTo>
                    <a:lnTo>
                      <a:pt x="279762" y="1369542"/>
                    </a:lnTo>
                    <a:lnTo>
                      <a:pt x="317322" y="1398841"/>
                    </a:lnTo>
                    <a:lnTo>
                      <a:pt x="432739" y="1243482"/>
                    </a:lnTo>
                    <a:lnTo>
                      <a:pt x="395359" y="1213945"/>
                    </a:lnTo>
                    <a:lnTo>
                      <a:pt x="361038" y="1181998"/>
                    </a:lnTo>
                    <a:lnTo>
                      <a:pt x="329812" y="1147850"/>
                    </a:lnTo>
                    <a:lnTo>
                      <a:pt x="301712" y="1111710"/>
                    </a:lnTo>
                    <a:lnTo>
                      <a:pt x="276773" y="1073785"/>
                    </a:lnTo>
                    <a:lnTo>
                      <a:pt x="255026" y="1034286"/>
                    </a:lnTo>
                    <a:lnTo>
                      <a:pt x="236505" y="993420"/>
                    </a:lnTo>
                    <a:lnTo>
                      <a:pt x="221243" y="951396"/>
                    </a:lnTo>
                    <a:lnTo>
                      <a:pt x="209273" y="908423"/>
                    </a:lnTo>
                    <a:lnTo>
                      <a:pt x="200628" y="864709"/>
                    </a:lnTo>
                    <a:lnTo>
                      <a:pt x="195341" y="820463"/>
                    </a:lnTo>
                    <a:lnTo>
                      <a:pt x="193445" y="775894"/>
                    </a:lnTo>
                    <a:lnTo>
                      <a:pt x="194974" y="731211"/>
                    </a:lnTo>
                    <a:lnTo>
                      <a:pt x="199960" y="686621"/>
                    </a:lnTo>
                    <a:lnTo>
                      <a:pt x="208436" y="642334"/>
                    </a:lnTo>
                    <a:lnTo>
                      <a:pt x="220436" y="598558"/>
                    </a:lnTo>
                    <a:lnTo>
                      <a:pt x="235992" y="555502"/>
                    </a:lnTo>
                    <a:lnTo>
                      <a:pt x="255138" y="513374"/>
                    </a:lnTo>
                    <a:lnTo>
                      <a:pt x="277906" y="472384"/>
                    </a:lnTo>
                    <a:lnTo>
                      <a:pt x="304330" y="432739"/>
                    </a:lnTo>
                    <a:lnTo>
                      <a:pt x="335693" y="393286"/>
                    </a:lnTo>
                    <a:lnTo>
                      <a:pt x="370054" y="357001"/>
                    </a:lnTo>
                    <a:lnTo>
                      <a:pt x="407169" y="324008"/>
                    </a:lnTo>
                    <a:lnTo>
                      <a:pt x="446792" y="294431"/>
                    </a:lnTo>
                    <a:lnTo>
                      <a:pt x="488680" y="268394"/>
                    </a:lnTo>
                    <a:lnTo>
                      <a:pt x="532588" y="246023"/>
                    </a:lnTo>
                    <a:lnTo>
                      <a:pt x="578274" y="227440"/>
                    </a:lnTo>
                    <a:lnTo>
                      <a:pt x="625492" y="212771"/>
                    </a:lnTo>
                    <a:lnTo>
                      <a:pt x="673998" y="202139"/>
                    </a:lnTo>
                    <a:lnTo>
                      <a:pt x="723549" y="195668"/>
                    </a:lnTo>
                    <a:lnTo>
                      <a:pt x="773899" y="193484"/>
                    </a:lnTo>
                    <a:lnTo>
                      <a:pt x="773899" y="0"/>
                    </a:lnTo>
                    <a:close/>
                  </a:path>
                </a:pathLst>
              </a:custGeom>
              <a:solidFill>
                <a:srgbClr val="0097A9"/>
              </a:solidFill>
            </p:spPr>
            <p:txBody>
              <a:bodyPr wrap="square" lIns="0" tIns="0" rIns="0" bIns="0" rtlCol="0"/>
              <a:lstStyle/>
              <a:p>
                <a:pPr defTabSz="514350">
                  <a:defRPr/>
                </a:pPr>
                <a:endParaRPr sz="1013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45" name="object 21">
            <a:extLst>
              <a:ext uri="{FF2B5EF4-FFF2-40B4-BE49-F238E27FC236}">
                <a16:creationId xmlns:a16="http://schemas.microsoft.com/office/drawing/2014/main" id="{7C719620-CB60-71C7-6AA2-BCA5DB037ECF}"/>
              </a:ext>
            </a:extLst>
          </p:cNvPr>
          <p:cNvSpPr txBox="1"/>
          <p:nvPr/>
        </p:nvSpPr>
        <p:spPr>
          <a:xfrm>
            <a:off x="4770882" y="3039121"/>
            <a:ext cx="660848" cy="238046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algn="ctr" defTabSz="514350">
              <a:spcBef>
                <a:spcPts val="56"/>
              </a:spcBef>
              <a:defRPr/>
            </a:pP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Digital business models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CE3BA4F-11CF-6A1A-9645-2EC4B792DEBA}"/>
              </a:ext>
            </a:extLst>
          </p:cNvPr>
          <p:cNvGrpSpPr>
            <a:grpSpLocks noChangeAspect="1"/>
          </p:cNvGrpSpPr>
          <p:nvPr/>
        </p:nvGrpSpPr>
        <p:grpSpPr>
          <a:xfrm>
            <a:off x="6216503" y="2183913"/>
            <a:ext cx="783000" cy="783000"/>
            <a:chOff x="7279691" y="2080667"/>
            <a:chExt cx="2288082" cy="2308758"/>
          </a:xfrm>
        </p:grpSpPr>
        <p:sp>
          <p:nvSpPr>
            <p:cNvPr id="47" name="object 4">
              <a:extLst>
                <a:ext uri="{FF2B5EF4-FFF2-40B4-BE49-F238E27FC236}">
                  <a16:creationId xmlns:a16="http://schemas.microsoft.com/office/drawing/2014/main" id="{C133B04F-3DEB-EB59-3E5A-E8B58F31D8D6}"/>
                </a:ext>
              </a:extLst>
            </p:cNvPr>
            <p:cNvSpPr txBox="1"/>
            <p:nvPr/>
          </p:nvSpPr>
          <p:spPr>
            <a:xfrm>
              <a:off x="8190371" y="3026117"/>
              <a:ext cx="1286282" cy="531746"/>
            </a:xfrm>
            <a:prstGeom prst="rect">
              <a:avLst/>
            </a:prstGeom>
          </p:spPr>
          <p:txBody>
            <a:bodyPr vert="horz" wrap="square" lIns="0" tIns="7144" rIns="0" bIns="0" rtlCol="0">
              <a:spAutoFit/>
            </a:bodyPr>
            <a:lstStyle/>
            <a:p>
              <a:pPr marL="7144" defTabSz="514350">
                <a:spcBef>
                  <a:spcPts val="56"/>
                </a:spcBef>
                <a:defRPr/>
              </a:pPr>
              <a:r>
                <a:rPr lang="en-GB" sz="1097" b="1" dirty="0">
                  <a:solidFill>
                    <a:srgbClr val="0097A9"/>
                  </a:solidFill>
                  <a:latin typeface="Open Sans"/>
                  <a:cs typeface="Open Sans"/>
                </a:rPr>
                <a:t>49</a:t>
              </a:r>
              <a:r>
                <a:rPr lang="en-US" sz="1125" b="1" baseline="32828" dirty="0">
                  <a:solidFill>
                    <a:srgbClr val="97999B"/>
                  </a:solidFill>
                  <a:latin typeface="Open Sans"/>
                  <a:cs typeface="Open Sans"/>
                </a:rPr>
                <a:t>%</a:t>
              </a:r>
              <a:endParaRPr sz="1097" dirty="0">
                <a:solidFill>
                  <a:srgbClr val="97999B"/>
                </a:solidFill>
                <a:latin typeface="Open Sans"/>
                <a:cs typeface="Open Sans"/>
              </a:endParaRPr>
            </a:p>
          </p:txBody>
        </p:sp>
        <p:grpSp>
          <p:nvGrpSpPr>
            <p:cNvPr id="48" name="object 7">
              <a:extLst>
                <a:ext uri="{FF2B5EF4-FFF2-40B4-BE49-F238E27FC236}">
                  <a16:creationId xmlns:a16="http://schemas.microsoft.com/office/drawing/2014/main" id="{27FC1618-E2E3-947A-DBF3-337B5071FB11}"/>
                </a:ext>
              </a:extLst>
            </p:cNvPr>
            <p:cNvGrpSpPr/>
            <p:nvPr/>
          </p:nvGrpSpPr>
          <p:grpSpPr>
            <a:xfrm>
              <a:off x="7279691" y="2080667"/>
              <a:ext cx="2288082" cy="2308758"/>
              <a:chOff x="2689336" y="5974016"/>
              <a:chExt cx="1448936" cy="1462029"/>
            </a:xfrm>
          </p:grpSpPr>
          <p:sp>
            <p:nvSpPr>
              <p:cNvPr id="49" name="object 10">
                <a:extLst>
                  <a:ext uri="{FF2B5EF4-FFF2-40B4-BE49-F238E27FC236}">
                    <a16:creationId xmlns:a16="http://schemas.microsoft.com/office/drawing/2014/main" id="{CB5F7A25-5FCA-2EBC-F768-45793DD2D6B4}"/>
                  </a:ext>
                </a:extLst>
              </p:cNvPr>
              <p:cNvSpPr/>
              <p:nvPr/>
            </p:nvSpPr>
            <p:spPr>
              <a:xfrm>
                <a:off x="2786357" y="6084130"/>
                <a:ext cx="1351915" cy="1351915"/>
              </a:xfrm>
              <a:custGeom>
                <a:avLst/>
                <a:gdLst/>
                <a:ahLst/>
                <a:cxnLst/>
                <a:rect l="l" t="t" r="r" b="b"/>
                <a:pathLst>
                  <a:path w="1351914" h="1351915">
                    <a:moveTo>
                      <a:pt x="1351635" y="675817"/>
                    </a:moveTo>
                    <a:lnTo>
                      <a:pt x="1349938" y="724081"/>
                    </a:lnTo>
                    <a:lnTo>
                      <a:pt x="1344924" y="771429"/>
                    </a:lnTo>
                    <a:lnTo>
                      <a:pt x="1336706" y="817747"/>
                    </a:lnTo>
                    <a:lnTo>
                      <a:pt x="1325400" y="862920"/>
                    </a:lnTo>
                    <a:lnTo>
                      <a:pt x="1311119" y="906834"/>
                    </a:lnTo>
                    <a:lnTo>
                      <a:pt x="1293978" y="949375"/>
                    </a:lnTo>
                    <a:lnTo>
                      <a:pt x="1274092" y="990428"/>
                    </a:lnTo>
                    <a:lnTo>
                      <a:pt x="1251574" y="1029879"/>
                    </a:lnTo>
                    <a:lnTo>
                      <a:pt x="1226539" y="1067614"/>
                    </a:lnTo>
                    <a:lnTo>
                      <a:pt x="1199102" y="1103518"/>
                    </a:lnTo>
                    <a:lnTo>
                      <a:pt x="1169376" y="1137477"/>
                    </a:lnTo>
                    <a:lnTo>
                      <a:pt x="1137477" y="1169376"/>
                    </a:lnTo>
                    <a:lnTo>
                      <a:pt x="1103518" y="1199102"/>
                    </a:lnTo>
                    <a:lnTo>
                      <a:pt x="1067614" y="1226539"/>
                    </a:lnTo>
                    <a:lnTo>
                      <a:pt x="1029879" y="1251574"/>
                    </a:lnTo>
                    <a:lnTo>
                      <a:pt x="990428" y="1274092"/>
                    </a:lnTo>
                    <a:lnTo>
                      <a:pt x="949375" y="1293978"/>
                    </a:lnTo>
                    <a:lnTo>
                      <a:pt x="906834" y="1311119"/>
                    </a:lnTo>
                    <a:lnTo>
                      <a:pt x="862920" y="1325400"/>
                    </a:lnTo>
                    <a:lnTo>
                      <a:pt x="817747" y="1336706"/>
                    </a:lnTo>
                    <a:lnTo>
                      <a:pt x="771429" y="1344924"/>
                    </a:lnTo>
                    <a:lnTo>
                      <a:pt x="724081" y="1349938"/>
                    </a:lnTo>
                    <a:lnTo>
                      <a:pt x="675817" y="1351635"/>
                    </a:lnTo>
                    <a:lnTo>
                      <a:pt x="627554" y="1349938"/>
                    </a:lnTo>
                    <a:lnTo>
                      <a:pt x="580206" y="1344924"/>
                    </a:lnTo>
                    <a:lnTo>
                      <a:pt x="533888" y="1336706"/>
                    </a:lnTo>
                    <a:lnTo>
                      <a:pt x="488715" y="1325400"/>
                    </a:lnTo>
                    <a:lnTo>
                      <a:pt x="444801" y="1311119"/>
                    </a:lnTo>
                    <a:lnTo>
                      <a:pt x="402260" y="1293978"/>
                    </a:lnTo>
                    <a:lnTo>
                      <a:pt x="361207" y="1274092"/>
                    </a:lnTo>
                    <a:lnTo>
                      <a:pt x="321755" y="1251574"/>
                    </a:lnTo>
                    <a:lnTo>
                      <a:pt x="284021" y="1226539"/>
                    </a:lnTo>
                    <a:lnTo>
                      <a:pt x="248117" y="1199102"/>
                    </a:lnTo>
                    <a:lnTo>
                      <a:pt x="214158" y="1169376"/>
                    </a:lnTo>
                    <a:lnTo>
                      <a:pt x="182258" y="1137477"/>
                    </a:lnTo>
                    <a:lnTo>
                      <a:pt x="152533" y="1103518"/>
                    </a:lnTo>
                    <a:lnTo>
                      <a:pt x="125095" y="1067614"/>
                    </a:lnTo>
                    <a:lnTo>
                      <a:pt x="100060" y="1029879"/>
                    </a:lnTo>
                    <a:lnTo>
                      <a:pt x="77543" y="990428"/>
                    </a:lnTo>
                    <a:lnTo>
                      <a:pt x="57656" y="949375"/>
                    </a:lnTo>
                    <a:lnTo>
                      <a:pt x="40515" y="906834"/>
                    </a:lnTo>
                    <a:lnTo>
                      <a:pt x="26235" y="862920"/>
                    </a:lnTo>
                    <a:lnTo>
                      <a:pt x="14928" y="817747"/>
                    </a:lnTo>
                    <a:lnTo>
                      <a:pt x="6711" y="771429"/>
                    </a:lnTo>
                    <a:lnTo>
                      <a:pt x="1696" y="724081"/>
                    </a:lnTo>
                    <a:lnTo>
                      <a:pt x="0" y="675817"/>
                    </a:lnTo>
                    <a:lnTo>
                      <a:pt x="1696" y="627554"/>
                    </a:lnTo>
                    <a:lnTo>
                      <a:pt x="6711" y="580206"/>
                    </a:lnTo>
                    <a:lnTo>
                      <a:pt x="14928" y="533888"/>
                    </a:lnTo>
                    <a:lnTo>
                      <a:pt x="26235" y="488715"/>
                    </a:lnTo>
                    <a:lnTo>
                      <a:pt x="40515" y="444801"/>
                    </a:lnTo>
                    <a:lnTo>
                      <a:pt x="57656" y="402260"/>
                    </a:lnTo>
                    <a:lnTo>
                      <a:pt x="77543" y="361207"/>
                    </a:lnTo>
                    <a:lnTo>
                      <a:pt x="100060" y="321755"/>
                    </a:lnTo>
                    <a:lnTo>
                      <a:pt x="125095" y="284021"/>
                    </a:lnTo>
                    <a:lnTo>
                      <a:pt x="152533" y="248117"/>
                    </a:lnTo>
                    <a:lnTo>
                      <a:pt x="182258" y="214158"/>
                    </a:lnTo>
                    <a:lnTo>
                      <a:pt x="214158" y="182258"/>
                    </a:lnTo>
                    <a:lnTo>
                      <a:pt x="248117" y="152533"/>
                    </a:lnTo>
                    <a:lnTo>
                      <a:pt x="284021" y="125095"/>
                    </a:lnTo>
                    <a:lnTo>
                      <a:pt x="321755" y="100060"/>
                    </a:lnTo>
                    <a:lnTo>
                      <a:pt x="361207" y="77543"/>
                    </a:lnTo>
                    <a:lnTo>
                      <a:pt x="402260" y="57656"/>
                    </a:lnTo>
                    <a:lnTo>
                      <a:pt x="444801" y="40515"/>
                    </a:lnTo>
                    <a:lnTo>
                      <a:pt x="488715" y="26235"/>
                    </a:lnTo>
                    <a:lnTo>
                      <a:pt x="533888" y="14928"/>
                    </a:lnTo>
                    <a:lnTo>
                      <a:pt x="580206" y="6711"/>
                    </a:lnTo>
                    <a:lnTo>
                      <a:pt x="627554" y="1696"/>
                    </a:lnTo>
                    <a:lnTo>
                      <a:pt x="675817" y="0"/>
                    </a:lnTo>
                    <a:lnTo>
                      <a:pt x="724081" y="1696"/>
                    </a:lnTo>
                    <a:lnTo>
                      <a:pt x="771429" y="6711"/>
                    </a:lnTo>
                    <a:lnTo>
                      <a:pt x="817747" y="14928"/>
                    </a:lnTo>
                    <a:lnTo>
                      <a:pt x="862920" y="26235"/>
                    </a:lnTo>
                    <a:lnTo>
                      <a:pt x="906834" y="40515"/>
                    </a:lnTo>
                    <a:lnTo>
                      <a:pt x="949375" y="57656"/>
                    </a:lnTo>
                    <a:lnTo>
                      <a:pt x="990428" y="77543"/>
                    </a:lnTo>
                    <a:lnTo>
                      <a:pt x="1029879" y="100060"/>
                    </a:lnTo>
                    <a:lnTo>
                      <a:pt x="1067614" y="125095"/>
                    </a:lnTo>
                    <a:lnTo>
                      <a:pt x="1103518" y="152533"/>
                    </a:lnTo>
                    <a:lnTo>
                      <a:pt x="1137477" y="182258"/>
                    </a:lnTo>
                    <a:lnTo>
                      <a:pt x="1169376" y="214158"/>
                    </a:lnTo>
                    <a:lnTo>
                      <a:pt x="1199102" y="248117"/>
                    </a:lnTo>
                    <a:lnTo>
                      <a:pt x="1226539" y="284021"/>
                    </a:lnTo>
                    <a:lnTo>
                      <a:pt x="1251574" y="321755"/>
                    </a:lnTo>
                    <a:lnTo>
                      <a:pt x="1274092" y="361207"/>
                    </a:lnTo>
                    <a:lnTo>
                      <a:pt x="1293978" y="402260"/>
                    </a:lnTo>
                    <a:lnTo>
                      <a:pt x="1311119" y="444801"/>
                    </a:lnTo>
                    <a:lnTo>
                      <a:pt x="1325400" y="488715"/>
                    </a:lnTo>
                    <a:lnTo>
                      <a:pt x="1336706" y="533888"/>
                    </a:lnTo>
                    <a:lnTo>
                      <a:pt x="1344924" y="580206"/>
                    </a:lnTo>
                    <a:lnTo>
                      <a:pt x="1349938" y="627554"/>
                    </a:lnTo>
                    <a:lnTo>
                      <a:pt x="1351635" y="675817"/>
                    </a:lnTo>
                    <a:close/>
                  </a:path>
                </a:pathLst>
              </a:custGeom>
              <a:ln w="60807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 wrap="square" lIns="0" tIns="0" rIns="0" bIns="0" rtlCol="0"/>
              <a:lstStyle/>
              <a:p>
                <a:pPr defTabSz="514350">
                  <a:defRPr/>
                </a:pPr>
                <a:endParaRPr sz="1013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0" name="object 11">
                <a:extLst>
                  <a:ext uri="{FF2B5EF4-FFF2-40B4-BE49-F238E27FC236}">
                    <a16:creationId xmlns:a16="http://schemas.microsoft.com/office/drawing/2014/main" id="{4D911D39-DE63-B72B-B938-52A76A8813E6}"/>
                  </a:ext>
                </a:extLst>
              </p:cNvPr>
              <p:cNvSpPr/>
              <p:nvPr/>
            </p:nvSpPr>
            <p:spPr>
              <a:xfrm>
                <a:off x="2689336" y="5974016"/>
                <a:ext cx="774065" cy="1398905"/>
              </a:xfrm>
              <a:custGeom>
                <a:avLst/>
                <a:gdLst/>
                <a:ahLst/>
                <a:cxnLst/>
                <a:rect l="l" t="t" r="r" b="b"/>
                <a:pathLst>
                  <a:path w="774064" h="1398904">
                    <a:moveTo>
                      <a:pt x="773899" y="0"/>
                    </a:moveTo>
                    <a:lnTo>
                      <a:pt x="724958" y="1522"/>
                    </a:lnTo>
                    <a:lnTo>
                      <a:pt x="676824" y="6029"/>
                    </a:lnTo>
                    <a:lnTo>
                      <a:pt x="629591" y="13431"/>
                    </a:lnTo>
                    <a:lnTo>
                      <a:pt x="583347" y="23636"/>
                    </a:lnTo>
                    <a:lnTo>
                      <a:pt x="538185" y="36553"/>
                    </a:lnTo>
                    <a:lnTo>
                      <a:pt x="494194" y="52093"/>
                    </a:lnTo>
                    <a:lnTo>
                      <a:pt x="451465" y="70164"/>
                    </a:lnTo>
                    <a:lnTo>
                      <a:pt x="410088" y="90676"/>
                    </a:lnTo>
                    <a:lnTo>
                      <a:pt x="370156" y="113538"/>
                    </a:lnTo>
                    <a:lnTo>
                      <a:pt x="331757" y="138659"/>
                    </a:lnTo>
                    <a:lnTo>
                      <a:pt x="294983" y="165950"/>
                    </a:lnTo>
                    <a:lnTo>
                      <a:pt x="259925" y="195318"/>
                    </a:lnTo>
                    <a:lnTo>
                      <a:pt x="226672" y="226674"/>
                    </a:lnTo>
                    <a:lnTo>
                      <a:pt x="195317" y="259927"/>
                    </a:lnTo>
                    <a:lnTo>
                      <a:pt x="165949" y="294985"/>
                    </a:lnTo>
                    <a:lnTo>
                      <a:pt x="138659" y="331760"/>
                    </a:lnTo>
                    <a:lnTo>
                      <a:pt x="113537" y="370159"/>
                    </a:lnTo>
                    <a:lnTo>
                      <a:pt x="90675" y="410093"/>
                    </a:lnTo>
                    <a:lnTo>
                      <a:pt x="70164" y="451470"/>
                    </a:lnTo>
                    <a:lnTo>
                      <a:pt x="52093" y="494199"/>
                    </a:lnTo>
                    <a:lnTo>
                      <a:pt x="36553" y="538192"/>
                    </a:lnTo>
                    <a:lnTo>
                      <a:pt x="23636" y="583355"/>
                    </a:lnTo>
                    <a:lnTo>
                      <a:pt x="13431" y="629600"/>
                    </a:lnTo>
                    <a:lnTo>
                      <a:pt x="6029" y="676834"/>
                    </a:lnTo>
                    <a:lnTo>
                      <a:pt x="1522" y="724969"/>
                    </a:lnTo>
                    <a:lnTo>
                      <a:pt x="0" y="773912"/>
                    </a:lnTo>
                    <a:lnTo>
                      <a:pt x="1648" y="824837"/>
                    </a:lnTo>
                    <a:lnTo>
                      <a:pt x="6527" y="874881"/>
                    </a:lnTo>
                    <a:lnTo>
                      <a:pt x="14533" y="923943"/>
                    </a:lnTo>
                    <a:lnTo>
                      <a:pt x="25563" y="971919"/>
                    </a:lnTo>
                    <a:lnTo>
                      <a:pt x="39517" y="1018709"/>
                    </a:lnTo>
                    <a:lnTo>
                      <a:pt x="56292" y="1064210"/>
                    </a:lnTo>
                    <a:lnTo>
                      <a:pt x="75784" y="1108319"/>
                    </a:lnTo>
                    <a:lnTo>
                      <a:pt x="97893" y="1150935"/>
                    </a:lnTo>
                    <a:lnTo>
                      <a:pt x="122516" y="1191955"/>
                    </a:lnTo>
                    <a:lnTo>
                      <a:pt x="149551" y="1231277"/>
                    </a:lnTo>
                    <a:lnTo>
                      <a:pt x="178895" y="1268799"/>
                    </a:lnTo>
                    <a:lnTo>
                      <a:pt x="210446" y="1304418"/>
                    </a:lnTo>
                    <a:lnTo>
                      <a:pt x="244103" y="1338033"/>
                    </a:lnTo>
                    <a:lnTo>
                      <a:pt x="279762" y="1369542"/>
                    </a:lnTo>
                    <a:lnTo>
                      <a:pt x="317322" y="1398841"/>
                    </a:lnTo>
                    <a:lnTo>
                      <a:pt x="432739" y="1243482"/>
                    </a:lnTo>
                    <a:lnTo>
                      <a:pt x="395359" y="1213945"/>
                    </a:lnTo>
                    <a:lnTo>
                      <a:pt x="361038" y="1181998"/>
                    </a:lnTo>
                    <a:lnTo>
                      <a:pt x="329812" y="1147850"/>
                    </a:lnTo>
                    <a:lnTo>
                      <a:pt x="301712" y="1111710"/>
                    </a:lnTo>
                    <a:lnTo>
                      <a:pt x="276773" y="1073785"/>
                    </a:lnTo>
                    <a:lnTo>
                      <a:pt x="255026" y="1034286"/>
                    </a:lnTo>
                    <a:lnTo>
                      <a:pt x="236505" y="993420"/>
                    </a:lnTo>
                    <a:lnTo>
                      <a:pt x="221243" y="951396"/>
                    </a:lnTo>
                    <a:lnTo>
                      <a:pt x="209273" y="908423"/>
                    </a:lnTo>
                    <a:lnTo>
                      <a:pt x="200628" y="864709"/>
                    </a:lnTo>
                    <a:lnTo>
                      <a:pt x="195341" y="820463"/>
                    </a:lnTo>
                    <a:lnTo>
                      <a:pt x="193445" y="775894"/>
                    </a:lnTo>
                    <a:lnTo>
                      <a:pt x="194974" y="731211"/>
                    </a:lnTo>
                    <a:lnTo>
                      <a:pt x="199960" y="686621"/>
                    </a:lnTo>
                    <a:lnTo>
                      <a:pt x="208436" y="642334"/>
                    </a:lnTo>
                    <a:lnTo>
                      <a:pt x="220436" y="598558"/>
                    </a:lnTo>
                    <a:lnTo>
                      <a:pt x="235992" y="555502"/>
                    </a:lnTo>
                    <a:lnTo>
                      <a:pt x="255138" y="513374"/>
                    </a:lnTo>
                    <a:lnTo>
                      <a:pt x="277906" y="472384"/>
                    </a:lnTo>
                    <a:lnTo>
                      <a:pt x="304330" y="432739"/>
                    </a:lnTo>
                    <a:lnTo>
                      <a:pt x="335693" y="393286"/>
                    </a:lnTo>
                    <a:lnTo>
                      <a:pt x="370054" y="357001"/>
                    </a:lnTo>
                    <a:lnTo>
                      <a:pt x="407169" y="324008"/>
                    </a:lnTo>
                    <a:lnTo>
                      <a:pt x="446792" y="294431"/>
                    </a:lnTo>
                    <a:lnTo>
                      <a:pt x="488680" y="268394"/>
                    </a:lnTo>
                    <a:lnTo>
                      <a:pt x="532588" y="246023"/>
                    </a:lnTo>
                    <a:lnTo>
                      <a:pt x="578274" y="227440"/>
                    </a:lnTo>
                    <a:lnTo>
                      <a:pt x="625492" y="212771"/>
                    </a:lnTo>
                    <a:lnTo>
                      <a:pt x="673998" y="202139"/>
                    </a:lnTo>
                    <a:lnTo>
                      <a:pt x="723549" y="195668"/>
                    </a:lnTo>
                    <a:lnTo>
                      <a:pt x="773899" y="193484"/>
                    </a:lnTo>
                    <a:lnTo>
                      <a:pt x="773899" y="0"/>
                    </a:lnTo>
                    <a:close/>
                  </a:path>
                </a:pathLst>
              </a:custGeom>
              <a:solidFill>
                <a:srgbClr val="0097A9"/>
              </a:solidFill>
            </p:spPr>
            <p:txBody>
              <a:bodyPr wrap="square" lIns="0" tIns="0" rIns="0" bIns="0" rtlCol="0"/>
              <a:lstStyle/>
              <a:p>
                <a:pPr defTabSz="514350">
                  <a:defRPr/>
                </a:pPr>
                <a:endParaRPr sz="1013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51" name="object 21">
            <a:extLst>
              <a:ext uri="{FF2B5EF4-FFF2-40B4-BE49-F238E27FC236}">
                <a16:creationId xmlns:a16="http://schemas.microsoft.com/office/drawing/2014/main" id="{29A2B506-E3E0-5364-2498-9A533AB7686C}"/>
              </a:ext>
            </a:extLst>
          </p:cNvPr>
          <p:cNvSpPr txBox="1"/>
          <p:nvPr/>
        </p:nvSpPr>
        <p:spPr>
          <a:xfrm>
            <a:off x="6301084" y="3028728"/>
            <a:ext cx="660848" cy="238046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algn="ctr" defTabSz="514350">
              <a:spcBef>
                <a:spcPts val="56"/>
              </a:spcBef>
              <a:defRPr/>
            </a:pP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Supply chain restructuring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68C5173-3C8B-02DB-4EAB-D3525B7AA9BA}"/>
              </a:ext>
            </a:extLst>
          </p:cNvPr>
          <p:cNvGrpSpPr>
            <a:grpSpLocks noChangeAspect="1"/>
          </p:cNvGrpSpPr>
          <p:nvPr/>
        </p:nvGrpSpPr>
        <p:grpSpPr>
          <a:xfrm>
            <a:off x="7797519" y="2194304"/>
            <a:ext cx="783000" cy="783000"/>
            <a:chOff x="7279691" y="2080667"/>
            <a:chExt cx="2288082" cy="2308758"/>
          </a:xfrm>
        </p:grpSpPr>
        <p:sp>
          <p:nvSpPr>
            <p:cNvPr id="53" name="object 4">
              <a:extLst>
                <a:ext uri="{FF2B5EF4-FFF2-40B4-BE49-F238E27FC236}">
                  <a16:creationId xmlns:a16="http://schemas.microsoft.com/office/drawing/2014/main" id="{AC421AF7-082B-748E-72BA-B406E1D5401C}"/>
                </a:ext>
              </a:extLst>
            </p:cNvPr>
            <p:cNvSpPr txBox="1"/>
            <p:nvPr/>
          </p:nvSpPr>
          <p:spPr>
            <a:xfrm>
              <a:off x="8214228" y="3050192"/>
              <a:ext cx="1286282" cy="531746"/>
            </a:xfrm>
            <a:prstGeom prst="rect">
              <a:avLst/>
            </a:prstGeom>
          </p:spPr>
          <p:txBody>
            <a:bodyPr vert="horz" wrap="square" lIns="0" tIns="7144" rIns="0" bIns="0" rtlCol="0">
              <a:spAutoFit/>
            </a:bodyPr>
            <a:lstStyle/>
            <a:p>
              <a:pPr marL="7144" defTabSz="514350">
                <a:spcBef>
                  <a:spcPts val="56"/>
                </a:spcBef>
                <a:defRPr/>
              </a:pPr>
              <a:r>
                <a:rPr lang="en-GB" sz="1097" b="1" dirty="0">
                  <a:solidFill>
                    <a:srgbClr val="0097A9"/>
                  </a:solidFill>
                  <a:latin typeface="Open Sans"/>
                  <a:cs typeface="Open Sans"/>
                </a:rPr>
                <a:t>48</a:t>
              </a:r>
              <a:r>
                <a:rPr lang="en-US" sz="1125" b="1" baseline="32828" dirty="0">
                  <a:solidFill>
                    <a:srgbClr val="97999B"/>
                  </a:solidFill>
                  <a:latin typeface="Open Sans"/>
                  <a:cs typeface="Open Sans"/>
                </a:rPr>
                <a:t>%</a:t>
              </a:r>
              <a:endParaRPr sz="1097" dirty="0">
                <a:solidFill>
                  <a:srgbClr val="97999B"/>
                </a:solidFill>
                <a:latin typeface="Open Sans"/>
                <a:cs typeface="Open Sans"/>
              </a:endParaRPr>
            </a:p>
          </p:txBody>
        </p:sp>
        <p:grpSp>
          <p:nvGrpSpPr>
            <p:cNvPr id="54" name="object 7">
              <a:extLst>
                <a:ext uri="{FF2B5EF4-FFF2-40B4-BE49-F238E27FC236}">
                  <a16:creationId xmlns:a16="http://schemas.microsoft.com/office/drawing/2014/main" id="{D2B31670-2E95-DBF3-8120-C7B8BE70AD91}"/>
                </a:ext>
              </a:extLst>
            </p:cNvPr>
            <p:cNvGrpSpPr/>
            <p:nvPr/>
          </p:nvGrpSpPr>
          <p:grpSpPr>
            <a:xfrm>
              <a:off x="7279691" y="2080667"/>
              <a:ext cx="2288082" cy="2308758"/>
              <a:chOff x="2689336" y="5974016"/>
              <a:chExt cx="1448936" cy="1462029"/>
            </a:xfrm>
          </p:grpSpPr>
          <p:sp>
            <p:nvSpPr>
              <p:cNvPr id="55" name="object 10">
                <a:extLst>
                  <a:ext uri="{FF2B5EF4-FFF2-40B4-BE49-F238E27FC236}">
                    <a16:creationId xmlns:a16="http://schemas.microsoft.com/office/drawing/2014/main" id="{8524478A-6B4F-4274-F32E-0AF96A096303}"/>
                  </a:ext>
                </a:extLst>
              </p:cNvPr>
              <p:cNvSpPr/>
              <p:nvPr/>
            </p:nvSpPr>
            <p:spPr>
              <a:xfrm>
                <a:off x="2786357" y="6084130"/>
                <a:ext cx="1351915" cy="1351915"/>
              </a:xfrm>
              <a:custGeom>
                <a:avLst/>
                <a:gdLst/>
                <a:ahLst/>
                <a:cxnLst/>
                <a:rect l="l" t="t" r="r" b="b"/>
                <a:pathLst>
                  <a:path w="1351914" h="1351915">
                    <a:moveTo>
                      <a:pt x="1351635" y="675817"/>
                    </a:moveTo>
                    <a:lnTo>
                      <a:pt x="1349938" y="724081"/>
                    </a:lnTo>
                    <a:lnTo>
                      <a:pt x="1344924" y="771429"/>
                    </a:lnTo>
                    <a:lnTo>
                      <a:pt x="1336706" y="817747"/>
                    </a:lnTo>
                    <a:lnTo>
                      <a:pt x="1325400" y="862920"/>
                    </a:lnTo>
                    <a:lnTo>
                      <a:pt x="1311119" y="906834"/>
                    </a:lnTo>
                    <a:lnTo>
                      <a:pt x="1293978" y="949375"/>
                    </a:lnTo>
                    <a:lnTo>
                      <a:pt x="1274092" y="990428"/>
                    </a:lnTo>
                    <a:lnTo>
                      <a:pt x="1251574" y="1029879"/>
                    </a:lnTo>
                    <a:lnTo>
                      <a:pt x="1226539" y="1067614"/>
                    </a:lnTo>
                    <a:lnTo>
                      <a:pt x="1199102" y="1103518"/>
                    </a:lnTo>
                    <a:lnTo>
                      <a:pt x="1169376" y="1137477"/>
                    </a:lnTo>
                    <a:lnTo>
                      <a:pt x="1137477" y="1169376"/>
                    </a:lnTo>
                    <a:lnTo>
                      <a:pt x="1103518" y="1199102"/>
                    </a:lnTo>
                    <a:lnTo>
                      <a:pt x="1067614" y="1226539"/>
                    </a:lnTo>
                    <a:lnTo>
                      <a:pt x="1029879" y="1251574"/>
                    </a:lnTo>
                    <a:lnTo>
                      <a:pt x="990428" y="1274092"/>
                    </a:lnTo>
                    <a:lnTo>
                      <a:pt x="949375" y="1293978"/>
                    </a:lnTo>
                    <a:lnTo>
                      <a:pt x="906834" y="1311119"/>
                    </a:lnTo>
                    <a:lnTo>
                      <a:pt x="862920" y="1325400"/>
                    </a:lnTo>
                    <a:lnTo>
                      <a:pt x="817747" y="1336706"/>
                    </a:lnTo>
                    <a:lnTo>
                      <a:pt x="771429" y="1344924"/>
                    </a:lnTo>
                    <a:lnTo>
                      <a:pt x="724081" y="1349938"/>
                    </a:lnTo>
                    <a:lnTo>
                      <a:pt x="675817" y="1351635"/>
                    </a:lnTo>
                    <a:lnTo>
                      <a:pt x="627554" y="1349938"/>
                    </a:lnTo>
                    <a:lnTo>
                      <a:pt x="580206" y="1344924"/>
                    </a:lnTo>
                    <a:lnTo>
                      <a:pt x="533888" y="1336706"/>
                    </a:lnTo>
                    <a:lnTo>
                      <a:pt x="488715" y="1325400"/>
                    </a:lnTo>
                    <a:lnTo>
                      <a:pt x="444801" y="1311119"/>
                    </a:lnTo>
                    <a:lnTo>
                      <a:pt x="402260" y="1293978"/>
                    </a:lnTo>
                    <a:lnTo>
                      <a:pt x="361207" y="1274092"/>
                    </a:lnTo>
                    <a:lnTo>
                      <a:pt x="321755" y="1251574"/>
                    </a:lnTo>
                    <a:lnTo>
                      <a:pt x="284021" y="1226539"/>
                    </a:lnTo>
                    <a:lnTo>
                      <a:pt x="248117" y="1199102"/>
                    </a:lnTo>
                    <a:lnTo>
                      <a:pt x="214158" y="1169376"/>
                    </a:lnTo>
                    <a:lnTo>
                      <a:pt x="182258" y="1137477"/>
                    </a:lnTo>
                    <a:lnTo>
                      <a:pt x="152533" y="1103518"/>
                    </a:lnTo>
                    <a:lnTo>
                      <a:pt x="125095" y="1067614"/>
                    </a:lnTo>
                    <a:lnTo>
                      <a:pt x="100060" y="1029879"/>
                    </a:lnTo>
                    <a:lnTo>
                      <a:pt x="77543" y="990428"/>
                    </a:lnTo>
                    <a:lnTo>
                      <a:pt x="57656" y="949375"/>
                    </a:lnTo>
                    <a:lnTo>
                      <a:pt x="40515" y="906834"/>
                    </a:lnTo>
                    <a:lnTo>
                      <a:pt x="26235" y="862920"/>
                    </a:lnTo>
                    <a:lnTo>
                      <a:pt x="14928" y="817747"/>
                    </a:lnTo>
                    <a:lnTo>
                      <a:pt x="6711" y="771429"/>
                    </a:lnTo>
                    <a:lnTo>
                      <a:pt x="1696" y="724081"/>
                    </a:lnTo>
                    <a:lnTo>
                      <a:pt x="0" y="675817"/>
                    </a:lnTo>
                    <a:lnTo>
                      <a:pt x="1696" y="627554"/>
                    </a:lnTo>
                    <a:lnTo>
                      <a:pt x="6711" y="580206"/>
                    </a:lnTo>
                    <a:lnTo>
                      <a:pt x="14928" y="533888"/>
                    </a:lnTo>
                    <a:lnTo>
                      <a:pt x="26235" y="488715"/>
                    </a:lnTo>
                    <a:lnTo>
                      <a:pt x="40515" y="444801"/>
                    </a:lnTo>
                    <a:lnTo>
                      <a:pt x="57656" y="402260"/>
                    </a:lnTo>
                    <a:lnTo>
                      <a:pt x="77543" y="361207"/>
                    </a:lnTo>
                    <a:lnTo>
                      <a:pt x="100060" y="321755"/>
                    </a:lnTo>
                    <a:lnTo>
                      <a:pt x="125095" y="284021"/>
                    </a:lnTo>
                    <a:lnTo>
                      <a:pt x="152533" y="248117"/>
                    </a:lnTo>
                    <a:lnTo>
                      <a:pt x="182258" y="214158"/>
                    </a:lnTo>
                    <a:lnTo>
                      <a:pt x="214158" y="182258"/>
                    </a:lnTo>
                    <a:lnTo>
                      <a:pt x="248117" y="152533"/>
                    </a:lnTo>
                    <a:lnTo>
                      <a:pt x="284021" y="125095"/>
                    </a:lnTo>
                    <a:lnTo>
                      <a:pt x="321755" y="100060"/>
                    </a:lnTo>
                    <a:lnTo>
                      <a:pt x="361207" y="77543"/>
                    </a:lnTo>
                    <a:lnTo>
                      <a:pt x="402260" y="57656"/>
                    </a:lnTo>
                    <a:lnTo>
                      <a:pt x="444801" y="40515"/>
                    </a:lnTo>
                    <a:lnTo>
                      <a:pt x="488715" y="26235"/>
                    </a:lnTo>
                    <a:lnTo>
                      <a:pt x="533888" y="14928"/>
                    </a:lnTo>
                    <a:lnTo>
                      <a:pt x="580206" y="6711"/>
                    </a:lnTo>
                    <a:lnTo>
                      <a:pt x="627554" y="1696"/>
                    </a:lnTo>
                    <a:lnTo>
                      <a:pt x="675817" y="0"/>
                    </a:lnTo>
                    <a:lnTo>
                      <a:pt x="724081" y="1696"/>
                    </a:lnTo>
                    <a:lnTo>
                      <a:pt x="771429" y="6711"/>
                    </a:lnTo>
                    <a:lnTo>
                      <a:pt x="817747" y="14928"/>
                    </a:lnTo>
                    <a:lnTo>
                      <a:pt x="862920" y="26235"/>
                    </a:lnTo>
                    <a:lnTo>
                      <a:pt x="906834" y="40515"/>
                    </a:lnTo>
                    <a:lnTo>
                      <a:pt x="949375" y="57656"/>
                    </a:lnTo>
                    <a:lnTo>
                      <a:pt x="990428" y="77543"/>
                    </a:lnTo>
                    <a:lnTo>
                      <a:pt x="1029879" y="100060"/>
                    </a:lnTo>
                    <a:lnTo>
                      <a:pt x="1067614" y="125095"/>
                    </a:lnTo>
                    <a:lnTo>
                      <a:pt x="1103518" y="152533"/>
                    </a:lnTo>
                    <a:lnTo>
                      <a:pt x="1137477" y="182258"/>
                    </a:lnTo>
                    <a:lnTo>
                      <a:pt x="1169376" y="214158"/>
                    </a:lnTo>
                    <a:lnTo>
                      <a:pt x="1199102" y="248117"/>
                    </a:lnTo>
                    <a:lnTo>
                      <a:pt x="1226539" y="284021"/>
                    </a:lnTo>
                    <a:lnTo>
                      <a:pt x="1251574" y="321755"/>
                    </a:lnTo>
                    <a:lnTo>
                      <a:pt x="1274092" y="361207"/>
                    </a:lnTo>
                    <a:lnTo>
                      <a:pt x="1293978" y="402260"/>
                    </a:lnTo>
                    <a:lnTo>
                      <a:pt x="1311119" y="444801"/>
                    </a:lnTo>
                    <a:lnTo>
                      <a:pt x="1325400" y="488715"/>
                    </a:lnTo>
                    <a:lnTo>
                      <a:pt x="1336706" y="533888"/>
                    </a:lnTo>
                    <a:lnTo>
                      <a:pt x="1344924" y="580206"/>
                    </a:lnTo>
                    <a:lnTo>
                      <a:pt x="1349938" y="627554"/>
                    </a:lnTo>
                    <a:lnTo>
                      <a:pt x="1351635" y="675817"/>
                    </a:lnTo>
                    <a:close/>
                  </a:path>
                </a:pathLst>
              </a:custGeom>
              <a:ln w="60807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 wrap="square" lIns="0" tIns="0" rIns="0" bIns="0" rtlCol="0"/>
              <a:lstStyle/>
              <a:p>
                <a:pPr defTabSz="514350">
                  <a:defRPr/>
                </a:pPr>
                <a:endParaRPr sz="1013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6" name="object 11">
                <a:extLst>
                  <a:ext uri="{FF2B5EF4-FFF2-40B4-BE49-F238E27FC236}">
                    <a16:creationId xmlns:a16="http://schemas.microsoft.com/office/drawing/2014/main" id="{2FF05011-3F03-ADB1-655B-BF0EEE141F0D}"/>
                  </a:ext>
                </a:extLst>
              </p:cNvPr>
              <p:cNvSpPr/>
              <p:nvPr/>
            </p:nvSpPr>
            <p:spPr>
              <a:xfrm>
                <a:off x="2689336" y="5974016"/>
                <a:ext cx="774065" cy="1398905"/>
              </a:xfrm>
              <a:custGeom>
                <a:avLst/>
                <a:gdLst/>
                <a:ahLst/>
                <a:cxnLst/>
                <a:rect l="l" t="t" r="r" b="b"/>
                <a:pathLst>
                  <a:path w="774064" h="1398904">
                    <a:moveTo>
                      <a:pt x="773899" y="0"/>
                    </a:moveTo>
                    <a:lnTo>
                      <a:pt x="724958" y="1522"/>
                    </a:lnTo>
                    <a:lnTo>
                      <a:pt x="676824" y="6029"/>
                    </a:lnTo>
                    <a:lnTo>
                      <a:pt x="629591" y="13431"/>
                    </a:lnTo>
                    <a:lnTo>
                      <a:pt x="583347" y="23636"/>
                    </a:lnTo>
                    <a:lnTo>
                      <a:pt x="538185" y="36553"/>
                    </a:lnTo>
                    <a:lnTo>
                      <a:pt x="494194" y="52093"/>
                    </a:lnTo>
                    <a:lnTo>
                      <a:pt x="451465" y="70164"/>
                    </a:lnTo>
                    <a:lnTo>
                      <a:pt x="410088" y="90676"/>
                    </a:lnTo>
                    <a:lnTo>
                      <a:pt x="370156" y="113538"/>
                    </a:lnTo>
                    <a:lnTo>
                      <a:pt x="331757" y="138659"/>
                    </a:lnTo>
                    <a:lnTo>
                      <a:pt x="294983" y="165950"/>
                    </a:lnTo>
                    <a:lnTo>
                      <a:pt x="259925" y="195318"/>
                    </a:lnTo>
                    <a:lnTo>
                      <a:pt x="226672" y="226674"/>
                    </a:lnTo>
                    <a:lnTo>
                      <a:pt x="195317" y="259927"/>
                    </a:lnTo>
                    <a:lnTo>
                      <a:pt x="165949" y="294985"/>
                    </a:lnTo>
                    <a:lnTo>
                      <a:pt x="138659" y="331760"/>
                    </a:lnTo>
                    <a:lnTo>
                      <a:pt x="113537" y="370159"/>
                    </a:lnTo>
                    <a:lnTo>
                      <a:pt x="90675" y="410093"/>
                    </a:lnTo>
                    <a:lnTo>
                      <a:pt x="70164" y="451470"/>
                    </a:lnTo>
                    <a:lnTo>
                      <a:pt x="52093" y="494199"/>
                    </a:lnTo>
                    <a:lnTo>
                      <a:pt x="36553" y="538192"/>
                    </a:lnTo>
                    <a:lnTo>
                      <a:pt x="23636" y="583355"/>
                    </a:lnTo>
                    <a:lnTo>
                      <a:pt x="13431" y="629600"/>
                    </a:lnTo>
                    <a:lnTo>
                      <a:pt x="6029" y="676834"/>
                    </a:lnTo>
                    <a:lnTo>
                      <a:pt x="1522" y="724969"/>
                    </a:lnTo>
                    <a:lnTo>
                      <a:pt x="0" y="773912"/>
                    </a:lnTo>
                    <a:lnTo>
                      <a:pt x="1648" y="824837"/>
                    </a:lnTo>
                    <a:lnTo>
                      <a:pt x="6527" y="874881"/>
                    </a:lnTo>
                    <a:lnTo>
                      <a:pt x="14533" y="923943"/>
                    </a:lnTo>
                    <a:lnTo>
                      <a:pt x="25563" y="971919"/>
                    </a:lnTo>
                    <a:lnTo>
                      <a:pt x="39517" y="1018709"/>
                    </a:lnTo>
                    <a:lnTo>
                      <a:pt x="56292" y="1064210"/>
                    </a:lnTo>
                    <a:lnTo>
                      <a:pt x="75784" y="1108319"/>
                    </a:lnTo>
                    <a:lnTo>
                      <a:pt x="97893" y="1150935"/>
                    </a:lnTo>
                    <a:lnTo>
                      <a:pt x="122516" y="1191955"/>
                    </a:lnTo>
                    <a:lnTo>
                      <a:pt x="149551" y="1231277"/>
                    </a:lnTo>
                    <a:lnTo>
                      <a:pt x="178895" y="1268799"/>
                    </a:lnTo>
                    <a:lnTo>
                      <a:pt x="210446" y="1304418"/>
                    </a:lnTo>
                    <a:lnTo>
                      <a:pt x="244103" y="1338033"/>
                    </a:lnTo>
                    <a:lnTo>
                      <a:pt x="279762" y="1369542"/>
                    </a:lnTo>
                    <a:lnTo>
                      <a:pt x="317322" y="1398841"/>
                    </a:lnTo>
                    <a:lnTo>
                      <a:pt x="432739" y="1243482"/>
                    </a:lnTo>
                    <a:lnTo>
                      <a:pt x="395359" y="1213945"/>
                    </a:lnTo>
                    <a:lnTo>
                      <a:pt x="361038" y="1181998"/>
                    </a:lnTo>
                    <a:lnTo>
                      <a:pt x="329812" y="1147850"/>
                    </a:lnTo>
                    <a:lnTo>
                      <a:pt x="301712" y="1111710"/>
                    </a:lnTo>
                    <a:lnTo>
                      <a:pt x="276773" y="1073785"/>
                    </a:lnTo>
                    <a:lnTo>
                      <a:pt x="255026" y="1034286"/>
                    </a:lnTo>
                    <a:lnTo>
                      <a:pt x="236505" y="993420"/>
                    </a:lnTo>
                    <a:lnTo>
                      <a:pt x="221243" y="951396"/>
                    </a:lnTo>
                    <a:lnTo>
                      <a:pt x="209273" y="908423"/>
                    </a:lnTo>
                    <a:lnTo>
                      <a:pt x="200628" y="864709"/>
                    </a:lnTo>
                    <a:lnTo>
                      <a:pt x="195341" y="820463"/>
                    </a:lnTo>
                    <a:lnTo>
                      <a:pt x="193445" y="775894"/>
                    </a:lnTo>
                    <a:lnTo>
                      <a:pt x="194974" y="731211"/>
                    </a:lnTo>
                    <a:lnTo>
                      <a:pt x="199960" y="686621"/>
                    </a:lnTo>
                    <a:lnTo>
                      <a:pt x="208436" y="642334"/>
                    </a:lnTo>
                    <a:lnTo>
                      <a:pt x="220436" y="598558"/>
                    </a:lnTo>
                    <a:lnTo>
                      <a:pt x="235992" y="555502"/>
                    </a:lnTo>
                    <a:lnTo>
                      <a:pt x="255138" y="513374"/>
                    </a:lnTo>
                    <a:lnTo>
                      <a:pt x="277906" y="472384"/>
                    </a:lnTo>
                    <a:lnTo>
                      <a:pt x="304330" y="432739"/>
                    </a:lnTo>
                    <a:lnTo>
                      <a:pt x="335693" y="393286"/>
                    </a:lnTo>
                    <a:lnTo>
                      <a:pt x="370054" y="357001"/>
                    </a:lnTo>
                    <a:lnTo>
                      <a:pt x="407169" y="324008"/>
                    </a:lnTo>
                    <a:lnTo>
                      <a:pt x="446792" y="294431"/>
                    </a:lnTo>
                    <a:lnTo>
                      <a:pt x="488680" y="268394"/>
                    </a:lnTo>
                    <a:lnTo>
                      <a:pt x="532588" y="246023"/>
                    </a:lnTo>
                    <a:lnTo>
                      <a:pt x="578274" y="227440"/>
                    </a:lnTo>
                    <a:lnTo>
                      <a:pt x="625492" y="212771"/>
                    </a:lnTo>
                    <a:lnTo>
                      <a:pt x="673998" y="202139"/>
                    </a:lnTo>
                    <a:lnTo>
                      <a:pt x="723549" y="195668"/>
                    </a:lnTo>
                    <a:lnTo>
                      <a:pt x="773899" y="193484"/>
                    </a:lnTo>
                    <a:lnTo>
                      <a:pt x="773899" y="0"/>
                    </a:lnTo>
                    <a:close/>
                  </a:path>
                </a:pathLst>
              </a:custGeom>
              <a:solidFill>
                <a:srgbClr val="0097A9"/>
              </a:solidFill>
            </p:spPr>
            <p:txBody>
              <a:bodyPr wrap="square" lIns="0" tIns="0" rIns="0" bIns="0" rtlCol="0"/>
              <a:lstStyle/>
              <a:p>
                <a:pPr defTabSz="514350">
                  <a:defRPr/>
                </a:pPr>
                <a:endParaRPr sz="1013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57" name="object 21">
            <a:extLst>
              <a:ext uri="{FF2B5EF4-FFF2-40B4-BE49-F238E27FC236}">
                <a16:creationId xmlns:a16="http://schemas.microsoft.com/office/drawing/2014/main" id="{DE8F0386-8A8E-F415-12C9-0D0469748A82}"/>
              </a:ext>
            </a:extLst>
          </p:cNvPr>
          <p:cNvSpPr txBox="1"/>
          <p:nvPr/>
        </p:nvSpPr>
        <p:spPr>
          <a:xfrm>
            <a:off x="7882101" y="3039118"/>
            <a:ext cx="660848" cy="122630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algn="ctr" defTabSz="514350">
              <a:spcBef>
                <a:spcPts val="56"/>
              </a:spcBef>
              <a:defRPr/>
            </a:pP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Sustainability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B6293A3-CB6F-8D4C-1F0D-14BE0B92C6D9}"/>
              </a:ext>
            </a:extLst>
          </p:cNvPr>
          <p:cNvGrpSpPr>
            <a:grpSpLocks noChangeAspect="1"/>
          </p:cNvGrpSpPr>
          <p:nvPr/>
        </p:nvGrpSpPr>
        <p:grpSpPr>
          <a:xfrm>
            <a:off x="4688780" y="3301086"/>
            <a:ext cx="810000" cy="810000"/>
            <a:chOff x="6089683" y="3396795"/>
            <a:chExt cx="1267828" cy="1267828"/>
          </a:xfrm>
        </p:grpSpPr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85B4F804-DA33-CD27-5215-CC5B1FB11773}"/>
                </a:ext>
              </a:extLst>
            </p:cNvPr>
            <p:cNvSpPr/>
            <p:nvPr/>
          </p:nvSpPr>
          <p:spPr>
            <a:xfrm>
              <a:off x="6174753" y="3480768"/>
              <a:ext cx="1097686" cy="1097686"/>
            </a:xfrm>
            <a:custGeom>
              <a:avLst/>
              <a:gdLst>
                <a:gd name="connsiteX0" fmla="*/ 1097687 w 1097686"/>
                <a:gd name="connsiteY0" fmla="*/ 548843 h 1097686"/>
                <a:gd name="connsiteX1" fmla="*/ 548843 w 1097686"/>
                <a:gd name="connsiteY1" fmla="*/ 1097687 h 1097686"/>
                <a:gd name="connsiteX2" fmla="*/ 0 w 1097686"/>
                <a:gd name="connsiteY2" fmla="*/ 548843 h 1097686"/>
                <a:gd name="connsiteX3" fmla="*/ 548843 w 1097686"/>
                <a:gd name="connsiteY3" fmla="*/ 0 h 1097686"/>
                <a:gd name="connsiteX4" fmla="*/ 1097687 w 1097686"/>
                <a:gd name="connsiteY4" fmla="*/ 548843 h 109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686" h="1097686">
                  <a:moveTo>
                    <a:pt x="1097687" y="548843"/>
                  </a:moveTo>
                  <a:cubicBezTo>
                    <a:pt x="1097687" y="851961"/>
                    <a:pt x="851961" y="1097687"/>
                    <a:pt x="548843" y="1097687"/>
                  </a:cubicBezTo>
                  <a:cubicBezTo>
                    <a:pt x="245726" y="1097687"/>
                    <a:pt x="0" y="851961"/>
                    <a:pt x="0" y="548843"/>
                  </a:cubicBezTo>
                  <a:cubicBezTo>
                    <a:pt x="0" y="245726"/>
                    <a:pt x="245726" y="0"/>
                    <a:pt x="548843" y="0"/>
                  </a:cubicBezTo>
                  <a:cubicBezTo>
                    <a:pt x="851961" y="0"/>
                    <a:pt x="1097687" y="245726"/>
                    <a:pt x="1097687" y="548843"/>
                  </a:cubicBezTo>
                  <a:close/>
                </a:path>
              </a:pathLst>
            </a:custGeom>
            <a:noFill/>
            <a:ln w="57150" cap="flat">
              <a:solidFill>
                <a:schemeClr val="tx2">
                  <a:lumMod val="40000"/>
                  <a:lumOff val="6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6C06DFC7-6CC6-9B19-21E0-839C1F6F8282}"/>
                </a:ext>
              </a:extLst>
            </p:cNvPr>
            <p:cNvSpPr/>
            <p:nvPr/>
          </p:nvSpPr>
          <p:spPr>
            <a:xfrm>
              <a:off x="6089683" y="3396795"/>
              <a:ext cx="1267828" cy="1267828"/>
            </a:xfrm>
            <a:custGeom>
              <a:avLst/>
              <a:gdLst>
                <a:gd name="connsiteX0" fmla="*/ 633914 w 1267828"/>
                <a:gd name="connsiteY0" fmla="*/ 0 h 1267828"/>
                <a:gd name="connsiteX1" fmla="*/ 0 w 1267828"/>
                <a:gd name="connsiteY1" fmla="*/ 633914 h 1267828"/>
                <a:gd name="connsiteX2" fmla="*/ 633914 w 1267828"/>
                <a:gd name="connsiteY2" fmla="*/ 1267828 h 1267828"/>
                <a:gd name="connsiteX3" fmla="*/ 1267828 w 1267828"/>
                <a:gd name="connsiteY3" fmla="*/ 633914 h 1267828"/>
                <a:gd name="connsiteX4" fmla="*/ 939071 w 1267828"/>
                <a:gd name="connsiteY4" fmla="*/ 78485 h 1267828"/>
                <a:gd name="connsiteX5" fmla="*/ 862782 w 1267828"/>
                <a:gd name="connsiteY5" fmla="*/ 217342 h 1267828"/>
                <a:gd name="connsiteX6" fmla="*/ 1050486 w 1267828"/>
                <a:gd name="connsiteY6" fmla="*/ 862782 h 1267828"/>
                <a:gd name="connsiteX7" fmla="*/ 405046 w 1267828"/>
                <a:gd name="connsiteY7" fmla="*/ 1050486 h 1267828"/>
                <a:gd name="connsiteX8" fmla="*/ 217342 w 1267828"/>
                <a:gd name="connsiteY8" fmla="*/ 405046 h 1267828"/>
                <a:gd name="connsiteX9" fmla="*/ 633914 w 1267828"/>
                <a:gd name="connsiteY9" fmla="*/ 158616 h 1267828"/>
                <a:gd name="connsiteX10" fmla="*/ 633914 w 1267828"/>
                <a:gd name="connsiteY10" fmla="*/ 0 h 126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7828" h="1267828">
                  <a:moveTo>
                    <a:pt x="633914" y="0"/>
                  </a:moveTo>
                  <a:cubicBezTo>
                    <a:pt x="283752" y="0"/>
                    <a:pt x="0" y="283752"/>
                    <a:pt x="0" y="633914"/>
                  </a:cubicBezTo>
                  <a:cubicBezTo>
                    <a:pt x="0" y="984076"/>
                    <a:pt x="283752" y="1267828"/>
                    <a:pt x="633914" y="1267828"/>
                  </a:cubicBezTo>
                  <a:cubicBezTo>
                    <a:pt x="984076" y="1267828"/>
                    <a:pt x="1267828" y="984076"/>
                    <a:pt x="1267828" y="633914"/>
                  </a:cubicBezTo>
                  <a:cubicBezTo>
                    <a:pt x="1267828" y="402851"/>
                    <a:pt x="1142143" y="189900"/>
                    <a:pt x="939071" y="78485"/>
                  </a:cubicBezTo>
                  <a:lnTo>
                    <a:pt x="862782" y="217342"/>
                  </a:lnTo>
                  <a:cubicBezTo>
                    <a:pt x="1092747" y="343576"/>
                    <a:pt x="1176720" y="632816"/>
                    <a:pt x="1050486" y="862782"/>
                  </a:cubicBezTo>
                  <a:cubicBezTo>
                    <a:pt x="924252" y="1092747"/>
                    <a:pt x="635012" y="1176720"/>
                    <a:pt x="405046" y="1050486"/>
                  </a:cubicBezTo>
                  <a:cubicBezTo>
                    <a:pt x="175081" y="924252"/>
                    <a:pt x="91108" y="635012"/>
                    <a:pt x="217342" y="405046"/>
                  </a:cubicBezTo>
                  <a:cubicBezTo>
                    <a:pt x="300766" y="253017"/>
                    <a:pt x="460480" y="158616"/>
                    <a:pt x="633914" y="158616"/>
                  </a:cubicBezTo>
                  <a:lnTo>
                    <a:pt x="633914" y="0"/>
                  </a:lnTo>
                  <a:close/>
                </a:path>
              </a:pathLst>
            </a:custGeom>
            <a:solidFill>
              <a:srgbClr val="00ABAB"/>
            </a:solidFill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61" name="object 21">
            <a:extLst>
              <a:ext uri="{FF2B5EF4-FFF2-40B4-BE49-F238E27FC236}">
                <a16:creationId xmlns:a16="http://schemas.microsoft.com/office/drawing/2014/main" id="{E3033AC5-F5CC-2A21-C026-CF9314EC16A1}"/>
              </a:ext>
            </a:extLst>
          </p:cNvPr>
          <p:cNvSpPr txBox="1"/>
          <p:nvPr/>
        </p:nvSpPr>
        <p:spPr>
          <a:xfrm>
            <a:off x="4770882" y="4148674"/>
            <a:ext cx="660848" cy="238046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algn="ctr" defTabSz="514350">
              <a:spcBef>
                <a:spcPts val="56"/>
              </a:spcBef>
              <a:defRPr/>
            </a:pP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Digital business models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sp>
        <p:nvSpPr>
          <p:cNvPr id="62" name="object 4">
            <a:extLst>
              <a:ext uri="{FF2B5EF4-FFF2-40B4-BE49-F238E27FC236}">
                <a16:creationId xmlns:a16="http://schemas.microsoft.com/office/drawing/2014/main" id="{74D5158A-387C-949D-5C8C-EC4570957C83}"/>
              </a:ext>
            </a:extLst>
          </p:cNvPr>
          <p:cNvSpPr txBox="1"/>
          <p:nvPr/>
        </p:nvSpPr>
        <p:spPr>
          <a:xfrm>
            <a:off x="4989777" y="3618022"/>
            <a:ext cx="440177" cy="180338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defTabSz="514350">
              <a:spcBef>
                <a:spcPts val="56"/>
              </a:spcBef>
              <a:defRPr/>
            </a:pPr>
            <a:r>
              <a:rPr lang="en-GB" sz="1097" b="1" dirty="0">
                <a:solidFill>
                  <a:srgbClr val="00ABAB"/>
                </a:solidFill>
                <a:latin typeface="Open Sans"/>
                <a:cs typeface="Open Sans"/>
              </a:rPr>
              <a:t>92</a:t>
            </a:r>
            <a:r>
              <a:rPr lang="en-US" sz="1125" b="1" baseline="32828" dirty="0">
                <a:solidFill>
                  <a:srgbClr val="97999B"/>
                </a:solidFill>
                <a:latin typeface="Open Sans"/>
                <a:cs typeface="Open Sans"/>
              </a:rPr>
              <a:t>%</a:t>
            </a:r>
            <a:endParaRPr sz="1097" dirty="0">
              <a:solidFill>
                <a:srgbClr val="97999B"/>
              </a:solidFill>
              <a:latin typeface="Open Sans"/>
              <a:cs typeface="Open Sans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37BFF32-D934-359C-41A4-FDC5BDFC69C7}"/>
              </a:ext>
            </a:extLst>
          </p:cNvPr>
          <p:cNvGrpSpPr>
            <a:grpSpLocks noChangeAspect="1"/>
          </p:cNvGrpSpPr>
          <p:nvPr/>
        </p:nvGrpSpPr>
        <p:grpSpPr>
          <a:xfrm>
            <a:off x="4688780" y="4419367"/>
            <a:ext cx="810000" cy="810000"/>
            <a:chOff x="6089683" y="3396795"/>
            <a:chExt cx="1267828" cy="1267828"/>
          </a:xfrm>
        </p:grpSpPr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F3AF7067-C93B-DD2A-3E85-165F1E7D3960}"/>
                </a:ext>
              </a:extLst>
            </p:cNvPr>
            <p:cNvSpPr/>
            <p:nvPr/>
          </p:nvSpPr>
          <p:spPr>
            <a:xfrm>
              <a:off x="6174753" y="3480768"/>
              <a:ext cx="1097686" cy="1097686"/>
            </a:xfrm>
            <a:custGeom>
              <a:avLst/>
              <a:gdLst>
                <a:gd name="connsiteX0" fmla="*/ 1097687 w 1097686"/>
                <a:gd name="connsiteY0" fmla="*/ 548843 h 1097686"/>
                <a:gd name="connsiteX1" fmla="*/ 548843 w 1097686"/>
                <a:gd name="connsiteY1" fmla="*/ 1097687 h 1097686"/>
                <a:gd name="connsiteX2" fmla="*/ 0 w 1097686"/>
                <a:gd name="connsiteY2" fmla="*/ 548843 h 1097686"/>
                <a:gd name="connsiteX3" fmla="*/ 548843 w 1097686"/>
                <a:gd name="connsiteY3" fmla="*/ 0 h 1097686"/>
                <a:gd name="connsiteX4" fmla="*/ 1097687 w 1097686"/>
                <a:gd name="connsiteY4" fmla="*/ 548843 h 109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686" h="1097686">
                  <a:moveTo>
                    <a:pt x="1097687" y="548843"/>
                  </a:moveTo>
                  <a:cubicBezTo>
                    <a:pt x="1097687" y="851961"/>
                    <a:pt x="851961" y="1097687"/>
                    <a:pt x="548843" y="1097687"/>
                  </a:cubicBezTo>
                  <a:cubicBezTo>
                    <a:pt x="245726" y="1097687"/>
                    <a:pt x="0" y="851961"/>
                    <a:pt x="0" y="548843"/>
                  </a:cubicBezTo>
                  <a:cubicBezTo>
                    <a:pt x="0" y="245726"/>
                    <a:pt x="245726" y="0"/>
                    <a:pt x="548843" y="0"/>
                  </a:cubicBezTo>
                  <a:cubicBezTo>
                    <a:pt x="851961" y="0"/>
                    <a:pt x="1097687" y="245726"/>
                    <a:pt x="1097687" y="548843"/>
                  </a:cubicBezTo>
                  <a:close/>
                </a:path>
              </a:pathLst>
            </a:custGeom>
            <a:noFill/>
            <a:ln w="57150" cap="flat">
              <a:solidFill>
                <a:schemeClr val="tx2">
                  <a:lumMod val="40000"/>
                  <a:lumOff val="6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880910A7-7AAC-F117-4F1C-7E15518067CC}"/>
                </a:ext>
              </a:extLst>
            </p:cNvPr>
            <p:cNvSpPr/>
            <p:nvPr/>
          </p:nvSpPr>
          <p:spPr>
            <a:xfrm>
              <a:off x="6089683" y="3396795"/>
              <a:ext cx="1267828" cy="1267828"/>
            </a:xfrm>
            <a:custGeom>
              <a:avLst/>
              <a:gdLst>
                <a:gd name="connsiteX0" fmla="*/ 633914 w 1267828"/>
                <a:gd name="connsiteY0" fmla="*/ 0 h 1267828"/>
                <a:gd name="connsiteX1" fmla="*/ 0 w 1267828"/>
                <a:gd name="connsiteY1" fmla="*/ 633914 h 1267828"/>
                <a:gd name="connsiteX2" fmla="*/ 633914 w 1267828"/>
                <a:gd name="connsiteY2" fmla="*/ 1267828 h 1267828"/>
                <a:gd name="connsiteX3" fmla="*/ 1267828 w 1267828"/>
                <a:gd name="connsiteY3" fmla="*/ 633914 h 1267828"/>
                <a:gd name="connsiteX4" fmla="*/ 939071 w 1267828"/>
                <a:gd name="connsiteY4" fmla="*/ 78485 h 1267828"/>
                <a:gd name="connsiteX5" fmla="*/ 862782 w 1267828"/>
                <a:gd name="connsiteY5" fmla="*/ 217342 h 1267828"/>
                <a:gd name="connsiteX6" fmla="*/ 1050486 w 1267828"/>
                <a:gd name="connsiteY6" fmla="*/ 862782 h 1267828"/>
                <a:gd name="connsiteX7" fmla="*/ 405046 w 1267828"/>
                <a:gd name="connsiteY7" fmla="*/ 1050486 h 1267828"/>
                <a:gd name="connsiteX8" fmla="*/ 217342 w 1267828"/>
                <a:gd name="connsiteY8" fmla="*/ 405046 h 1267828"/>
                <a:gd name="connsiteX9" fmla="*/ 633914 w 1267828"/>
                <a:gd name="connsiteY9" fmla="*/ 158616 h 1267828"/>
                <a:gd name="connsiteX10" fmla="*/ 633914 w 1267828"/>
                <a:gd name="connsiteY10" fmla="*/ 0 h 126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7828" h="1267828">
                  <a:moveTo>
                    <a:pt x="633914" y="0"/>
                  </a:moveTo>
                  <a:cubicBezTo>
                    <a:pt x="283752" y="0"/>
                    <a:pt x="0" y="283752"/>
                    <a:pt x="0" y="633914"/>
                  </a:cubicBezTo>
                  <a:cubicBezTo>
                    <a:pt x="0" y="984076"/>
                    <a:pt x="283752" y="1267828"/>
                    <a:pt x="633914" y="1267828"/>
                  </a:cubicBezTo>
                  <a:cubicBezTo>
                    <a:pt x="984076" y="1267828"/>
                    <a:pt x="1267828" y="984076"/>
                    <a:pt x="1267828" y="633914"/>
                  </a:cubicBezTo>
                  <a:cubicBezTo>
                    <a:pt x="1267828" y="402851"/>
                    <a:pt x="1142143" y="189900"/>
                    <a:pt x="939071" y="78485"/>
                  </a:cubicBezTo>
                  <a:lnTo>
                    <a:pt x="862782" y="217342"/>
                  </a:lnTo>
                  <a:cubicBezTo>
                    <a:pt x="1092747" y="343576"/>
                    <a:pt x="1176720" y="632816"/>
                    <a:pt x="1050486" y="862782"/>
                  </a:cubicBezTo>
                  <a:cubicBezTo>
                    <a:pt x="924252" y="1092747"/>
                    <a:pt x="635012" y="1176720"/>
                    <a:pt x="405046" y="1050486"/>
                  </a:cubicBezTo>
                  <a:cubicBezTo>
                    <a:pt x="175081" y="924252"/>
                    <a:pt x="91108" y="635012"/>
                    <a:pt x="217342" y="405046"/>
                  </a:cubicBezTo>
                  <a:cubicBezTo>
                    <a:pt x="300766" y="253017"/>
                    <a:pt x="460480" y="158616"/>
                    <a:pt x="633914" y="158616"/>
                  </a:cubicBezTo>
                  <a:lnTo>
                    <a:pt x="633914" y="0"/>
                  </a:lnTo>
                  <a:close/>
                </a:path>
              </a:pathLst>
            </a:custGeom>
            <a:solidFill>
              <a:srgbClr val="0097A9"/>
            </a:solidFill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66" name="object 21">
            <a:extLst>
              <a:ext uri="{FF2B5EF4-FFF2-40B4-BE49-F238E27FC236}">
                <a16:creationId xmlns:a16="http://schemas.microsoft.com/office/drawing/2014/main" id="{8775472E-6D94-2ADC-C351-4CD8ADA00D69}"/>
              </a:ext>
            </a:extLst>
          </p:cNvPr>
          <p:cNvSpPr txBox="1"/>
          <p:nvPr/>
        </p:nvSpPr>
        <p:spPr>
          <a:xfrm>
            <a:off x="4770882" y="5266954"/>
            <a:ext cx="660848" cy="238046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algn="ctr" defTabSz="514350">
              <a:spcBef>
                <a:spcPts val="56"/>
              </a:spcBef>
              <a:defRPr/>
            </a:pPr>
            <a:r>
              <a:rPr lang="en-US" sz="750" spc="-6" dirty="0">
                <a:solidFill>
                  <a:prstClr val="black"/>
                </a:solidFill>
                <a:latin typeface="Calibri"/>
                <a:cs typeface="Open Sans"/>
              </a:rPr>
              <a:t>Budget will remain flat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sp>
        <p:nvSpPr>
          <p:cNvPr id="67" name="object 4">
            <a:extLst>
              <a:ext uri="{FF2B5EF4-FFF2-40B4-BE49-F238E27FC236}">
                <a16:creationId xmlns:a16="http://schemas.microsoft.com/office/drawing/2014/main" id="{51B2301A-7E24-F1B1-D2D3-00AD6A6D4A25}"/>
              </a:ext>
            </a:extLst>
          </p:cNvPr>
          <p:cNvSpPr txBox="1"/>
          <p:nvPr/>
        </p:nvSpPr>
        <p:spPr>
          <a:xfrm>
            <a:off x="4989777" y="4744468"/>
            <a:ext cx="440177" cy="180338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defTabSz="514350">
              <a:spcBef>
                <a:spcPts val="56"/>
              </a:spcBef>
              <a:defRPr/>
            </a:pPr>
            <a:r>
              <a:rPr lang="en-GB" sz="1097" b="1" dirty="0">
                <a:solidFill>
                  <a:srgbClr val="0097A9"/>
                </a:solidFill>
                <a:latin typeface="Open Sans"/>
                <a:cs typeface="Open Sans"/>
              </a:rPr>
              <a:t>93</a:t>
            </a:r>
            <a:r>
              <a:rPr lang="en-US" sz="1125" b="1" baseline="32828" dirty="0">
                <a:solidFill>
                  <a:srgbClr val="97999B"/>
                </a:solidFill>
                <a:latin typeface="Open Sans"/>
                <a:cs typeface="Open Sans"/>
              </a:rPr>
              <a:t>%</a:t>
            </a:r>
            <a:endParaRPr sz="1097" dirty="0">
              <a:solidFill>
                <a:srgbClr val="97999B"/>
              </a:solidFill>
              <a:latin typeface="Open Sans"/>
              <a:cs typeface="Open Sans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604E8AA-245E-960C-CD4E-E6BF3780DBAF}"/>
              </a:ext>
            </a:extLst>
          </p:cNvPr>
          <p:cNvGrpSpPr/>
          <p:nvPr/>
        </p:nvGrpSpPr>
        <p:grpSpPr>
          <a:xfrm>
            <a:off x="5763422" y="4713557"/>
            <a:ext cx="211455" cy="211455"/>
            <a:chOff x="7912971" y="5549957"/>
            <a:chExt cx="281940" cy="281940"/>
          </a:xfrm>
        </p:grpSpPr>
        <p:sp>
          <p:nvSpPr>
            <p:cNvPr id="69" name="object 8">
              <a:extLst>
                <a:ext uri="{FF2B5EF4-FFF2-40B4-BE49-F238E27FC236}">
                  <a16:creationId xmlns:a16="http://schemas.microsoft.com/office/drawing/2014/main" id="{5BA92A87-8178-EABC-DB56-0B77AE3309E7}"/>
                </a:ext>
              </a:extLst>
            </p:cNvPr>
            <p:cNvSpPr/>
            <p:nvPr/>
          </p:nvSpPr>
          <p:spPr>
            <a:xfrm>
              <a:off x="7912971" y="5549957"/>
              <a:ext cx="281940" cy="281940"/>
            </a:xfrm>
            <a:custGeom>
              <a:avLst/>
              <a:gdLst/>
              <a:ahLst/>
              <a:cxnLst/>
              <a:rect l="l" t="t" r="r" b="b"/>
              <a:pathLst>
                <a:path w="375920" h="375920">
                  <a:moveTo>
                    <a:pt x="187845" y="0"/>
                  </a:moveTo>
                  <a:lnTo>
                    <a:pt x="137908" y="6709"/>
                  </a:lnTo>
                  <a:lnTo>
                    <a:pt x="93035" y="25646"/>
                  </a:lnTo>
                  <a:lnTo>
                    <a:pt x="55017" y="55017"/>
                  </a:lnTo>
                  <a:lnTo>
                    <a:pt x="25646" y="93035"/>
                  </a:lnTo>
                  <a:lnTo>
                    <a:pt x="6709" y="137908"/>
                  </a:lnTo>
                  <a:lnTo>
                    <a:pt x="0" y="187845"/>
                  </a:lnTo>
                  <a:lnTo>
                    <a:pt x="6709" y="237783"/>
                  </a:lnTo>
                  <a:lnTo>
                    <a:pt x="25646" y="282655"/>
                  </a:lnTo>
                  <a:lnTo>
                    <a:pt x="55017" y="320673"/>
                  </a:lnTo>
                  <a:lnTo>
                    <a:pt x="93035" y="350045"/>
                  </a:lnTo>
                  <a:lnTo>
                    <a:pt x="137908" y="368981"/>
                  </a:lnTo>
                  <a:lnTo>
                    <a:pt x="187845" y="375691"/>
                  </a:lnTo>
                  <a:lnTo>
                    <a:pt x="237783" y="368981"/>
                  </a:lnTo>
                  <a:lnTo>
                    <a:pt x="282655" y="350045"/>
                  </a:lnTo>
                  <a:lnTo>
                    <a:pt x="320673" y="320673"/>
                  </a:lnTo>
                  <a:lnTo>
                    <a:pt x="350045" y="282655"/>
                  </a:lnTo>
                  <a:lnTo>
                    <a:pt x="368981" y="237783"/>
                  </a:lnTo>
                  <a:lnTo>
                    <a:pt x="375691" y="187845"/>
                  </a:lnTo>
                  <a:lnTo>
                    <a:pt x="368981" y="137908"/>
                  </a:lnTo>
                  <a:lnTo>
                    <a:pt x="350045" y="93035"/>
                  </a:lnTo>
                  <a:lnTo>
                    <a:pt x="320673" y="55017"/>
                  </a:lnTo>
                  <a:lnTo>
                    <a:pt x="282655" y="25646"/>
                  </a:lnTo>
                  <a:lnTo>
                    <a:pt x="237783" y="6709"/>
                  </a:lnTo>
                  <a:lnTo>
                    <a:pt x="1878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0" name="object 9">
              <a:extLst>
                <a:ext uri="{FF2B5EF4-FFF2-40B4-BE49-F238E27FC236}">
                  <a16:creationId xmlns:a16="http://schemas.microsoft.com/office/drawing/2014/main" id="{03E0C00D-6F84-4DAC-E0EB-2CF8BE8FF292}"/>
                </a:ext>
              </a:extLst>
            </p:cNvPr>
            <p:cNvSpPr/>
            <p:nvPr/>
          </p:nvSpPr>
          <p:spPr>
            <a:xfrm>
              <a:off x="7961787" y="5598535"/>
              <a:ext cx="184309" cy="184784"/>
            </a:xfrm>
            <a:custGeom>
              <a:avLst/>
              <a:gdLst/>
              <a:ahLst/>
              <a:cxnLst/>
              <a:rect l="l" t="t" r="r" b="b"/>
              <a:pathLst>
                <a:path w="245745" h="246379">
                  <a:moveTo>
                    <a:pt x="245681" y="96520"/>
                  </a:moveTo>
                  <a:lnTo>
                    <a:pt x="149923" y="96520"/>
                  </a:lnTo>
                  <a:lnTo>
                    <a:pt x="149923" y="0"/>
                  </a:lnTo>
                  <a:lnTo>
                    <a:pt x="95745" y="0"/>
                  </a:lnTo>
                  <a:lnTo>
                    <a:pt x="95745" y="96520"/>
                  </a:lnTo>
                  <a:lnTo>
                    <a:pt x="0" y="96520"/>
                  </a:lnTo>
                  <a:lnTo>
                    <a:pt x="0" y="151130"/>
                  </a:lnTo>
                  <a:lnTo>
                    <a:pt x="95745" y="151130"/>
                  </a:lnTo>
                  <a:lnTo>
                    <a:pt x="95745" y="246380"/>
                  </a:lnTo>
                  <a:lnTo>
                    <a:pt x="149923" y="246380"/>
                  </a:lnTo>
                  <a:lnTo>
                    <a:pt x="149923" y="151130"/>
                  </a:lnTo>
                  <a:lnTo>
                    <a:pt x="245681" y="151130"/>
                  </a:lnTo>
                  <a:lnTo>
                    <a:pt x="245681" y="96520"/>
                  </a:lnTo>
                  <a:close/>
                </a:path>
              </a:pathLst>
            </a:custGeom>
            <a:solidFill>
              <a:srgbClr val="041E42"/>
            </a:solidFill>
          </p:spPr>
          <p:txBody>
            <a:bodyPr wrap="square" lIns="0" tIns="0" rIns="0" bIns="0" rtlCol="0"/>
            <a:lstStyle/>
            <a:p>
              <a:pPr defTabSz="514350">
                <a:defRPr/>
              </a:pPr>
              <a:endParaRPr sz="1013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D2E822F-7948-A47C-597D-8B7E4E969A6D}"/>
              </a:ext>
            </a:extLst>
          </p:cNvPr>
          <p:cNvGrpSpPr>
            <a:grpSpLocks noChangeAspect="1"/>
          </p:cNvGrpSpPr>
          <p:nvPr/>
        </p:nvGrpSpPr>
        <p:grpSpPr>
          <a:xfrm>
            <a:off x="6259592" y="4438448"/>
            <a:ext cx="783000" cy="783000"/>
            <a:chOff x="7279691" y="2080667"/>
            <a:chExt cx="2288082" cy="2308758"/>
          </a:xfrm>
        </p:grpSpPr>
        <p:sp>
          <p:nvSpPr>
            <p:cNvPr id="72" name="object 4">
              <a:extLst>
                <a:ext uri="{FF2B5EF4-FFF2-40B4-BE49-F238E27FC236}">
                  <a16:creationId xmlns:a16="http://schemas.microsoft.com/office/drawing/2014/main" id="{ACDCFCBB-1162-AFA7-D478-EDDA866FE7C4}"/>
                </a:ext>
              </a:extLst>
            </p:cNvPr>
            <p:cNvSpPr txBox="1"/>
            <p:nvPr/>
          </p:nvSpPr>
          <p:spPr>
            <a:xfrm>
              <a:off x="8214228" y="3050192"/>
              <a:ext cx="1286282" cy="531746"/>
            </a:xfrm>
            <a:prstGeom prst="rect">
              <a:avLst/>
            </a:prstGeom>
          </p:spPr>
          <p:txBody>
            <a:bodyPr vert="horz" wrap="square" lIns="0" tIns="7144" rIns="0" bIns="0" rtlCol="0">
              <a:spAutoFit/>
            </a:bodyPr>
            <a:lstStyle/>
            <a:p>
              <a:pPr marL="7144" defTabSz="514350">
                <a:spcBef>
                  <a:spcPts val="56"/>
                </a:spcBef>
                <a:defRPr/>
              </a:pPr>
              <a:r>
                <a:rPr lang="en-GB" sz="1097" b="1" spc="-104" dirty="0">
                  <a:solidFill>
                    <a:srgbClr val="0097A9"/>
                  </a:solidFill>
                  <a:latin typeface="Open Sans"/>
                  <a:cs typeface="Open Sans"/>
                </a:rPr>
                <a:t>34</a:t>
              </a:r>
              <a:r>
                <a:rPr lang="en-US" sz="1125" b="1" spc="38" baseline="32828" dirty="0">
                  <a:solidFill>
                    <a:srgbClr val="97999B"/>
                  </a:solidFill>
                  <a:latin typeface="Open Sans"/>
                  <a:cs typeface="Open Sans"/>
                </a:rPr>
                <a:t>%</a:t>
              </a:r>
              <a:endParaRPr sz="1097" dirty="0">
                <a:solidFill>
                  <a:srgbClr val="97999B"/>
                </a:solidFill>
                <a:latin typeface="Open Sans"/>
                <a:cs typeface="Open Sans"/>
              </a:endParaRPr>
            </a:p>
          </p:txBody>
        </p:sp>
        <p:grpSp>
          <p:nvGrpSpPr>
            <p:cNvPr id="73" name="object 7">
              <a:extLst>
                <a:ext uri="{FF2B5EF4-FFF2-40B4-BE49-F238E27FC236}">
                  <a16:creationId xmlns:a16="http://schemas.microsoft.com/office/drawing/2014/main" id="{FC0A68FB-BCF1-0E52-C71D-6ADFE3375DDD}"/>
                </a:ext>
              </a:extLst>
            </p:cNvPr>
            <p:cNvGrpSpPr/>
            <p:nvPr/>
          </p:nvGrpSpPr>
          <p:grpSpPr>
            <a:xfrm>
              <a:off x="7279691" y="2080667"/>
              <a:ext cx="2288082" cy="2308758"/>
              <a:chOff x="2689336" y="5974016"/>
              <a:chExt cx="1448936" cy="1462029"/>
            </a:xfrm>
          </p:grpSpPr>
          <p:sp>
            <p:nvSpPr>
              <p:cNvPr id="74" name="object 10">
                <a:extLst>
                  <a:ext uri="{FF2B5EF4-FFF2-40B4-BE49-F238E27FC236}">
                    <a16:creationId xmlns:a16="http://schemas.microsoft.com/office/drawing/2014/main" id="{3148EC19-9FFC-3F65-EEBF-78243D8E97F7}"/>
                  </a:ext>
                </a:extLst>
              </p:cNvPr>
              <p:cNvSpPr/>
              <p:nvPr/>
            </p:nvSpPr>
            <p:spPr>
              <a:xfrm>
                <a:off x="2786357" y="6084130"/>
                <a:ext cx="1351915" cy="1351915"/>
              </a:xfrm>
              <a:custGeom>
                <a:avLst/>
                <a:gdLst/>
                <a:ahLst/>
                <a:cxnLst/>
                <a:rect l="l" t="t" r="r" b="b"/>
                <a:pathLst>
                  <a:path w="1351914" h="1351915">
                    <a:moveTo>
                      <a:pt x="1351635" y="675817"/>
                    </a:moveTo>
                    <a:lnTo>
                      <a:pt x="1349938" y="724081"/>
                    </a:lnTo>
                    <a:lnTo>
                      <a:pt x="1344924" y="771429"/>
                    </a:lnTo>
                    <a:lnTo>
                      <a:pt x="1336706" y="817747"/>
                    </a:lnTo>
                    <a:lnTo>
                      <a:pt x="1325400" y="862920"/>
                    </a:lnTo>
                    <a:lnTo>
                      <a:pt x="1311119" y="906834"/>
                    </a:lnTo>
                    <a:lnTo>
                      <a:pt x="1293978" y="949375"/>
                    </a:lnTo>
                    <a:lnTo>
                      <a:pt x="1274092" y="990428"/>
                    </a:lnTo>
                    <a:lnTo>
                      <a:pt x="1251574" y="1029879"/>
                    </a:lnTo>
                    <a:lnTo>
                      <a:pt x="1226539" y="1067614"/>
                    </a:lnTo>
                    <a:lnTo>
                      <a:pt x="1199102" y="1103518"/>
                    </a:lnTo>
                    <a:lnTo>
                      <a:pt x="1169376" y="1137477"/>
                    </a:lnTo>
                    <a:lnTo>
                      <a:pt x="1137477" y="1169376"/>
                    </a:lnTo>
                    <a:lnTo>
                      <a:pt x="1103518" y="1199102"/>
                    </a:lnTo>
                    <a:lnTo>
                      <a:pt x="1067614" y="1226539"/>
                    </a:lnTo>
                    <a:lnTo>
                      <a:pt x="1029879" y="1251574"/>
                    </a:lnTo>
                    <a:lnTo>
                      <a:pt x="990428" y="1274092"/>
                    </a:lnTo>
                    <a:lnTo>
                      <a:pt x="949375" y="1293978"/>
                    </a:lnTo>
                    <a:lnTo>
                      <a:pt x="906834" y="1311119"/>
                    </a:lnTo>
                    <a:lnTo>
                      <a:pt x="862920" y="1325400"/>
                    </a:lnTo>
                    <a:lnTo>
                      <a:pt x="817747" y="1336706"/>
                    </a:lnTo>
                    <a:lnTo>
                      <a:pt x="771429" y="1344924"/>
                    </a:lnTo>
                    <a:lnTo>
                      <a:pt x="724081" y="1349938"/>
                    </a:lnTo>
                    <a:lnTo>
                      <a:pt x="675817" y="1351635"/>
                    </a:lnTo>
                    <a:lnTo>
                      <a:pt x="627554" y="1349938"/>
                    </a:lnTo>
                    <a:lnTo>
                      <a:pt x="580206" y="1344924"/>
                    </a:lnTo>
                    <a:lnTo>
                      <a:pt x="533888" y="1336706"/>
                    </a:lnTo>
                    <a:lnTo>
                      <a:pt x="488715" y="1325400"/>
                    </a:lnTo>
                    <a:lnTo>
                      <a:pt x="444801" y="1311119"/>
                    </a:lnTo>
                    <a:lnTo>
                      <a:pt x="402260" y="1293978"/>
                    </a:lnTo>
                    <a:lnTo>
                      <a:pt x="361207" y="1274092"/>
                    </a:lnTo>
                    <a:lnTo>
                      <a:pt x="321755" y="1251574"/>
                    </a:lnTo>
                    <a:lnTo>
                      <a:pt x="284021" y="1226539"/>
                    </a:lnTo>
                    <a:lnTo>
                      <a:pt x="248117" y="1199102"/>
                    </a:lnTo>
                    <a:lnTo>
                      <a:pt x="214158" y="1169376"/>
                    </a:lnTo>
                    <a:lnTo>
                      <a:pt x="182258" y="1137477"/>
                    </a:lnTo>
                    <a:lnTo>
                      <a:pt x="152533" y="1103518"/>
                    </a:lnTo>
                    <a:lnTo>
                      <a:pt x="125095" y="1067614"/>
                    </a:lnTo>
                    <a:lnTo>
                      <a:pt x="100060" y="1029879"/>
                    </a:lnTo>
                    <a:lnTo>
                      <a:pt x="77543" y="990428"/>
                    </a:lnTo>
                    <a:lnTo>
                      <a:pt x="57656" y="949375"/>
                    </a:lnTo>
                    <a:lnTo>
                      <a:pt x="40515" y="906834"/>
                    </a:lnTo>
                    <a:lnTo>
                      <a:pt x="26235" y="862920"/>
                    </a:lnTo>
                    <a:lnTo>
                      <a:pt x="14928" y="817747"/>
                    </a:lnTo>
                    <a:lnTo>
                      <a:pt x="6711" y="771429"/>
                    </a:lnTo>
                    <a:lnTo>
                      <a:pt x="1696" y="724081"/>
                    </a:lnTo>
                    <a:lnTo>
                      <a:pt x="0" y="675817"/>
                    </a:lnTo>
                    <a:lnTo>
                      <a:pt x="1696" y="627554"/>
                    </a:lnTo>
                    <a:lnTo>
                      <a:pt x="6711" y="580206"/>
                    </a:lnTo>
                    <a:lnTo>
                      <a:pt x="14928" y="533888"/>
                    </a:lnTo>
                    <a:lnTo>
                      <a:pt x="26235" y="488715"/>
                    </a:lnTo>
                    <a:lnTo>
                      <a:pt x="40515" y="444801"/>
                    </a:lnTo>
                    <a:lnTo>
                      <a:pt x="57656" y="402260"/>
                    </a:lnTo>
                    <a:lnTo>
                      <a:pt x="77543" y="361207"/>
                    </a:lnTo>
                    <a:lnTo>
                      <a:pt x="100060" y="321755"/>
                    </a:lnTo>
                    <a:lnTo>
                      <a:pt x="125095" y="284021"/>
                    </a:lnTo>
                    <a:lnTo>
                      <a:pt x="152533" y="248117"/>
                    </a:lnTo>
                    <a:lnTo>
                      <a:pt x="182258" y="214158"/>
                    </a:lnTo>
                    <a:lnTo>
                      <a:pt x="214158" y="182258"/>
                    </a:lnTo>
                    <a:lnTo>
                      <a:pt x="248117" y="152533"/>
                    </a:lnTo>
                    <a:lnTo>
                      <a:pt x="284021" y="125095"/>
                    </a:lnTo>
                    <a:lnTo>
                      <a:pt x="321755" y="100060"/>
                    </a:lnTo>
                    <a:lnTo>
                      <a:pt x="361207" y="77543"/>
                    </a:lnTo>
                    <a:lnTo>
                      <a:pt x="402260" y="57656"/>
                    </a:lnTo>
                    <a:lnTo>
                      <a:pt x="444801" y="40515"/>
                    </a:lnTo>
                    <a:lnTo>
                      <a:pt x="488715" y="26235"/>
                    </a:lnTo>
                    <a:lnTo>
                      <a:pt x="533888" y="14928"/>
                    </a:lnTo>
                    <a:lnTo>
                      <a:pt x="580206" y="6711"/>
                    </a:lnTo>
                    <a:lnTo>
                      <a:pt x="627554" y="1696"/>
                    </a:lnTo>
                    <a:lnTo>
                      <a:pt x="675817" y="0"/>
                    </a:lnTo>
                    <a:lnTo>
                      <a:pt x="724081" y="1696"/>
                    </a:lnTo>
                    <a:lnTo>
                      <a:pt x="771429" y="6711"/>
                    </a:lnTo>
                    <a:lnTo>
                      <a:pt x="817747" y="14928"/>
                    </a:lnTo>
                    <a:lnTo>
                      <a:pt x="862920" y="26235"/>
                    </a:lnTo>
                    <a:lnTo>
                      <a:pt x="906834" y="40515"/>
                    </a:lnTo>
                    <a:lnTo>
                      <a:pt x="949375" y="57656"/>
                    </a:lnTo>
                    <a:lnTo>
                      <a:pt x="990428" y="77543"/>
                    </a:lnTo>
                    <a:lnTo>
                      <a:pt x="1029879" y="100060"/>
                    </a:lnTo>
                    <a:lnTo>
                      <a:pt x="1067614" y="125095"/>
                    </a:lnTo>
                    <a:lnTo>
                      <a:pt x="1103518" y="152533"/>
                    </a:lnTo>
                    <a:lnTo>
                      <a:pt x="1137477" y="182258"/>
                    </a:lnTo>
                    <a:lnTo>
                      <a:pt x="1169376" y="214158"/>
                    </a:lnTo>
                    <a:lnTo>
                      <a:pt x="1199102" y="248117"/>
                    </a:lnTo>
                    <a:lnTo>
                      <a:pt x="1226539" y="284021"/>
                    </a:lnTo>
                    <a:lnTo>
                      <a:pt x="1251574" y="321755"/>
                    </a:lnTo>
                    <a:lnTo>
                      <a:pt x="1274092" y="361207"/>
                    </a:lnTo>
                    <a:lnTo>
                      <a:pt x="1293978" y="402260"/>
                    </a:lnTo>
                    <a:lnTo>
                      <a:pt x="1311119" y="444801"/>
                    </a:lnTo>
                    <a:lnTo>
                      <a:pt x="1325400" y="488715"/>
                    </a:lnTo>
                    <a:lnTo>
                      <a:pt x="1336706" y="533888"/>
                    </a:lnTo>
                    <a:lnTo>
                      <a:pt x="1344924" y="580206"/>
                    </a:lnTo>
                    <a:lnTo>
                      <a:pt x="1349938" y="627554"/>
                    </a:lnTo>
                    <a:lnTo>
                      <a:pt x="1351635" y="675817"/>
                    </a:lnTo>
                    <a:close/>
                  </a:path>
                </a:pathLst>
              </a:custGeom>
              <a:ln w="60807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 wrap="square" lIns="0" tIns="0" rIns="0" bIns="0" rtlCol="0"/>
              <a:lstStyle/>
              <a:p>
                <a:pPr defTabSz="514350">
                  <a:defRPr/>
                </a:pPr>
                <a:endParaRPr sz="1013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75" name="object 11">
                <a:extLst>
                  <a:ext uri="{FF2B5EF4-FFF2-40B4-BE49-F238E27FC236}">
                    <a16:creationId xmlns:a16="http://schemas.microsoft.com/office/drawing/2014/main" id="{B035D77F-6AC6-7C6F-EE9A-3D723E0A4167}"/>
                  </a:ext>
                </a:extLst>
              </p:cNvPr>
              <p:cNvSpPr/>
              <p:nvPr/>
            </p:nvSpPr>
            <p:spPr>
              <a:xfrm>
                <a:off x="2689336" y="5974016"/>
                <a:ext cx="774065" cy="1398905"/>
              </a:xfrm>
              <a:custGeom>
                <a:avLst/>
                <a:gdLst/>
                <a:ahLst/>
                <a:cxnLst/>
                <a:rect l="l" t="t" r="r" b="b"/>
                <a:pathLst>
                  <a:path w="774064" h="1398904">
                    <a:moveTo>
                      <a:pt x="773899" y="0"/>
                    </a:moveTo>
                    <a:lnTo>
                      <a:pt x="724958" y="1522"/>
                    </a:lnTo>
                    <a:lnTo>
                      <a:pt x="676824" y="6029"/>
                    </a:lnTo>
                    <a:lnTo>
                      <a:pt x="629591" y="13431"/>
                    </a:lnTo>
                    <a:lnTo>
                      <a:pt x="583347" y="23636"/>
                    </a:lnTo>
                    <a:lnTo>
                      <a:pt x="538185" y="36553"/>
                    </a:lnTo>
                    <a:lnTo>
                      <a:pt x="494194" y="52093"/>
                    </a:lnTo>
                    <a:lnTo>
                      <a:pt x="451465" y="70164"/>
                    </a:lnTo>
                    <a:lnTo>
                      <a:pt x="410088" y="90676"/>
                    </a:lnTo>
                    <a:lnTo>
                      <a:pt x="370156" y="113538"/>
                    </a:lnTo>
                    <a:lnTo>
                      <a:pt x="331757" y="138659"/>
                    </a:lnTo>
                    <a:lnTo>
                      <a:pt x="294983" y="165950"/>
                    </a:lnTo>
                    <a:lnTo>
                      <a:pt x="259925" y="195318"/>
                    </a:lnTo>
                    <a:lnTo>
                      <a:pt x="226672" y="226674"/>
                    </a:lnTo>
                    <a:lnTo>
                      <a:pt x="195317" y="259927"/>
                    </a:lnTo>
                    <a:lnTo>
                      <a:pt x="165949" y="294985"/>
                    </a:lnTo>
                    <a:lnTo>
                      <a:pt x="138659" y="331760"/>
                    </a:lnTo>
                    <a:lnTo>
                      <a:pt x="113537" y="370159"/>
                    </a:lnTo>
                    <a:lnTo>
                      <a:pt x="90675" y="410093"/>
                    </a:lnTo>
                    <a:lnTo>
                      <a:pt x="70164" y="451470"/>
                    </a:lnTo>
                    <a:lnTo>
                      <a:pt x="52093" y="494199"/>
                    </a:lnTo>
                    <a:lnTo>
                      <a:pt x="36553" y="538192"/>
                    </a:lnTo>
                    <a:lnTo>
                      <a:pt x="23636" y="583355"/>
                    </a:lnTo>
                    <a:lnTo>
                      <a:pt x="13431" y="629600"/>
                    </a:lnTo>
                    <a:lnTo>
                      <a:pt x="6029" y="676834"/>
                    </a:lnTo>
                    <a:lnTo>
                      <a:pt x="1522" y="724969"/>
                    </a:lnTo>
                    <a:lnTo>
                      <a:pt x="0" y="773912"/>
                    </a:lnTo>
                    <a:lnTo>
                      <a:pt x="1648" y="824837"/>
                    </a:lnTo>
                    <a:lnTo>
                      <a:pt x="6527" y="874881"/>
                    </a:lnTo>
                    <a:lnTo>
                      <a:pt x="14533" y="923943"/>
                    </a:lnTo>
                    <a:lnTo>
                      <a:pt x="25563" y="971919"/>
                    </a:lnTo>
                    <a:lnTo>
                      <a:pt x="39517" y="1018709"/>
                    </a:lnTo>
                    <a:lnTo>
                      <a:pt x="56292" y="1064210"/>
                    </a:lnTo>
                    <a:lnTo>
                      <a:pt x="75784" y="1108319"/>
                    </a:lnTo>
                    <a:lnTo>
                      <a:pt x="97893" y="1150935"/>
                    </a:lnTo>
                    <a:lnTo>
                      <a:pt x="122516" y="1191955"/>
                    </a:lnTo>
                    <a:lnTo>
                      <a:pt x="149551" y="1231277"/>
                    </a:lnTo>
                    <a:lnTo>
                      <a:pt x="178895" y="1268799"/>
                    </a:lnTo>
                    <a:lnTo>
                      <a:pt x="210446" y="1304418"/>
                    </a:lnTo>
                    <a:lnTo>
                      <a:pt x="244103" y="1338033"/>
                    </a:lnTo>
                    <a:lnTo>
                      <a:pt x="279762" y="1369542"/>
                    </a:lnTo>
                    <a:lnTo>
                      <a:pt x="317322" y="1398841"/>
                    </a:lnTo>
                    <a:lnTo>
                      <a:pt x="432739" y="1243482"/>
                    </a:lnTo>
                    <a:lnTo>
                      <a:pt x="395359" y="1213945"/>
                    </a:lnTo>
                    <a:lnTo>
                      <a:pt x="361038" y="1181998"/>
                    </a:lnTo>
                    <a:lnTo>
                      <a:pt x="329812" y="1147850"/>
                    </a:lnTo>
                    <a:lnTo>
                      <a:pt x="301712" y="1111710"/>
                    </a:lnTo>
                    <a:lnTo>
                      <a:pt x="276773" y="1073785"/>
                    </a:lnTo>
                    <a:lnTo>
                      <a:pt x="255026" y="1034286"/>
                    </a:lnTo>
                    <a:lnTo>
                      <a:pt x="236505" y="993420"/>
                    </a:lnTo>
                    <a:lnTo>
                      <a:pt x="221243" y="951396"/>
                    </a:lnTo>
                    <a:lnTo>
                      <a:pt x="209273" y="908423"/>
                    </a:lnTo>
                    <a:lnTo>
                      <a:pt x="200628" y="864709"/>
                    </a:lnTo>
                    <a:lnTo>
                      <a:pt x="195341" y="820463"/>
                    </a:lnTo>
                    <a:lnTo>
                      <a:pt x="193445" y="775894"/>
                    </a:lnTo>
                    <a:lnTo>
                      <a:pt x="194974" y="731211"/>
                    </a:lnTo>
                    <a:lnTo>
                      <a:pt x="199960" y="686621"/>
                    </a:lnTo>
                    <a:lnTo>
                      <a:pt x="208436" y="642334"/>
                    </a:lnTo>
                    <a:lnTo>
                      <a:pt x="220436" y="598558"/>
                    </a:lnTo>
                    <a:lnTo>
                      <a:pt x="235992" y="555502"/>
                    </a:lnTo>
                    <a:lnTo>
                      <a:pt x="255138" y="513374"/>
                    </a:lnTo>
                    <a:lnTo>
                      <a:pt x="277906" y="472384"/>
                    </a:lnTo>
                    <a:lnTo>
                      <a:pt x="304330" y="432739"/>
                    </a:lnTo>
                    <a:lnTo>
                      <a:pt x="335693" y="393286"/>
                    </a:lnTo>
                    <a:lnTo>
                      <a:pt x="370054" y="357001"/>
                    </a:lnTo>
                    <a:lnTo>
                      <a:pt x="407169" y="324008"/>
                    </a:lnTo>
                    <a:lnTo>
                      <a:pt x="446792" y="294431"/>
                    </a:lnTo>
                    <a:lnTo>
                      <a:pt x="488680" y="268394"/>
                    </a:lnTo>
                    <a:lnTo>
                      <a:pt x="532588" y="246023"/>
                    </a:lnTo>
                    <a:lnTo>
                      <a:pt x="578274" y="227440"/>
                    </a:lnTo>
                    <a:lnTo>
                      <a:pt x="625492" y="212771"/>
                    </a:lnTo>
                    <a:lnTo>
                      <a:pt x="673998" y="202139"/>
                    </a:lnTo>
                    <a:lnTo>
                      <a:pt x="723549" y="195668"/>
                    </a:lnTo>
                    <a:lnTo>
                      <a:pt x="773899" y="193484"/>
                    </a:lnTo>
                    <a:lnTo>
                      <a:pt x="773899" y="0"/>
                    </a:lnTo>
                    <a:close/>
                  </a:path>
                </a:pathLst>
              </a:custGeom>
              <a:solidFill>
                <a:srgbClr val="0097A9"/>
              </a:solidFill>
            </p:spPr>
            <p:txBody>
              <a:bodyPr wrap="square" lIns="0" tIns="0" rIns="0" bIns="0" rtlCol="0"/>
              <a:lstStyle/>
              <a:p>
                <a:pPr defTabSz="514350">
                  <a:defRPr/>
                </a:pPr>
                <a:endParaRPr sz="1013" dirty="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76" name="object 21">
            <a:extLst>
              <a:ext uri="{FF2B5EF4-FFF2-40B4-BE49-F238E27FC236}">
                <a16:creationId xmlns:a16="http://schemas.microsoft.com/office/drawing/2014/main" id="{14ECBB2C-D750-05F3-56B5-67BC744160F2}"/>
              </a:ext>
            </a:extLst>
          </p:cNvPr>
          <p:cNvSpPr txBox="1"/>
          <p:nvPr/>
        </p:nvSpPr>
        <p:spPr>
          <a:xfrm>
            <a:off x="6343031" y="5266069"/>
            <a:ext cx="660848" cy="238046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algn="ctr" defTabSz="514350">
              <a:spcBef>
                <a:spcPts val="56"/>
              </a:spcBef>
              <a:defRPr/>
            </a:pPr>
            <a:r>
              <a:rPr lang="en-US" sz="750" spc="-6" dirty="0">
                <a:solidFill>
                  <a:prstClr val="black"/>
                </a:solidFill>
                <a:latin typeface="Calibri"/>
                <a:ea typeface="Open Sans"/>
                <a:cs typeface="Open Sans"/>
              </a:rPr>
              <a:t>Increase headcount</a:t>
            </a:r>
            <a:endParaRPr lang="en-US" sz="750" dirty="0">
              <a:solidFill>
                <a:prstClr val="black"/>
              </a:solidFill>
              <a:latin typeface="Calibri"/>
              <a:ea typeface="Open Sans"/>
              <a:cs typeface="Open Sans"/>
            </a:endParaRPr>
          </a:p>
        </p:txBody>
      </p:sp>
      <p:sp>
        <p:nvSpPr>
          <p:cNvPr id="77" name="object 13">
            <a:extLst>
              <a:ext uri="{FF2B5EF4-FFF2-40B4-BE49-F238E27FC236}">
                <a16:creationId xmlns:a16="http://schemas.microsoft.com/office/drawing/2014/main" id="{5F7F34E2-338A-1505-8595-7F087C7C07EA}"/>
              </a:ext>
            </a:extLst>
          </p:cNvPr>
          <p:cNvSpPr txBox="1"/>
          <p:nvPr/>
        </p:nvSpPr>
        <p:spPr>
          <a:xfrm>
            <a:off x="608240" y="2354047"/>
            <a:ext cx="3849461" cy="590963"/>
          </a:xfrm>
          <a:prstGeom prst="rect">
            <a:avLst/>
          </a:prstGeom>
        </p:spPr>
        <p:txBody>
          <a:bodyPr vert="horz" wrap="square" lIns="0" tIns="7144" rIns="0" bIns="0" rtlCol="0" anchor="t">
            <a:spAutoFit/>
          </a:bodyPr>
          <a:lstStyle/>
          <a:p>
            <a:pPr marL="7144" defTabSz="514350">
              <a:spcAft>
                <a:spcPts val="900"/>
              </a:spcAft>
              <a:defRPr/>
            </a:pPr>
            <a:r>
              <a:rPr lang="en-GB" sz="1050" b="1" spc="-14" dirty="0">
                <a:solidFill>
                  <a:srgbClr val="0097A9"/>
                </a:solidFill>
                <a:latin typeface="Calibri"/>
                <a:cs typeface="Calibri" panose="020F0502020204030204" pitchFamily="34" charset="0"/>
              </a:rPr>
              <a:t>Strategic value</a:t>
            </a:r>
            <a:endParaRPr sz="1050" dirty="0">
              <a:solidFill>
                <a:srgbClr val="0097A9"/>
              </a:solidFill>
              <a:latin typeface="Calibri"/>
              <a:cs typeface="Calibri" panose="020F0502020204030204" pitchFamily="34" charset="0"/>
            </a:endParaRPr>
          </a:p>
          <a:p>
            <a:pPr marL="9525" marR="3810" defTabSz="685800">
              <a:lnSpc>
                <a:spcPct val="113700"/>
              </a:lnSpc>
              <a:spcAft>
                <a:spcPts val="900"/>
              </a:spcAft>
              <a:defRPr/>
            </a:pPr>
            <a:r>
              <a:rPr lang="en-US" sz="900" spc="-26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Areas where Tax leaders said their teams must have the resources and skills to give deeper advisory support over the next two years. </a:t>
            </a:r>
          </a:p>
        </p:txBody>
      </p:sp>
      <p:sp>
        <p:nvSpPr>
          <p:cNvPr id="78" name="object 36">
            <a:extLst>
              <a:ext uri="{FF2B5EF4-FFF2-40B4-BE49-F238E27FC236}">
                <a16:creationId xmlns:a16="http://schemas.microsoft.com/office/drawing/2014/main" id="{36E0FC5D-6089-E793-C295-A94DB16AA145}"/>
              </a:ext>
            </a:extLst>
          </p:cNvPr>
          <p:cNvSpPr txBox="1"/>
          <p:nvPr/>
        </p:nvSpPr>
        <p:spPr>
          <a:xfrm>
            <a:off x="608240" y="3466023"/>
            <a:ext cx="3849461" cy="699711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defTabSz="514350">
              <a:spcAft>
                <a:spcPts val="900"/>
              </a:spcAft>
              <a:defRPr/>
            </a:pPr>
            <a:r>
              <a:rPr lang="en-GB" sz="1050" b="1" spc="-14" dirty="0">
                <a:solidFill>
                  <a:srgbClr val="00ABAB"/>
                </a:solidFill>
                <a:latin typeface="Calibri"/>
                <a:cs typeface="Calibri" panose="020F0502020204030204" pitchFamily="34" charset="0"/>
              </a:rPr>
              <a:t>Digital administration</a:t>
            </a:r>
            <a:endParaRPr lang="en-GB" sz="1050" dirty="0">
              <a:solidFill>
                <a:srgbClr val="00ABAB"/>
              </a:solidFill>
              <a:latin typeface="Calibri"/>
              <a:cs typeface="Calibri" panose="020F0502020204030204" pitchFamily="34" charset="0"/>
            </a:endParaRPr>
          </a:p>
          <a:p>
            <a:pPr marL="7144" defTabSz="514350">
              <a:spcAft>
                <a:spcPts val="900"/>
              </a:spcAft>
              <a:defRPr/>
            </a:pPr>
            <a:r>
              <a:rPr lang="en-GB" sz="900" spc="-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Nine in</a:t>
            </a:r>
            <a:r>
              <a:rPr lang="en-GB" sz="900" spc="-8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10</a:t>
            </a:r>
            <a:r>
              <a:rPr lang="en-GB" sz="900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respondents</a:t>
            </a:r>
            <a:r>
              <a:rPr lang="en-GB" sz="900" spc="-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say</a:t>
            </a:r>
            <a:r>
              <a:rPr lang="en-GB" sz="900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shifting </a:t>
            </a:r>
            <a:r>
              <a:rPr lang="en-GB" sz="900" spc="-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revenue </a:t>
            </a:r>
            <a:r>
              <a:rPr lang="en-GB" sz="900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authority demands on digital</a:t>
            </a:r>
            <a:r>
              <a:rPr lang="en-GB" sz="900" spc="-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en-GB" sz="900" spc="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tax</a:t>
            </a:r>
            <a:r>
              <a:rPr lang="en-GB" sz="900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en-GB" sz="900" spc="-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administration will</a:t>
            </a:r>
            <a:r>
              <a:rPr lang="en-GB" sz="900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en-GB" sz="900" spc="-8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have</a:t>
            </a:r>
            <a:r>
              <a:rPr lang="en-GB" sz="900" spc="-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en-GB" sz="900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a </a:t>
            </a:r>
            <a:r>
              <a:rPr lang="en-GB" sz="900" spc="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moderate</a:t>
            </a:r>
            <a:r>
              <a:rPr lang="en-GB" sz="900" spc="11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en-GB" sz="900" spc="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or</a:t>
            </a:r>
            <a:r>
              <a:rPr lang="en-GB" sz="900" spc="11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en-GB" sz="900" spc="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high</a:t>
            </a:r>
            <a:r>
              <a:rPr lang="en-GB" sz="900" spc="15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en-GB" sz="900" spc="8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impact</a:t>
            </a:r>
            <a:r>
              <a:rPr lang="en-GB" sz="900" spc="11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en-GB" sz="900" spc="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on</a:t>
            </a:r>
            <a:r>
              <a:rPr lang="en-GB" sz="900" spc="15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 </a:t>
            </a:r>
            <a:r>
              <a:rPr lang="en-GB" sz="900" spc="8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tax </a:t>
            </a:r>
            <a:r>
              <a:rPr lang="en-GB" sz="900" spc="-11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operations </a:t>
            </a:r>
            <a:r>
              <a:rPr lang="en-GB" sz="900" spc="-8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and resources </a:t>
            </a:r>
            <a:r>
              <a:rPr lang="en-GB" sz="900" spc="-11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over </a:t>
            </a:r>
            <a:r>
              <a:rPr lang="en-GB" sz="900" spc="-8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the </a:t>
            </a:r>
            <a:r>
              <a:rPr lang="en-GB" sz="900" spc="-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next five </a:t>
            </a:r>
            <a:r>
              <a:rPr lang="en-GB" sz="900" spc="-8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years</a:t>
            </a:r>
            <a:r>
              <a:rPr lang="en-GB" sz="900" spc="-4" dirty="0">
                <a:solidFill>
                  <a:prstClr val="black"/>
                </a:solidFill>
                <a:latin typeface="Calibri"/>
                <a:cs typeface="Calibri" panose="020F0502020204030204" pitchFamily="34" charset="0"/>
              </a:rPr>
              <a:t>.</a:t>
            </a:r>
            <a:endParaRPr lang="en-GB" sz="900" dirty="0">
              <a:solidFill>
                <a:prstClr val="black"/>
              </a:solidFill>
              <a:latin typeface="Calibri"/>
              <a:cs typeface="Calibri" panose="020F0502020204030204" pitchFamily="34" charset="0"/>
            </a:endParaRPr>
          </a:p>
        </p:txBody>
      </p:sp>
      <p:sp>
        <p:nvSpPr>
          <p:cNvPr id="79" name="object 9">
            <a:extLst>
              <a:ext uri="{FF2B5EF4-FFF2-40B4-BE49-F238E27FC236}">
                <a16:creationId xmlns:a16="http://schemas.microsoft.com/office/drawing/2014/main" id="{0CCB2966-823B-7AD1-4457-724773EC55DD}"/>
              </a:ext>
            </a:extLst>
          </p:cNvPr>
          <p:cNvSpPr txBox="1"/>
          <p:nvPr/>
        </p:nvSpPr>
        <p:spPr>
          <a:xfrm>
            <a:off x="603204" y="4600015"/>
            <a:ext cx="3919813" cy="699711"/>
          </a:xfrm>
          <a:prstGeom prst="rect">
            <a:avLst/>
          </a:prstGeom>
        </p:spPr>
        <p:txBody>
          <a:bodyPr vert="horz" wrap="square" lIns="0" tIns="7144" rIns="0" bIns="0" rtlCol="0">
            <a:spAutoFit/>
          </a:bodyPr>
          <a:lstStyle/>
          <a:p>
            <a:pPr marL="7144" defTabSz="514350">
              <a:spcAft>
                <a:spcPts val="900"/>
              </a:spcAft>
              <a:defRPr/>
            </a:pPr>
            <a:r>
              <a:rPr lang="en-GB" sz="1050" b="1" spc="-14" dirty="0">
                <a:solidFill>
                  <a:srgbClr val="0097A9"/>
                </a:solidFill>
                <a:latin typeface="Calibri"/>
                <a:cs typeface="Calibri" panose="020F0502020204030204" pitchFamily="34" charset="0"/>
              </a:rPr>
              <a:t>Resources</a:t>
            </a:r>
            <a:endParaRPr lang="en-GB" sz="1050" b="1" dirty="0">
              <a:solidFill>
                <a:srgbClr val="0097A9"/>
              </a:solidFill>
              <a:latin typeface="Calibri"/>
              <a:cs typeface="Calibri" panose="020F0502020204030204" pitchFamily="34" charset="0"/>
            </a:endParaRPr>
          </a:p>
          <a:p>
            <a:pPr marL="7144" defTabSz="514350">
              <a:spcAft>
                <a:spcPts val="900"/>
              </a:spcAft>
              <a:defRPr/>
            </a:pPr>
            <a:r>
              <a:rPr lang="en-GB" sz="900" spc="-17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Rising</a:t>
            </a:r>
            <a:r>
              <a:rPr lang="en-GB" sz="900" spc="-28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GB" sz="900" spc="-17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demands</a:t>
            </a:r>
            <a:r>
              <a:rPr lang="en-GB" sz="900" spc="-31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GB" sz="900" spc="-14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for</a:t>
            </a:r>
            <a:r>
              <a:rPr lang="en-GB" sz="900" spc="-28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GB" sz="900" spc="-17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business </a:t>
            </a:r>
            <a:r>
              <a:rPr lang="en-GB" sz="900" spc="-14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partnering</a:t>
            </a:r>
            <a:r>
              <a:rPr lang="en-GB" sz="900" spc="-31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GB" sz="900" spc="-17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come</a:t>
            </a:r>
            <a:r>
              <a:rPr lang="en-GB" sz="900" spc="-28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GB" sz="900" spc="-11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at</a:t>
            </a:r>
            <a:r>
              <a:rPr lang="en-GB" sz="900" spc="-28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GB" sz="900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a</a:t>
            </a:r>
            <a:r>
              <a:rPr lang="en-GB" sz="900" spc="-31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GB" sz="900" spc="-17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time</a:t>
            </a:r>
            <a:r>
              <a:rPr lang="en-GB" sz="900" spc="-28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GB" sz="900" spc="-14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when tax r</a:t>
            </a:r>
            <a:r>
              <a:rPr lang="en-GB" sz="900" spc="-6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esources</a:t>
            </a:r>
            <a:r>
              <a:rPr lang="en-GB" sz="900" spc="-3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 </a:t>
            </a:r>
            <a:r>
              <a:rPr lang="en-GB" sz="900" spc="-6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are </a:t>
            </a:r>
            <a:r>
              <a:rPr lang="en-GB" sz="900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extremely </a:t>
            </a:r>
            <a:r>
              <a:rPr lang="en-GB" sz="900" spc="-3" dirty="0">
                <a:solidFill>
                  <a:prstClr val="black"/>
                </a:solidFill>
                <a:latin typeface="Calibri"/>
                <a:ea typeface="Open Sans" panose="020B0606030504020204" pitchFamily="34" charset="0"/>
                <a:cs typeface="Calibri" panose="020F0502020204030204" pitchFamily="34" charset="0"/>
              </a:rPr>
              <a:t>stretched. In our survey, 93% of respondents said their tax department’s budget will remain flat or fall this year. Only 34% expected to increase headcount.</a:t>
            </a:r>
            <a:endParaRPr lang="en-GB" sz="900" dirty="0">
              <a:solidFill>
                <a:prstClr val="black"/>
              </a:solidFill>
              <a:latin typeface="Calibri"/>
              <a:ea typeface="Open Sans" panose="020B0606030504020204" pitchFamily="34" charset="0"/>
              <a:cs typeface="Calibri" panose="020F050202020403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0" y="5563534"/>
            <a:ext cx="269319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i="1" dirty="0"/>
              <a:t>Information Source: “Tax Transformation Trends Series” by Deloitte global, 2022 </a:t>
            </a:r>
            <a:endParaRPr lang="en-US" sz="1050" i="1" dirty="0"/>
          </a:p>
        </p:txBody>
      </p:sp>
    </p:spTree>
    <p:extLst>
      <p:ext uri="{BB962C8B-B14F-4D97-AF65-F5344CB8AC3E}">
        <p14:creationId xmlns:p14="http://schemas.microsoft.com/office/powerpoint/2010/main" val="3801067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1694</Words>
  <Application>Microsoft Office PowerPoint</Application>
  <PresentationFormat>On-screen Show (4:3)</PresentationFormat>
  <Paragraphs>260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Open Sans</vt:lpstr>
      <vt:lpstr>Open Sans SemiBold</vt:lpstr>
      <vt:lpstr>Open Sans SemiBold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Dhenny Caesar</dc:creator>
  <cp:lastModifiedBy>Kapal Api Global</cp:lastModifiedBy>
  <cp:revision>3</cp:revision>
  <dcterms:created xsi:type="dcterms:W3CDTF">2022-11-14T13:08:08Z</dcterms:created>
  <dcterms:modified xsi:type="dcterms:W3CDTF">2022-11-18T04:57:51Z</dcterms:modified>
</cp:coreProperties>
</file>