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60" r:id="rId2"/>
    <p:sldId id="321" r:id="rId3"/>
    <p:sldId id="325" r:id="rId4"/>
    <p:sldId id="330" r:id="rId5"/>
    <p:sldId id="332" r:id="rId6"/>
    <p:sldId id="333" r:id="rId7"/>
    <p:sldId id="334" r:id="rId8"/>
    <p:sldId id="335" r:id="rId9"/>
    <p:sldId id="336" r:id="rId10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CD62AE98-52AC-4BC7-9403-92C6D4BBD9E5}">
          <p14:sldIdLst>
            <p14:sldId id="260"/>
            <p14:sldId id="321"/>
            <p14:sldId id="325"/>
          </p14:sldIdLst>
        </p14:section>
        <p14:section name="Sezione senza titolo" id="{76840C59-5D83-4F2C-AAC7-F49E7B61A8F3}">
          <p14:sldIdLst>
            <p14:sldId id="330"/>
            <p14:sldId id="332"/>
            <p14:sldId id="333"/>
            <p14:sldId id="334"/>
            <p14:sldId id="335"/>
            <p14:sldId id="3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AEBA"/>
    <a:srgbClr val="685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6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88DF9-3ECA-4F75-90E6-789B9EBBF3A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56E3A-EBF0-4DBC-A739-B2AD5E97AB09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59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879E5-73AB-C086-EE36-C62D37372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B513235-12A9-3EB5-DADE-C44EC7714A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4AE14012-5934-42A7-A8A0-1069780129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88BFB65-D75A-3EA0-3418-B603092662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342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7D0AD-A11D-35E9-AB6E-70FD67820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90E76C9-20F6-D3BF-E0C6-4BC38EAFF1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19BBD23B-9FB4-09FF-D2F6-9300CECB73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4905B00-19CD-CAD8-6B75-57DD2AFF82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188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A6E8-A950-EAA7-D392-EB123D098D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2588D3D-5F76-6AF6-382E-6692AFD84A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88B2438-E5BA-2AE0-F04C-65155E3421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CC63042-ADAD-3E26-8970-650BDAC396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1981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179D1-A7CE-4ED2-5607-2EE8507D2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60ED11E-BDB5-AD63-340A-FAF95804CD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52E68146-93EA-8150-5CFC-8416F6CC96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82E187C-420A-D38F-9C77-EE6D207C11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6992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6420BC-A766-50C3-877A-3DBA344334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C076855-50AC-9F04-FBE6-4D8D8BC330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ECF0B25-FBDF-17AC-67AC-A1EC7E6DBC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879AFA4-7F86-BF63-5086-7FF39E801A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177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‹N›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‹N›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‹N›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‹N›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‹N›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32"/>
          <p:cNvSpPr>
            <a:spLocks noGrp="1"/>
          </p:cNvSpPr>
          <p:nvPr>
            <p:ph type="pic" sz="quarter" idx="10"/>
          </p:nvPr>
        </p:nvSpPr>
        <p:spPr>
          <a:xfrm>
            <a:off x="7002971" y="692331"/>
            <a:ext cx="4572000" cy="548621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‹N›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‹N›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‹N›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‹N›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‹N›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‹N›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FA0A-210C-4032-8D9F-5B56D815EE1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AC921-AA40-4929-B0C7-353918DB6EDF}" type="slidenum">
              <a:rPr lang="zh-CN" altLang="en-US" smtClean="0"/>
              <a:t>‹N›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011725001518_.pi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240" y="1807845"/>
            <a:ext cx="8096885" cy="3242310"/>
          </a:xfrm>
          <a:prstGeom prst="rect">
            <a:avLst/>
          </a:prstGeom>
        </p:spPr>
      </p:pic>
      <p:sp>
        <p:nvSpPr>
          <p:cNvPr id="6" name="AutoShape 8">
            <a:extLst>
              <a:ext uri="{FF2B5EF4-FFF2-40B4-BE49-F238E27FC236}">
                <a16:creationId xmlns:a16="http://schemas.microsoft.com/office/drawing/2014/main" id="{247882AA-8FD1-F481-20E5-9EDC674CDF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AutoShape 10">
            <a:extLst>
              <a:ext uri="{FF2B5EF4-FFF2-40B4-BE49-F238E27FC236}">
                <a16:creationId xmlns:a16="http://schemas.microsoft.com/office/drawing/2014/main" id="{7A55856B-A3FD-D3CC-C679-AB386E9471CE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904240" y="-2077720"/>
            <a:ext cx="3029962" cy="37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7"/>
          <p:cNvSpPr/>
          <p:nvPr/>
        </p:nvSpPr>
        <p:spPr>
          <a:xfrm>
            <a:off x="5941060" y="2339974"/>
            <a:ext cx="4970780" cy="221170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>
              <a:lnSpc>
                <a:spcPct val="150000"/>
              </a:lnSpc>
              <a:buClr>
                <a:srgbClr val="E24848"/>
              </a:buClr>
              <a:defRPr/>
            </a:pPr>
            <a:endParaRPr lang="en-US" altLang="zh-CN" sz="1400" noProof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Rectangle 35"/>
          <p:cNvSpPr/>
          <p:nvPr/>
        </p:nvSpPr>
        <p:spPr>
          <a:xfrm>
            <a:off x="5941060" y="1714500"/>
            <a:ext cx="4818380" cy="4559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>
                <a:srgbClr val="E24848"/>
              </a:buClr>
              <a:defRPr/>
            </a:pPr>
            <a:r>
              <a:rPr lang="it-IT" altLang="zh-CN" sz="24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Prof. Dott. Elbano de Nuccio</a:t>
            </a:r>
            <a:endParaRPr lang="en-US" altLang="zh-CN" sz="2400" noProof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President of the </a:t>
            </a:r>
            <a:r>
              <a:rPr lang="it-IT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Consiglio Nazionale dei Dottori Commercialisti e degli Esperti Contabili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since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1 June 2022</a:t>
            </a:r>
            <a:r>
              <a:rPr lang="it-IT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Elbano de Nuccio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currently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Professor in Business Administration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Department of Management, Finance and Technology of the LUM University, Giuseppe Degennaro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 provides consultancy in tax, bankruptcy, and company law, as well as in tax disputes and international taxation.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n-US" altLang="zh-CN" sz="2400" noProof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Oval 5"/>
          <p:cNvSpPr/>
          <p:nvPr/>
        </p:nvSpPr>
        <p:spPr>
          <a:xfrm>
            <a:off x="1740612" y="2436779"/>
            <a:ext cx="2874826" cy="169482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pic>
        <p:nvPicPr>
          <p:cNvPr id="7" name="Immagine 6" descr="Immagine che contiene vestiti, persona, Viso umano, cravatta&#10;&#10;Descrizione generata automaticamente">
            <a:extLst>
              <a:ext uri="{FF2B5EF4-FFF2-40B4-BE49-F238E27FC236}">
                <a16:creationId xmlns:a16="http://schemas.microsoft.com/office/drawing/2014/main" id="{798576CF-520D-1790-51F2-806434A459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263" y="371145"/>
            <a:ext cx="3002409" cy="45028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97761" y="1932940"/>
            <a:ext cx="6365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it-IT" sz="3600" b="1" dirty="0">
                <a:latin typeface="Calibri"/>
                <a:ea typeface="+mj-ea"/>
                <a:cs typeface="Calibri"/>
              </a:rPr>
            </a:br>
            <a:r>
              <a:rPr lang="it-IT" sz="3600" b="1" dirty="0" err="1">
                <a:latin typeface="Calibri"/>
                <a:cs typeface="Calibri"/>
              </a:rPr>
              <a:t>Evolution</a:t>
            </a:r>
            <a:r>
              <a:rPr lang="it-IT" sz="3600" b="1" dirty="0">
                <a:latin typeface="Calibri"/>
                <a:cs typeface="Calibri"/>
              </a:rPr>
              <a:t> of the Tax </a:t>
            </a:r>
            <a:r>
              <a:rPr lang="it-IT" sz="3600" b="1" dirty="0" err="1">
                <a:latin typeface="Calibri"/>
                <a:cs typeface="Calibri"/>
              </a:rPr>
              <a:t>profession</a:t>
            </a:r>
            <a:endParaRPr lang="zh-CN" altLang="en-US" sz="36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3937000" y="3429000"/>
            <a:ext cx="636524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Prof. Dott. Elbano de Nuccio</a:t>
            </a:r>
          </a:p>
          <a:p>
            <a:pPr>
              <a:spcBef>
                <a:spcPts val="600"/>
              </a:spcBef>
            </a:pPr>
            <a:r>
              <a:rPr lang="it-IT" sz="2400" b="0" i="1" dirty="0" err="1"/>
              <a:t>President</a:t>
            </a:r>
            <a:r>
              <a:rPr lang="it-IT" sz="2400" b="0" i="1" dirty="0"/>
              <a:t> CNDCEC</a:t>
            </a:r>
          </a:p>
          <a:p>
            <a:pPr>
              <a:spcBef>
                <a:spcPts val="600"/>
              </a:spcBef>
            </a:pPr>
            <a:r>
              <a:rPr lang="en-US" sz="2400" b="0" i="1" dirty="0"/>
              <a:t>Professor of Accounting and Business Administration at LUM University</a:t>
            </a:r>
            <a:endParaRPr lang="it-IT" sz="2400" b="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1365BA4-EC49-5D6E-E286-2C08CD544673}"/>
              </a:ext>
            </a:extLst>
          </p:cNvPr>
          <p:cNvSpPr txBox="1"/>
          <p:nvPr/>
        </p:nvSpPr>
        <p:spPr>
          <a:xfrm>
            <a:off x="1087120" y="873760"/>
            <a:ext cx="10464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000066"/>
                </a:solidFill>
              </a:rPr>
              <a:t>Accounting </a:t>
            </a:r>
            <a:r>
              <a:rPr lang="it-IT" sz="2400" b="1" dirty="0" err="1">
                <a:solidFill>
                  <a:srgbClr val="000066"/>
                </a:solidFill>
              </a:rPr>
              <a:t>profession</a:t>
            </a:r>
            <a:r>
              <a:rPr lang="it-IT" sz="2400" b="1" dirty="0">
                <a:solidFill>
                  <a:srgbClr val="000066"/>
                </a:solidFill>
              </a:rPr>
              <a:t> in </a:t>
            </a:r>
            <a:r>
              <a:rPr lang="it-IT" sz="2400" b="1" dirty="0" err="1">
                <a:solidFill>
                  <a:srgbClr val="000066"/>
                </a:solidFill>
              </a:rPr>
              <a:t>Italy</a:t>
            </a:r>
            <a:r>
              <a:rPr lang="it-IT" sz="2400" b="1" dirty="0">
                <a:solidFill>
                  <a:srgbClr val="000066"/>
                </a:solidFill>
              </a:rPr>
              <a:t> </a:t>
            </a:r>
            <a:r>
              <a:rPr lang="it-IT" sz="2400" b="1" dirty="0" err="1">
                <a:solidFill>
                  <a:srgbClr val="000066"/>
                </a:solidFill>
              </a:rPr>
              <a:t>means</a:t>
            </a:r>
            <a:r>
              <a:rPr lang="it-IT" sz="2400" b="1" dirty="0">
                <a:solidFill>
                  <a:srgbClr val="000066"/>
                </a:solidFill>
              </a:rPr>
              <a:t>…</a:t>
            </a:r>
            <a:endParaRPr lang="it-IT" sz="2400" b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570AF7A-BCCC-EB57-1503-2CA55ACB3F06}"/>
              </a:ext>
            </a:extLst>
          </p:cNvPr>
          <p:cNvSpPr txBox="1"/>
          <p:nvPr/>
        </p:nvSpPr>
        <p:spPr>
          <a:xfrm>
            <a:off x="1910080" y="1513839"/>
            <a:ext cx="9418320" cy="47255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787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E41F1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Certified Professional Accountant </a:t>
            </a:r>
          </a:p>
          <a:p>
            <a:pPr marL="228600" marR="0" lvl="0" indent="-228600" algn="just" defTabSz="787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E41F1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Statutory Auditor</a:t>
            </a:r>
          </a:p>
          <a:p>
            <a:pPr marL="228600" marR="0" lvl="0" indent="-228600" algn="just" defTabSz="787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E41F1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Tax filing, attestations </a:t>
            </a:r>
          </a:p>
          <a:p>
            <a:pPr marL="228600" marR="0" lvl="0" indent="-228600" algn="just" defTabSz="787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E41F1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Tax planning advisory services</a:t>
            </a:r>
          </a:p>
          <a:p>
            <a:pPr marL="228600" marR="0" lvl="0" indent="-228600" algn="just" defTabSz="787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E41F1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Tax Litigation Defensor and Judge</a:t>
            </a:r>
          </a:p>
          <a:p>
            <a:pPr marL="228600" marR="0" lvl="0" indent="-228600" algn="just" defTabSz="787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E41F1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Insolvency Receiver and alert procedures managers</a:t>
            </a:r>
          </a:p>
          <a:p>
            <a:pPr marL="228600" marR="0" lvl="0" indent="-228600" algn="just" defTabSz="787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E41F1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Business and corporate advisors and Directors</a:t>
            </a:r>
          </a:p>
          <a:p>
            <a:pPr marL="0" marR="0" lvl="0" indent="0" algn="just" defTabSz="787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just" defTabSz="787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 wide scope of activities with different titles, different nature of services and different liabilities especially as you can see in the tax field.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BCE5AD-F928-5596-9796-5360364953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E5F172F-0C3B-95D7-2703-91EBCB4A5F52}"/>
              </a:ext>
            </a:extLst>
          </p:cNvPr>
          <p:cNvSpPr txBox="1"/>
          <p:nvPr/>
        </p:nvSpPr>
        <p:spPr>
          <a:xfrm>
            <a:off x="1910080" y="690880"/>
            <a:ext cx="10464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000066"/>
                </a:solidFill>
              </a:rPr>
              <a:t>Some </a:t>
            </a:r>
            <a:r>
              <a:rPr lang="it-IT" sz="2400" b="1" dirty="0" err="1">
                <a:solidFill>
                  <a:srgbClr val="000066"/>
                </a:solidFill>
              </a:rPr>
              <a:t>figures</a:t>
            </a:r>
            <a:r>
              <a:rPr lang="it-IT" sz="2400" b="1" dirty="0">
                <a:solidFill>
                  <a:srgbClr val="000066"/>
                </a:solidFill>
              </a:rPr>
              <a:t> </a:t>
            </a:r>
            <a:r>
              <a:rPr lang="it-IT" sz="2400" b="1" dirty="0" err="1">
                <a:solidFill>
                  <a:srgbClr val="000066"/>
                </a:solidFill>
              </a:rPr>
              <a:t>about</a:t>
            </a:r>
            <a:r>
              <a:rPr lang="it-IT" sz="2400" b="1" dirty="0">
                <a:solidFill>
                  <a:srgbClr val="000066"/>
                </a:solidFill>
              </a:rPr>
              <a:t> </a:t>
            </a:r>
            <a:r>
              <a:rPr lang="it-IT" sz="2400" b="1" dirty="0" err="1">
                <a:solidFill>
                  <a:srgbClr val="000066"/>
                </a:solidFill>
              </a:rPr>
              <a:t>our</a:t>
            </a:r>
            <a:r>
              <a:rPr lang="it-IT" sz="2400" b="1" dirty="0">
                <a:solidFill>
                  <a:srgbClr val="000066"/>
                </a:solidFill>
              </a:rPr>
              <a:t> </a:t>
            </a:r>
            <a:r>
              <a:rPr lang="it-IT" sz="2400" b="1" dirty="0" err="1">
                <a:solidFill>
                  <a:srgbClr val="000066"/>
                </a:solidFill>
              </a:rPr>
              <a:t>members</a:t>
            </a:r>
            <a:r>
              <a:rPr lang="it-IT" sz="2400" b="1" dirty="0">
                <a:solidFill>
                  <a:srgbClr val="000066"/>
                </a:solidFill>
              </a:rPr>
              <a:t>…</a:t>
            </a:r>
            <a:endParaRPr lang="it-IT" sz="2400" b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AB75762-6EE1-E71E-8D4B-17F6C87FBEC4}"/>
              </a:ext>
            </a:extLst>
          </p:cNvPr>
          <p:cNvSpPr txBox="1"/>
          <p:nvPr/>
        </p:nvSpPr>
        <p:spPr>
          <a:xfrm>
            <a:off x="1910080" y="1513839"/>
            <a:ext cx="9418320" cy="4008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9275" indent="-45720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Roll of Dottori </a:t>
            </a:r>
            <a:r>
              <a:rPr lang="en-GB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Commercialisti</a:t>
            </a:r>
            <a:r>
              <a:rPr lang="en-GB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Esperti</a:t>
            </a:r>
            <a:r>
              <a:rPr lang="en-GB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Contabili</a:t>
            </a:r>
            <a:r>
              <a:rPr lang="en-GB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117,916 </a:t>
            </a:r>
          </a:p>
          <a:p>
            <a:pPr marL="584200" indent="-45720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Roll of Trainees held by the Local branches: 12,781</a:t>
            </a:r>
          </a:p>
          <a:p>
            <a:pPr marL="584200" indent="-45720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Roll of Statutory Auditors held by Ministry of Economy and Finance: 119,270</a:t>
            </a:r>
          </a:p>
          <a:p>
            <a:pPr marL="584200" indent="-45720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Roll of Auditors of local 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entities</a:t>
            </a:r>
            <a:r>
              <a:rPr lang="en-GB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held by Ministry of Internal affairs: 13,774</a:t>
            </a:r>
          </a:p>
          <a:p>
            <a:pPr marL="584200" indent="-45720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Roll of Sustainability auditors: we will know soon</a:t>
            </a:r>
          </a:p>
          <a:p>
            <a:pPr marL="127000" indent="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None/>
              <a:defRPr/>
            </a:pPr>
            <a:r>
              <a:rPr lang="en-GB" sz="24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we need a Tax expert roll? This is a key question in Italy and Europe.</a:t>
            </a:r>
            <a:endParaRPr lang="it-IT" sz="2400" b="1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58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974850-D52D-5156-E50E-3BE485B4B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A2F0E6F-0FA4-B14D-A313-D380216D1E29}"/>
              </a:ext>
            </a:extLst>
          </p:cNvPr>
          <p:cNvSpPr txBox="1"/>
          <p:nvPr/>
        </p:nvSpPr>
        <p:spPr>
          <a:xfrm>
            <a:off x="1910080" y="1513839"/>
            <a:ext cx="9418320" cy="4008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2075" indent="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None/>
              <a:defRPr/>
            </a:pPr>
            <a:r>
              <a:rPr lang="it-IT" sz="24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Tax </a:t>
            </a:r>
            <a:r>
              <a:rPr lang="it-IT" sz="2400" b="1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24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it-IT" sz="24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DNA</a:t>
            </a:r>
          </a:p>
          <a:p>
            <a:pPr marL="549275" indent="-45720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Essential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part of the Educational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path</a:t>
            </a:r>
            <a:endParaRPr lang="it-IT" sz="24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49275" indent="-45720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Essential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part of the training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period</a:t>
            </a:r>
            <a:endParaRPr lang="it-IT" sz="24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49275" indent="-45720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Essential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part of activities of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professional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practice</a:t>
            </a:r>
          </a:p>
          <a:p>
            <a:pPr marL="549275" indent="-45720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Highly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specialised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services</a:t>
            </a:r>
          </a:p>
          <a:p>
            <a:pPr marL="549275" indent="-45720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Political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dialogue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participation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Ministerial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forum</a:t>
            </a:r>
          </a:p>
          <a:p>
            <a:pPr marL="549275" indent="-45720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on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legal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decision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making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</a:t>
            </a:r>
            <a:endParaRPr lang="it-IT" sz="24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0" indent="0" algn="just" defTabSz="787400">
              <a:lnSpc>
                <a:spcPct val="134000"/>
              </a:lnSpc>
              <a:spcBef>
                <a:spcPts val="0"/>
              </a:spcBef>
              <a:buClr>
                <a:srgbClr val="E41F13"/>
              </a:buClr>
              <a:buNone/>
              <a:defRPr/>
            </a:pPr>
            <a:r>
              <a:rPr lang="en-GB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t-IT" sz="24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06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B6C086-F206-9E7E-61BC-776A6CF387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C134A8F8-2D99-2284-BA2A-1FABC44393A8}"/>
              </a:ext>
            </a:extLst>
          </p:cNvPr>
          <p:cNvSpPr txBox="1"/>
          <p:nvPr/>
        </p:nvSpPr>
        <p:spPr>
          <a:xfrm>
            <a:off x="1717040" y="1074403"/>
            <a:ext cx="9611360" cy="5285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 defTabSz="787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Legal liabilities and </a:t>
            </a:r>
            <a:r>
              <a:rPr lang="en-US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administrative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burden for tax services,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criminal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offences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AML</a:t>
            </a:r>
          </a:p>
          <a:p>
            <a:pPr marL="457200" indent="-457200" algn="just" defTabSz="787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of </a:t>
            </a:r>
            <a:r>
              <a:rPr lang="en-ZA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digitalisation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level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professional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practice,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especially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Artificial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Intelligence  </a:t>
            </a:r>
          </a:p>
          <a:p>
            <a:pPr marL="457200" indent="-457200" algn="just" defTabSz="787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of </a:t>
            </a:r>
            <a:r>
              <a:rPr lang="en-ZA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digitalisation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general commercial and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administrative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system, </a:t>
            </a:r>
            <a:r>
              <a:rPr lang="en-US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interconnection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national systems (Electronic invoicing, AI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embeded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risk analysis)</a:t>
            </a:r>
          </a:p>
          <a:p>
            <a:pPr marL="457200" indent="-457200" algn="just" defTabSz="787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Simplification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digitalisation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Tax tele-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proceedings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litigation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457200" indent="-457200" algn="just" defTabSz="787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41F13"/>
              </a:buClr>
              <a:buFont typeface="Wingdings" panose="05000000000000000000" pitchFamily="2" charset="2"/>
              <a:buChar char="§"/>
              <a:defRPr/>
            </a:pP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Tax policies to face global tax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schemes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tax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elusion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tax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evasion</a:t>
            </a:r>
            <a:endParaRPr lang="it-IT" sz="24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attractivity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the tax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young</a:t>
            </a:r>
            <a:r>
              <a:rPr lang="it-IT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generation?</a:t>
            </a:r>
          </a:p>
          <a:p>
            <a:pPr algn="just">
              <a:lnSpc>
                <a:spcPct val="130000"/>
              </a:lnSpc>
              <a:spcAft>
                <a:spcPts val="800"/>
              </a:spcAft>
            </a:pPr>
            <a:endParaRPr lang="it-IT" sz="28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D69D322-EDDD-8EAD-C571-2FD33BB6CD83}"/>
              </a:ext>
            </a:extLst>
          </p:cNvPr>
          <p:cNvSpPr txBox="1"/>
          <p:nvPr/>
        </p:nvSpPr>
        <p:spPr>
          <a:xfrm>
            <a:off x="1615440" y="58740"/>
            <a:ext cx="752856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dirty="0">
              <a:solidFill>
                <a:srgbClr val="000066"/>
              </a:solidFill>
            </a:endParaRPr>
          </a:p>
          <a:p>
            <a:r>
              <a:rPr lang="it-IT" sz="2400" b="1" dirty="0">
                <a:solidFill>
                  <a:srgbClr val="000066"/>
                </a:solidFill>
              </a:rPr>
              <a:t>Tax Challenges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75631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9F8538-4089-5751-A434-15C6A6A88D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2992AD25-67C5-0A71-A318-EA2B1057BF5C}"/>
              </a:ext>
            </a:extLst>
          </p:cNvPr>
          <p:cNvSpPr txBox="1"/>
          <p:nvPr/>
        </p:nvSpPr>
        <p:spPr>
          <a:xfrm>
            <a:off x="1625600" y="1950719"/>
            <a:ext cx="9702800" cy="3038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 rtl="0">
              <a:lnSpc>
                <a:spcPct val="115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digitization of the tax authorities and the integration of databases</a:t>
            </a:r>
          </a:p>
          <a:p>
            <a:pPr marL="342900" indent="-3429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 of Accountants to the development of the Italian digital tax administration</a:t>
            </a:r>
            <a:endParaRPr lang="it-IT" sz="24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Artificial intelligence and new challenges for the profession</a:t>
            </a:r>
          </a:p>
          <a:p>
            <a:pPr marL="342900" indent="-3429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Tax reform and the development of Collaborative Tax Compliance</a:t>
            </a:r>
            <a:endParaRPr lang="it-IT" sz="24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30000"/>
              </a:lnSpc>
              <a:spcAft>
                <a:spcPts val="800"/>
              </a:spcAft>
            </a:pPr>
            <a:endParaRPr lang="it-IT" sz="28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13FD03A-4F67-6FF7-FD94-10A614267B98}"/>
              </a:ext>
            </a:extLst>
          </p:cNvPr>
          <p:cNvSpPr txBox="1"/>
          <p:nvPr/>
        </p:nvSpPr>
        <p:spPr>
          <a:xfrm>
            <a:off x="2021840" y="200980"/>
            <a:ext cx="752856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dirty="0">
              <a:solidFill>
                <a:srgbClr val="000066"/>
              </a:solidFill>
            </a:endParaRPr>
          </a:p>
          <a:p>
            <a:r>
              <a:rPr lang="it-IT" sz="2400" b="1" dirty="0">
                <a:solidFill>
                  <a:srgbClr val="000066"/>
                </a:solidFill>
              </a:rPr>
              <a:t>New </a:t>
            </a:r>
            <a:r>
              <a:rPr lang="it-IT" sz="2400" b="1" dirty="0" err="1">
                <a:solidFill>
                  <a:srgbClr val="000066"/>
                </a:solidFill>
              </a:rPr>
              <a:t>developments</a:t>
            </a:r>
            <a:r>
              <a:rPr lang="it-IT" sz="2400" b="1" dirty="0">
                <a:solidFill>
                  <a:srgbClr val="000066"/>
                </a:solidFill>
              </a:rPr>
              <a:t> and </a:t>
            </a:r>
            <a:r>
              <a:rPr lang="it-IT" sz="2400" b="1" dirty="0" err="1">
                <a:solidFill>
                  <a:srgbClr val="000066"/>
                </a:solidFill>
              </a:rPr>
              <a:t>achievments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267696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0BDF3A-A203-8CBF-BE79-61FD50E2A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A07B83-7424-003C-1C95-6D7A410A0D0F}"/>
              </a:ext>
            </a:extLst>
          </p:cNvPr>
          <p:cNvSpPr txBox="1"/>
          <p:nvPr/>
        </p:nvSpPr>
        <p:spPr>
          <a:xfrm>
            <a:off x="1107440" y="2702560"/>
            <a:ext cx="10220960" cy="12686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rtl="0">
              <a:lnSpc>
                <a:spcPct val="115000"/>
              </a:lnSpc>
              <a:spcAft>
                <a:spcPts val="600"/>
              </a:spcAft>
            </a:pPr>
            <a:r>
              <a:rPr lang="it-IT" sz="32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Grazie.</a:t>
            </a:r>
          </a:p>
          <a:p>
            <a:pPr lvl="0" algn="ctr" rtl="0">
              <a:lnSpc>
                <a:spcPct val="115000"/>
              </a:lnSpc>
              <a:spcAft>
                <a:spcPts val="600"/>
              </a:spcAft>
            </a:pPr>
            <a:r>
              <a:rPr lang="it-IT" sz="32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</a:t>
            </a:r>
            <a:r>
              <a:rPr lang="it-IT" sz="3200" b="1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it-IT" sz="32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0967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jb3VudCI6NSwiaGRpZCI6IjIyNzFhMjBmYTcxZTVlMjcwYjJlN2NlODQxZDE5NzdjIiwidXNlckNvdW50IjozfQ=="/>
</p:tagLst>
</file>

<file path=ppt/theme/theme1.xml><?xml version="1.0" encoding="utf-8"?>
<a:theme xmlns:a="http://schemas.openxmlformats.org/drawingml/2006/main" name="Office 主题">
  <a:themeElements>
    <a:clrScheme name="自定义 1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AEBA"/>
      </a:accent1>
      <a:accent2>
        <a:srgbClr val="6853A0"/>
      </a:accent2>
      <a:accent3>
        <a:srgbClr val="0BAEBA"/>
      </a:accent3>
      <a:accent4>
        <a:srgbClr val="6853A0"/>
      </a:accent4>
      <a:accent5>
        <a:srgbClr val="0BAEBA"/>
      </a:accent5>
      <a:accent6>
        <a:srgbClr val="6853A0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430</Words>
  <Application>Microsoft Office PowerPoint</Application>
  <PresentationFormat>Widescreen</PresentationFormat>
  <Paragraphs>58</Paragraphs>
  <Slides>9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Aptos</vt:lpstr>
      <vt:lpstr>Arial</vt:lpstr>
      <vt:lpstr>Calibri</vt:lpstr>
      <vt:lpstr>Wingdings</vt:lpstr>
      <vt:lpstr>Office 主题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落尘PPT演示</dc:creator>
  <cp:lastModifiedBy>Di Segni Noemi</cp:lastModifiedBy>
  <cp:revision>18</cp:revision>
  <dcterms:created xsi:type="dcterms:W3CDTF">2024-08-30T07:30:00Z</dcterms:created>
  <dcterms:modified xsi:type="dcterms:W3CDTF">2024-10-21T06:23:12Z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2052-12.1.0.17827</vt:lpwstr>
  </property>
  <property fmtid="{D5CDD505-2E9C-101B-9397-08002B2CF9AE}" pid="3" name="KSOTemplateUUID">
    <vt:lpwstr>v1.0_mb_ayJO6Mplb/H5EgXjP6X5nw==</vt:lpwstr>
  </property>
  <property fmtid="{D5CDD505-2E9C-101B-9397-08002B2CF9AE}" pid="4" name="ICV">
    <vt:lpwstr>1D8E0CEF42B247C5840DECE8FEF074AA_13</vt:lpwstr>
  </property>
</Properties>
</file>