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1"/>
  </p:sldMasterIdLst>
  <p:notesMasterIdLst>
    <p:notesMasterId r:id="rId48"/>
  </p:notesMasterIdLst>
  <p:sldIdLst>
    <p:sldId id="256"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52"/>
    <p:restoredTop sz="94660"/>
  </p:normalViewPr>
  <p:slideViewPr>
    <p:cSldViewPr snapToGrid="0">
      <p:cViewPr varScale="1">
        <p:scale>
          <a:sx n="86" d="100"/>
          <a:sy n="86" d="100"/>
        </p:scale>
        <p:origin x="1387" y="48"/>
      </p:cViewPr>
      <p:guideLst>
        <p:guide orient="horz" pos="2160"/>
        <p:guide pos="2880"/>
      </p:guideLst>
    </p:cSldViewPr>
  </p:slideViewPr>
  <p:notesTextViewPr>
    <p:cViewPr>
      <p:scale>
        <a:sx n="100" d="100"/>
        <a:sy n="100" d="100"/>
      </p:scale>
      <p:origin x="0" y="0"/>
    </p:cViewPr>
  </p:notesText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a:lstStyle>
            <a:lvl1pPr algn="l">
              <a:defRPr sz="1200"/>
            </a:lvl1pPr>
          </a:lstStyle>
          <a:p>
            <a:pPr lvl="0">
              <a:defRPr lang="ko-KR" altLang="en-US"/>
            </a:pPr>
            <a:endParaRPr lang="en-ID"/>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a:lstStyle>
            <a:lvl1pPr algn="r">
              <a:defRPr sz="1200"/>
            </a:lvl1pPr>
          </a:lstStyle>
          <a:p>
            <a:pPr lvl="0">
              <a:defRPr lang="ko-KR" altLang="en-US"/>
            </a:pPr>
            <a:fld id="{1D35C46D-6633-49EB-AFD6-764FA282933D}" type="datetime1">
              <a:rPr lang="en-ID"/>
              <a:pPr lvl="0">
                <a:defRPr lang="ko-KR" altLang="en-US"/>
              </a:pPr>
              <a:t>17/11/2022</a:t>
            </a:fld>
            <a:endParaRPr lang="en-ID"/>
          </a:p>
        </p:txBody>
      </p:sp>
      <p:sp>
        <p:nvSpPr>
          <p:cNvPr id="4" name="Slide Image Placeholder 3"/>
          <p:cNvSpPr>
            <a:spLocks noGrp="1" noRot="1" noChangeAspect="1" noTextEdi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anchor="ctr"/>
          <a:lstStyle/>
          <a:p>
            <a:pPr lvl="0">
              <a:defRPr lang="ko-KR" altLang="en-US"/>
            </a:pPr>
            <a:endParaRPr lang="en-ID"/>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a:lstStyle/>
          <a:p>
            <a:pPr lvl="0">
              <a:defRPr lang="ko-KR" altLang="en-US"/>
            </a:pPr>
            <a:r>
              <a:rPr lang="en-US"/>
              <a:t>Click to edit Master text styles</a:t>
            </a:r>
          </a:p>
          <a:p>
            <a:pPr lvl="1">
              <a:defRPr lang="ko-KR" altLang="en-US"/>
            </a:pPr>
            <a:r>
              <a:rPr lang="en-US"/>
              <a:t>Second level</a:t>
            </a:r>
          </a:p>
          <a:p>
            <a:pPr lvl="2">
              <a:defRPr lang="ko-KR" altLang="en-US"/>
            </a:pPr>
            <a:r>
              <a:rPr lang="en-US"/>
              <a:t>Third level</a:t>
            </a:r>
          </a:p>
          <a:p>
            <a:pPr lvl="3">
              <a:defRPr lang="ko-KR" altLang="en-US"/>
            </a:pPr>
            <a:r>
              <a:rPr lang="en-US"/>
              <a:t>Fourth level</a:t>
            </a:r>
          </a:p>
          <a:p>
            <a:pPr lvl="4">
              <a:defRPr lang="ko-KR" altLang="en-US"/>
            </a:pPr>
            <a:r>
              <a:rPr lang="en-US"/>
              <a:t>Fifth level</a:t>
            </a:r>
            <a:endParaRPr lang="en-ID"/>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anchor="b"/>
          <a:lstStyle>
            <a:lvl1pPr algn="l">
              <a:defRPr sz="1200"/>
            </a:lvl1pPr>
          </a:lstStyle>
          <a:p>
            <a:pPr lvl="0">
              <a:defRPr lang="ko-KR" altLang="en-US"/>
            </a:pPr>
            <a:endParaRPr lang="en-ID"/>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anchor="b"/>
          <a:lstStyle>
            <a:lvl1pPr algn="r">
              <a:defRPr sz="1200"/>
            </a:lvl1pPr>
          </a:lstStyle>
          <a:p>
            <a:pPr lvl="0">
              <a:defRPr lang="ko-KR" altLang="en-US"/>
            </a:pPr>
            <a:fld id="{1248D439-11D0-4A6A-9FF5-7F5989E1478B}" type="slidenum">
              <a:rPr lang="en-ID"/>
              <a:pPr lvl="0">
                <a:defRPr lang="ko-KR" altLang="en-US"/>
              </a:pPr>
              <a:t>‹#›</a:t>
            </a:fld>
            <a:endParaRPr lang="en-ID"/>
          </a:p>
        </p:txBody>
      </p:sp>
    </p:spTree>
    <p:extLst>
      <p:ext uri="{BB962C8B-B14F-4D97-AF65-F5344CB8AC3E}">
        <p14:creationId xmlns:p14="http://schemas.microsoft.com/office/powerpoint/2010/main" val="4102807884"/>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3"/>
          <p:cNvSpPr>
            <a:spLocks noGrp="1" noRot="1" noChangeAspect="1" noTextEdit="1"/>
          </p:cNvSpPr>
          <p:nvPr>
            <p:ph type="sldImg" idx="2"/>
          </p:nvPr>
        </p:nvSpPr>
        <p:spPr>
          <a:xfrm>
            <a:off x="3449638" y="566738"/>
            <a:ext cx="3779837" cy="2833687"/>
          </a:xfrm>
        </p:spPr>
        <p:txBody>
          <a:bodyPr/>
          <a:lstStyle/>
          <a:p>
            <a:pPr>
              <a:defRPr lang="ko-KR" altLang="en-US"/>
            </a:pPr>
            <a:endParaRPr lang="en-US" altLang="ko-KR"/>
          </a:p>
        </p:txBody>
      </p:sp>
      <p:sp>
        <p:nvSpPr>
          <p:cNvPr id="3" name="슬라이드 노트 개체 틀 4"/>
          <p:cNvSpPr>
            <a:spLocks noGrp="1"/>
          </p:cNvSpPr>
          <p:nvPr>
            <p:ph type="body" sz="quarter" idx="3"/>
          </p:nvPr>
        </p:nvSpPr>
        <p:spPr/>
        <p:txBody>
          <a:bodyPr/>
          <a:lstStyle/>
          <a:p>
            <a:pPr>
              <a:defRPr lang="ko-KR" altLang="en-US"/>
            </a:pPr>
            <a:r>
              <a:rPr lang="ko-KR" altLang="en-US"/>
              <a:t> &gt; [Good afternoon to] all! I am delighted to speak with you at this time.</a:t>
            </a:r>
          </a:p>
          <a:p>
            <a:pPr>
              <a:defRPr lang="ko-KR" altLang="en-US"/>
            </a:pPr>
            <a:r>
              <a:rPr lang="ko-KR" altLang="en-US"/>
              <a:t>My name is Shineon, and I am the director of research of KACPTA.</a:t>
            </a:r>
          </a:p>
          <a:p>
            <a:pPr>
              <a:defRPr lang="ko-KR" altLang="en-US"/>
            </a:pPr>
            <a:r>
              <a:rPr lang="ko-KR" altLang="en-US"/>
              <a:t>Today, I want to discuss data tax as a new trend in Global taxation.</a:t>
            </a:r>
          </a:p>
          <a:p>
            <a:pPr>
              <a:defRPr lang="ko-KR" altLang="en-US"/>
            </a:pPr>
            <a:r>
              <a:rPr lang="ko-KR" altLang="en-US"/>
              <a:t>I drafted a bill to impose a tax on the data itself and conveyed it to a member of the National Assembly in Korea recently.</a:t>
            </a:r>
          </a:p>
          <a:p>
            <a:pPr>
              <a:defRPr lang="ko-KR" altLang="en-US"/>
            </a:pPr>
            <a:r>
              <a:rPr lang="ko-KR" altLang="en-US"/>
              <a:t> </a:t>
            </a:r>
          </a:p>
          <a:p>
            <a:pPr>
              <a:defRPr lang="ko-KR" altLang="en-US"/>
            </a:pPr>
            <a:endParaRPr lang="ko-KR" altLang="en-US"/>
          </a:p>
        </p:txBody>
      </p:sp>
      <p:sp>
        <p:nvSpPr>
          <p:cNvPr id="4" name="슬라이드 번호 개체 틀 6"/>
          <p:cNvSpPr>
            <a:spLocks noGrp="1"/>
          </p:cNvSpPr>
          <p:nvPr>
            <p:ph type="sldNum" sz="quarter" idx="5"/>
          </p:nvPr>
        </p:nvSpPr>
        <p:spPr/>
        <p:txBody>
          <a:bodyPr/>
          <a:lstStyle/>
          <a:p>
            <a:pPr lvl="0">
              <a:defRPr lang="ko-KR" altLang="en-US"/>
            </a:pPr>
            <a:fld id="{09F4262C-968C-4EE9-8164-CE16364706B3}" type="slidenum">
              <a:rPr lang="en-US" altLang="en-US"/>
              <a:pPr lvl="0">
                <a:defRPr lang="ko-KR" altLang="en-US"/>
              </a:pPr>
              <a:t>2</a:t>
            </a:fld>
            <a:endParaRPr lang="en-US"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3"/>
          <p:cNvSpPr>
            <a:spLocks noGrp="1" noRot="1" noChangeAspect="1" noTextEdit="1"/>
          </p:cNvSpPr>
          <p:nvPr>
            <p:ph type="sldImg" idx="2"/>
          </p:nvPr>
        </p:nvSpPr>
        <p:spPr>
          <a:xfrm>
            <a:off x="3449638" y="566738"/>
            <a:ext cx="3779837" cy="2833687"/>
          </a:xfrm>
        </p:spPr>
        <p:txBody>
          <a:bodyPr/>
          <a:lstStyle/>
          <a:p>
            <a:pPr>
              <a:defRPr lang="ko-KR" altLang="en-US"/>
            </a:pPr>
            <a:endParaRPr lang="en-US" altLang="ko-KR"/>
          </a:p>
        </p:txBody>
      </p:sp>
      <p:sp>
        <p:nvSpPr>
          <p:cNvPr id="3" name="슬라이드 노트 개체 틀 4"/>
          <p:cNvSpPr>
            <a:spLocks noGrp="1"/>
          </p:cNvSpPr>
          <p:nvPr>
            <p:ph type="body" sz="quarter" idx="3"/>
          </p:nvPr>
        </p:nvSpPr>
        <p:spPr/>
        <p:txBody>
          <a:bodyPr/>
          <a:lstStyle/>
          <a:p>
            <a:pPr>
              <a:defRPr lang="ko-KR" altLang="en-US"/>
            </a:pPr>
            <a:r>
              <a:rPr lang="ko-KR" altLang="en-US"/>
              <a:t>Now we come to the next point, which is other countries' discussion about data tax or related data tax issues.</a:t>
            </a:r>
          </a:p>
          <a:p>
            <a:pPr>
              <a:defRPr lang="ko-KR" altLang="en-US"/>
            </a:pPr>
            <a:r>
              <a:rPr lang="ko-KR" altLang="en-US"/>
              <a:t>First is Bit Tax</a:t>
            </a:r>
          </a:p>
          <a:p>
            <a:pPr>
              <a:defRPr lang="ko-KR" altLang="en-US"/>
            </a:pPr>
            <a:r>
              <a:rPr lang="ko-KR" altLang="en-US"/>
              <a:t>Arthur J Cordell released his study to impose a tax on data itself at the first time in the world in 1994.</a:t>
            </a:r>
          </a:p>
          <a:p>
            <a:pPr>
              <a:defRPr lang="ko-KR" altLang="en-US"/>
            </a:pPr>
            <a:r>
              <a:rPr lang="ko-KR" altLang="en-US"/>
              <a:t>Bit tax had been dealt until 2014 for OECD/G20 BEPS project Action 1 final report in 2015.</a:t>
            </a:r>
          </a:p>
          <a:p>
            <a:pPr>
              <a:defRPr lang="ko-KR" altLang="en-US"/>
            </a:pPr>
            <a:endParaRPr lang="ko-KR" altLang="en-US"/>
          </a:p>
          <a:p>
            <a:pPr>
              <a:defRPr lang="ko-KR" altLang="en-US"/>
            </a:pPr>
            <a:r>
              <a:rPr lang="ko-KR" altLang="en-US"/>
              <a:t>His main idea is to impose a tax on value added interactive digital transactions.</a:t>
            </a:r>
          </a:p>
          <a:p>
            <a:pPr>
              <a:defRPr lang="ko-KR" altLang="en-US"/>
            </a:pPr>
            <a:r>
              <a:rPr lang="ko-KR" altLang="en-US"/>
              <a:t>And thus even when your email has business contract documents, you should pay data tax based on the size of the data.</a:t>
            </a:r>
          </a:p>
          <a:p>
            <a:pPr>
              <a:defRPr lang="ko-KR" altLang="en-US"/>
            </a:pPr>
            <a:r>
              <a:rPr lang="ko-KR" altLang="en-US"/>
              <a:t>If you consider that was in 1994, you can guess that the bit tax could be obstacles to Internet commerce that has just begun.</a:t>
            </a:r>
          </a:p>
          <a:p>
            <a:pPr>
              <a:defRPr lang="ko-KR" altLang="en-US"/>
            </a:pPr>
            <a:r>
              <a:rPr lang="ko-KR" altLang="en-US"/>
              <a:t>All countries worried about it and did not adopt bit tax.</a:t>
            </a:r>
          </a:p>
          <a:p>
            <a:pPr>
              <a:defRPr lang="ko-KR" altLang="en-US"/>
            </a:pPr>
            <a:r>
              <a:rPr lang="ko-KR" altLang="en-US"/>
              <a:t>Moreover, the US federal government made a regulation to prohibit imposing tax on internet sales.</a:t>
            </a:r>
          </a:p>
          <a:p>
            <a:pPr>
              <a:defRPr lang="ko-KR" altLang="en-US"/>
            </a:pPr>
            <a:endParaRPr lang="ko-KR" altLang="en-US"/>
          </a:p>
          <a:p>
            <a:pPr>
              <a:defRPr lang="ko-KR" altLang="en-US"/>
            </a:pPr>
            <a:endParaRPr lang="ko-KR" altLang="en-US"/>
          </a:p>
          <a:p>
            <a:pPr>
              <a:defRPr lang="ko-KR" altLang="en-US"/>
            </a:pPr>
            <a:endParaRPr lang="ko-KR" altLang="en-US"/>
          </a:p>
        </p:txBody>
      </p:sp>
      <p:sp>
        <p:nvSpPr>
          <p:cNvPr id="4" name="슬라이드 번호 개체 틀 6"/>
          <p:cNvSpPr>
            <a:spLocks noGrp="1"/>
          </p:cNvSpPr>
          <p:nvPr>
            <p:ph type="sldNum" sz="quarter" idx="5"/>
          </p:nvPr>
        </p:nvSpPr>
        <p:spPr/>
        <p:txBody>
          <a:bodyPr/>
          <a:lstStyle/>
          <a:p>
            <a:pPr lvl="0">
              <a:defRPr lang="ko-KR" altLang="en-US"/>
            </a:pPr>
            <a:fld id="{09F4262C-968C-4EE9-8164-CE16364706B3}" type="slidenum">
              <a:rPr lang="en-US" altLang="en-US"/>
              <a:pPr lvl="0">
                <a:defRPr lang="ko-KR" altLang="en-US"/>
              </a:pPr>
              <a:t>11</a:t>
            </a:fld>
            <a:endParaRPr lang="en-US"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3"/>
          <p:cNvSpPr>
            <a:spLocks noGrp="1" noRot="1" noChangeAspect="1" noTextEdit="1"/>
          </p:cNvSpPr>
          <p:nvPr>
            <p:ph type="sldImg" idx="2"/>
          </p:nvPr>
        </p:nvSpPr>
        <p:spPr>
          <a:xfrm>
            <a:off x="3449638" y="566738"/>
            <a:ext cx="3779837" cy="2833687"/>
          </a:xfrm>
        </p:spPr>
        <p:txBody>
          <a:bodyPr/>
          <a:lstStyle/>
          <a:p>
            <a:pPr>
              <a:defRPr lang="ko-KR" altLang="en-US"/>
            </a:pPr>
            <a:endParaRPr lang="en-US" altLang="ko-KR"/>
          </a:p>
        </p:txBody>
      </p:sp>
      <p:sp>
        <p:nvSpPr>
          <p:cNvPr id="3" name="슬라이드 노트 개체 틀 4"/>
          <p:cNvSpPr>
            <a:spLocks noGrp="1"/>
          </p:cNvSpPr>
          <p:nvPr>
            <p:ph type="body" sz="quarter" idx="3"/>
          </p:nvPr>
        </p:nvSpPr>
        <p:spPr/>
        <p:txBody>
          <a:bodyPr/>
          <a:lstStyle/>
          <a:p>
            <a:pPr>
              <a:defRPr lang="ko-KR" altLang="en-US"/>
            </a:pPr>
            <a:r>
              <a:rPr lang="ko-KR" altLang="en-US"/>
              <a:t>Except for discriminatory taxation against e-commerce, there was no device to measure the size of data that IT companies used per month in1994 including whether the data was valuable or not in the transaction. </a:t>
            </a:r>
          </a:p>
          <a:p>
            <a:pPr>
              <a:defRPr lang="ko-KR" altLang="en-US"/>
            </a:pPr>
            <a:r>
              <a:rPr lang="ko-KR" altLang="en-US"/>
              <a:t>(But we don't need to seek whether it is valuable or not to impose a tax honestly.)</a:t>
            </a:r>
          </a:p>
          <a:p>
            <a:pPr>
              <a:defRPr lang="ko-KR" altLang="en-US"/>
            </a:pPr>
            <a:r>
              <a:rPr lang="ko-KR" altLang="en-US"/>
              <a:t>In the tax revenue aspect, the tax was too excessive even though the tax rate is 1cent per 1giga-bit</a:t>
            </a:r>
          </a:p>
          <a:p>
            <a:pPr>
              <a:defRPr lang="ko-KR" altLang="en-US"/>
            </a:pPr>
            <a:endParaRPr lang="ko-KR" altLang="en-US"/>
          </a:p>
          <a:p>
            <a:pPr>
              <a:defRPr lang="ko-KR" altLang="en-US"/>
            </a:pPr>
            <a:r>
              <a:rPr lang="ko-KR" altLang="en-US"/>
              <a:t>The main reasons "why the bit tax was not adopted" can give us the solutions when we make data tax nowadays.</a:t>
            </a:r>
          </a:p>
          <a:p>
            <a:pPr>
              <a:defRPr lang="ko-KR" altLang="en-US"/>
            </a:pPr>
            <a:endParaRPr lang="ko-KR" altLang="en-US"/>
          </a:p>
        </p:txBody>
      </p:sp>
      <p:sp>
        <p:nvSpPr>
          <p:cNvPr id="4" name="슬라이드 번호 개체 틀 6"/>
          <p:cNvSpPr>
            <a:spLocks noGrp="1"/>
          </p:cNvSpPr>
          <p:nvPr>
            <p:ph type="sldNum" sz="quarter" idx="5"/>
          </p:nvPr>
        </p:nvSpPr>
        <p:spPr/>
        <p:txBody>
          <a:bodyPr/>
          <a:lstStyle/>
          <a:p>
            <a:pPr lvl="0">
              <a:defRPr lang="ko-KR" altLang="en-US"/>
            </a:pPr>
            <a:fld id="{09F4262C-968C-4EE9-8164-CE16364706B3}" type="slidenum">
              <a:rPr lang="en-US" altLang="en-US"/>
              <a:pPr lvl="0">
                <a:defRPr lang="ko-KR" altLang="en-US"/>
              </a:pPr>
              <a:t>12</a:t>
            </a:fld>
            <a:endParaRPr lang="en-US"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3"/>
          <p:cNvSpPr>
            <a:spLocks noGrp="1" noRot="1" noChangeAspect="1" noTextEdit="1"/>
          </p:cNvSpPr>
          <p:nvPr>
            <p:ph type="sldImg" idx="2"/>
          </p:nvPr>
        </p:nvSpPr>
        <p:spPr/>
        <p:txBody>
          <a:bodyPr/>
          <a:lstStyle/>
          <a:p>
            <a:pPr>
              <a:defRPr lang="ko-KR" altLang="en-US"/>
            </a:pPr>
            <a:endParaRPr lang="en-US" altLang="ko-KR"/>
          </a:p>
        </p:txBody>
      </p:sp>
      <p:sp>
        <p:nvSpPr>
          <p:cNvPr id="3" name="슬라이드 노트 개체 틀 4"/>
          <p:cNvSpPr>
            <a:spLocks noGrp="1"/>
          </p:cNvSpPr>
          <p:nvPr>
            <p:ph type="body" sz="quarter" idx="3"/>
          </p:nvPr>
        </p:nvSpPr>
        <p:spPr/>
        <p:txBody>
          <a:bodyPr/>
          <a:lstStyle/>
          <a:p>
            <a:pPr>
              <a:defRPr lang="ko-KR" altLang="en-US"/>
            </a:pPr>
            <a:r>
              <a:rPr lang="ko-KR" altLang="en-US"/>
              <a:t>The second example is the New York Senate bill to impose tax based on the number of members using the applications of IT companies.</a:t>
            </a:r>
          </a:p>
          <a:p>
            <a:pPr>
              <a:defRPr lang="ko-KR" altLang="en-US"/>
            </a:pPr>
            <a:r>
              <a:rPr lang="ko-KR" altLang="en-US"/>
              <a:t>As you can see in the table, it is not an excise tax to impose on data itself honestly.</a:t>
            </a:r>
          </a:p>
          <a:p>
            <a:pPr>
              <a:defRPr lang="ko-KR" altLang="en-US"/>
            </a:pPr>
            <a:r>
              <a:rPr lang="ko-KR" altLang="en-US"/>
              <a:t>But we can guess that the US state government is trying to impose a tax on IT companies except for income tax like digital tax.</a:t>
            </a:r>
          </a:p>
          <a:p>
            <a:pPr>
              <a:defRPr lang="ko-KR" altLang="en-US"/>
            </a:pPr>
            <a:endParaRPr lang="ko-KR" altLang="en-US"/>
          </a:p>
          <a:p>
            <a:pPr>
              <a:defRPr lang="ko-KR" altLang="en-US"/>
            </a:pPr>
            <a:endParaRPr lang="ko-KR" altLang="en-US"/>
          </a:p>
          <a:p>
            <a:pPr>
              <a:defRPr lang="ko-KR" altLang="en-US"/>
            </a:pPr>
            <a:endParaRPr lang="ko-KR" altLang="en-US"/>
          </a:p>
          <a:p>
            <a:pPr>
              <a:defRPr lang="ko-KR" altLang="en-US"/>
            </a:pPr>
            <a:endParaRPr lang="ko-KR" altLang="en-US"/>
          </a:p>
        </p:txBody>
      </p:sp>
      <p:sp>
        <p:nvSpPr>
          <p:cNvPr id="4" name="슬라이드 번호 개체 틀 6"/>
          <p:cNvSpPr>
            <a:spLocks noGrp="1"/>
          </p:cNvSpPr>
          <p:nvPr>
            <p:ph type="sldNum" sz="quarter" idx="5"/>
          </p:nvPr>
        </p:nvSpPr>
        <p:spPr/>
        <p:txBody>
          <a:bodyPr/>
          <a:lstStyle/>
          <a:p>
            <a:pPr lvl="0">
              <a:defRPr lang="ko-KR" altLang="en-US"/>
            </a:pPr>
            <a:fld id="{09F4262C-968C-4EE9-8164-CE16364706B3}" type="slidenum">
              <a:rPr lang="en-US" altLang="en-US"/>
              <a:pPr lvl="0">
                <a:defRPr lang="ko-KR" altLang="en-US"/>
              </a:pPr>
              <a:t>13</a:t>
            </a:fld>
            <a:endParaRPr lang="en-US"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3"/>
          <p:cNvSpPr>
            <a:spLocks noGrp="1" noRot="1" noChangeAspect="1" noTextEdit="1"/>
          </p:cNvSpPr>
          <p:nvPr>
            <p:ph type="sldImg" idx="2"/>
          </p:nvPr>
        </p:nvSpPr>
        <p:spPr>
          <a:xfrm>
            <a:off x="3449638" y="566738"/>
            <a:ext cx="3779837" cy="2833687"/>
          </a:xfrm>
        </p:spPr>
        <p:txBody>
          <a:bodyPr/>
          <a:lstStyle/>
          <a:p>
            <a:pPr>
              <a:defRPr lang="ko-KR" altLang="en-US"/>
            </a:pPr>
            <a:endParaRPr lang="en-US" altLang="ko-KR"/>
          </a:p>
        </p:txBody>
      </p:sp>
      <p:sp>
        <p:nvSpPr>
          <p:cNvPr id="3" name="슬라이드 노트 개체 틀 4"/>
          <p:cNvSpPr>
            <a:spLocks noGrp="1"/>
          </p:cNvSpPr>
          <p:nvPr>
            <p:ph type="body" sz="quarter" idx="3"/>
          </p:nvPr>
        </p:nvSpPr>
        <p:spPr/>
        <p:txBody>
          <a:bodyPr/>
          <a:lstStyle/>
          <a:p>
            <a:pPr>
              <a:defRPr lang="ko-KR" altLang="en-US"/>
            </a:pPr>
            <a:r>
              <a:rPr lang="ko-KR" altLang="en-US"/>
              <a:t>The New York senate bill has a big weakness because of the Commerce Clause of the Federal Constitution.</a:t>
            </a:r>
          </a:p>
          <a:p>
            <a:pPr>
              <a:defRPr lang="ko-KR" altLang="en-US"/>
            </a:pPr>
            <a:r>
              <a:rPr lang="ko-KR" altLang="en-US"/>
              <a:t>that prohibits any actions to affect on interstate commerce. </a:t>
            </a:r>
          </a:p>
          <a:p>
            <a:pPr>
              <a:defRPr lang="ko-KR" altLang="en-US"/>
            </a:pPr>
            <a:r>
              <a:rPr lang="ko-KR" altLang="en-US"/>
              <a:t>For example, if NY state government imposes a tax on IT companies in NY, it would increase the cost of people using of the APP in NY state. </a:t>
            </a:r>
          </a:p>
          <a:p>
            <a:pPr>
              <a:defRPr lang="ko-KR" altLang="en-US"/>
            </a:pPr>
            <a:r>
              <a:rPr lang="ko-KR" altLang="en-US"/>
              <a:t>And then the clients will try to use other App companies outside of NY. </a:t>
            </a:r>
          </a:p>
          <a:p>
            <a:pPr>
              <a:defRPr lang="ko-KR" altLang="en-US"/>
            </a:pPr>
            <a:r>
              <a:rPr lang="ko-KR" altLang="en-US"/>
              <a:t>And thus, it affects commerce between states and violation of the Commerce Clause.</a:t>
            </a:r>
          </a:p>
          <a:p>
            <a:pPr>
              <a:defRPr lang="ko-KR" altLang="en-US"/>
            </a:pPr>
            <a:r>
              <a:rPr lang="ko-KR" altLang="en-US"/>
              <a:t>In my perspective, it is not clear whether it would be successful even if it avoids the viloation of the Permanent Internet Tax Freedom Act (PITFA).</a:t>
            </a:r>
          </a:p>
        </p:txBody>
      </p:sp>
      <p:sp>
        <p:nvSpPr>
          <p:cNvPr id="4" name="슬라이드 번호 개체 틀 6"/>
          <p:cNvSpPr>
            <a:spLocks noGrp="1"/>
          </p:cNvSpPr>
          <p:nvPr>
            <p:ph type="sldNum" sz="quarter" idx="5"/>
          </p:nvPr>
        </p:nvSpPr>
        <p:spPr/>
        <p:txBody>
          <a:bodyPr/>
          <a:lstStyle/>
          <a:p>
            <a:pPr lvl="0">
              <a:defRPr lang="ko-KR" altLang="en-US"/>
            </a:pPr>
            <a:fld id="{09F4262C-968C-4EE9-8164-CE16364706B3}" type="slidenum">
              <a:rPr lang="en-US" altLang="en-US"/>
              <a:pPr lvl="0">
                <a:defRPr lang="ko-KR" altLang="en-US"/>
              </a:pPr>
              <a:t>14</a:t>
            </a:fld>
            <a:endParaRPr lang="en-US"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3"/>
          <p:cNvSpPr>
            <a:spLocks noGrp="1" noRot="1" noChangeAspect="1" noTextEdit="1"/>
          </p:cNvSpPr>
          <p:nvPr>
            <p:ph type="sldImg" idx="2"/>
          </p:nvPr>
        </p:nvSpPr>
        <p:spPr>
          <a:xfrm>
            <a:off x="3449638" y="566738"/>
            <a:ext cx="3779837" cy="2833687"/>
          </a:xfrm>
        </p:spPr>
        <p:txBody>
          <a:bodyPr/>
          <a:lstStyle/>
          <a:p>
            <a:pPr>
              <a:defRPr lang="ko-KR" altLang="en-US"/>
            </a:pPr>
            <a:endParaRPr lang="en-US" altLang="ko-KR"/>
          </a:p>
        </p:txBody>
      </p:sp>
      <p:sp>
        <p:nvSpPr>
          <p:cNvPr id="3" name="슬라이드 노트 개체 틀 4"/>
          <p:cNvSpPr>
            <a:spLocks noGrp="1"/>
          </p:cNvSpPr>
          <p:nvPr>
            <p:ph type="body" sz="quarter" idx="3"/>
          </p:nvPr>
        </p:nvSpPr>
        <p:spPr/>
        <p:txBody>
          <a:bodyPr/>
          <a:lstStyle/>
          <a:p>
            <a:pPr>
              <a:defRPr lang="ko-KR" altLang="en-US"/>
            </a:pPr>
            <a:r>
              <a:rPr lang="ko-KR" altLang="en-US"/>
              <a:t>The third is China's case.</a:t>
            </a:r>
          </a:p>
          <a:p>
            <a:pPr>
              <a:defRPr lang="ko-KR" altLang="en-US"/>
            </a:pPr>
            <a:r>
              <a:rPr lang="ko-KR" altLang="en-US"/>
              <a:t>An official of china government said about the possibility to impose a tax on data recently.</a:t>
            </a:r>
          </a:p>
          <a:p>
            <a:pPr>
              <a:defRPr lang="ko-KR" altLang="en-US"/>
            </a:pPr>
            <a:r>
              <a:rPr lang="ko-KR" altLang="en-US"/>
              <a:t>However, I am focusing on the data exchange in china as well.</a:t>
            </a:r>
          </a:p>
          <a:p>
            <a:pPr>
              <a:defRPr lang="ko-KR" altLang="en-US"/>
            </a:pPr>
            <a:r>
              <a:rPr lang="ko-KR" altLang="en-US"/>
              <a:t>Because it can give us good information about the price of data.</a:t>
            </a:r>
          </a:p>
          <a:p>
            <a:pPr>
              <a:defRPr lang="ko-KR" altLang="en-US"/>
            </a:pPr>
            <a:endParaRPr lang="ko-KR" altLang="en-US"/>
          </a:p>
          <a:p>
            <a:pPr>
              <a:defRPr lang="ko-KR" altLang="en-US"/>
            </a:pPr>
            <a:r>
              <a:rPr lang="ko-KR" altLang="en-US"/>
              <a:t> </a:t>
            </a:r>
          </a:p>
        </p:txBody>
      </p:sp>
      <p:sp>
        <p:nvSpPr>
          <p:cNvPr id="4" name="슬라이드 번호 개체 틀 6"/>
          <p:cNvSpPr>
            <a:spLocks noGrp="1"/>
          </p:cNvSpPr>
          <p:nvPr>
            <p:ph type="sldNum" sz="quarter" idx="5"/>
          </p:nvPr>
        </p:nvSpPr>
        <p:spPr/>
        <p:txBody>
          <a:bodyPr/>
          <a:lstStyle/>
          <a:p>
            <a:pPr lvl="0">
              <a:defRPr lang="ko-KR" altLang="en-US"/>
            </a:pPr>
            <a:fld id="{09F4262C-968C-4EE9-8164-CE16364706B3}" type="slidenum">
              <a:rPr lang="en-US" altLang="en-US"/>
              <a:pPr lvl="0">
                <a:defRPr lang="ko-KR" altLang="en-US"/>
              </a:pPr>
              <a:t>15</a:t>
            </a:fld>
            <a:endParaRPr lang="en-US"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3"/>
          <p:cNvSpPr>
            <a:spLocks noGrp="1" noRot="1" noChangeAspect="1" noTextEdit="1"/>
          </p:cNvSpPr>
          <p:nvPr>
            <p:ph type="sldImg" idx="2"/>
          </p:nvPr>
        </p:nvSpPr>
        <p:spPr/>
        <p:txBody>
          <a:bodyPr/>
          <a:lstStyle/>
          <a:p>
            <a:pPr>
              <a:defRPr lang="ko-KR" altLang="en-US"/>
            </a:pPr>
            <a:endParaRPr lang="en-US" altLang="ko-KR"/>
          </a:p>
        </p:txBody>
      </p:sp>
      <p:sp>
        <p:nvSpPr>
          <p:cNvPr id="3" name="슬라이드 노트 개체 틀 4"/>
          <p:cNvSpPr>
            <a:spLocks noGrp="1"/>
          </p:cNvSpPr>
          <p:nvPr>
            <p:ph type="body" sz="quarter" idx="3"/>
          </p:nvPr>
        </p:nvSpPr>
        <p:spPr/>
        <p:txBody>
          <a:bodyPr/>
          <a:lstStyle/>
          <a:p>
            <a:pPr>
              <a:defRPr lang="ko-KR" altLang="en-US"/>
            </a:pPr>
            <a:r>
              <a:rPr lang="ko-KR" altLang="en-US"/>
              <a:t>When we make the data tax in the form of Ad Valorem tax, the data price itself can be used as a tax base, </a:t>
            </a:r>
          </a:p>
          <a:p>
            <a:pPr>
              <a:defRPr lang="ko-KR" altLang="en-US"/>
            </a:pPr>
            <a:r>
              <a:rPr lang="ko-KR" altLang="en-US"/>
              <a:t>and even when we make data tax in the form of unit tax, we can make a reasonable tax rate on the data capacity.</a:t>
            </a:r>
          </a:p>
        </p:txBody>
      </p:sp>
      <p:sp>
        <p:nvSpPr>
          <p:cNvPr id="4" name="슬라이드 번호 개체 틀 6"/>
          <p:cNvSpPr>
            <a:spLocks noGrp="1"/>
          </p:cNvSpPr>
          <p:nvPr>
            <p:ph type="sldNum" sz="quarter" idx="5"/>
          </p:nvPr>
        </p:nvSpPr>
        <p:spPr/>
        <p:txBody>
          <a:bodyPr/>
          <a:lstStyle/>
          <a:p>
            <a:pPr lvl="0">
              <a:defRPr lang="ko-KR" altLang="en-US"/>
            </a:pPr>
            <a:fld id="{09F4262C-968C-4EE9-8164-CE16364706B3}" type="slidenum">
              <a:rPr lang="en-US" altLang="en-US"/>
              <a:pPr lvl="0">
                <a:defRPr lang="ko-KR" altLang="en-US"/>
              </a:pPr>
              <a:t>16</a:t>
            </a:fld>
            <a:endParaRPr lang="en-US"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3"/>
          <p:cNvSpPr>
            <a:spLocks noGrp="1" noRot="1" noChangeAspect="1" noTextEdit="1"/>
          </p:cNvSpPr>
          <p:nvPr>
            <p:ph type="sldImg" idx="2"/>
          </p:nvPr>
        </p:nvSpPr>
        <p:spPr>
          <a:xfrm>
            <a:off x="3449638" y="566738"/>
            <a:ext cx="3779837" cy="2833687"/>
          </a:xfrm>
        </p:spPr>
        <p:txBody>
          <a:bodyPr/>
          <a:lstStyle/>
          <a:p>
            <a:pPr>
              <a:defRPr lang="ko-KR" altLang="en-US"/>
            </a:pPr>
            <a:endParaRPr lang="en-US" altLang="ko-KR"/>
          </a:p>
        </p:txBody>
      </p:sp>
      <p:sp>
        <p:nvSpPr>
          <p:cNvPr id="3" name="슬라이드 노트 개체 틀 4"/>
          <p:cNvSpPr>
            <a:spLocks noGrp="1"/>
          </p:cNvSpPr>
          <p:nvPr>
            <p:ph type="body" sz="quarter" idx="3"/>
          </p:nvPr>
        </p:nvSpPr>
        <p:spPr/>
        <p:txBody>
          <a:bodyPr/>
          <a:lstStyle/>
          <a:p>
            <a:pPr>
              <a:defRPr lang="ko-KR" altLang="en-US"/>
            </a:pPr>
            <a:r>
              <a:rPr lang="ko-KR" altLang="en-US"/>
              <a:t>Now, we will look over the European Union's case.</a:t>
            </a:r>
          </a:p>
          <a:p>
            <a:pPr>
              <a:defRPr lang="ko-KR" altLang="en-US"/>
            </a:pPr>
            <a:r>
              <a:rPr lang="ko-KR" altLang="en-US"/>
              <a:t>The EU has not made data tax but we can gain many materials to develop data tax.</a:t>
            </a:r>
          </a:p>
          <a:p>
            <a:pPr>
              <a:defRPr lang="ko-KR" altLang="en-US"/>
            </a:pPr>
            <a:endParaRPr lang="ko-KR" altLang="en-US"/>
          </a:p>
          <a:p>
            <a:pPr>
              <a:defRPr lang="ko-KR" altLang="en-US"/>
            </a:pPr>
            <a:r>
              <a:rPr lang="ko-KR" altLang="en-US"/>
              <a:t>The EU enacted GDPR to protect personal information.</a:t>
            </a:r>
          </a:p>
          <a:p>
            <a:pPr>
              <a:defRPr lang="ko-KR" altLang="en-US"/>
            </a:pPr>
            <a:r>
              <a:rPr lang="ko-KR" altLang="en-US"/>
              <a:t>But here, We need to look at the policies that the European Union is pursuing in addition to the external elements of privacy protection.</a:t>
            </a:r>
          </a:p>
          <a:p>
            <a:pPr>
              <a:defRPr lang="ko-KR" altLang="en-US"/>
            </a:pPr>
            <a:endParaRPr lang="ko-KR" altLang="en-US"/>
          </a:p>
          <a:p>
            <a:pPr>
              <a:defRPr lang="ko-KR" altLang="en-US"/>
            </a:pPr>
            <a:r>
              <a:rPr lang="ko-KR" altLang="en-US"/>
              <a:t>Owing to GDPR, an international certificate to guarantee proper information management by IT companies was made.</a:t>
            </a:r>
          </a:p>
          <a:p>
            <a:pPr>
              <a:defRPr lang="ko-KR" altLang="en-US"/>
            </a:pPr>
            <a:r>
              <a:rPr lang="ko-KR" altLang="en-US"/>
              <a:t>GDPR gave the government national data sovereignty as well.</a:t>
            </a:r>
          </a:p>
          <a:p>
            <a:pPr>
              <a:defRPr lang="ko-KR" altLang="en-US"/>
            </a:pPr>
            <a:r>
              <a:rPr lang="ko-KR" altLang="en-US"/>
              <a:t>Already, the European court of justice enlarged the scope of territory outside of European countries. And..</a:t>
            </a:r>
          </a:p>
          <a:p>
            <a:pPr>
              <a:defRPr lang="ko-KR" altLang="en-US"/>
            </a:pPr>
            <a:endParaRPr lang="ko-KR" altLang="en-US"/>
          </a:p>
          <a:p>
            <a:pPr>
              <a:defRPr lang="ko-KR" altLang="en-US"/>
            </a:pPr>
            <a:endParaRPr lang="ko-KR" altLang="en-US"/>
          </a:p>
        </p:txBody>
      </p:sp>
      <p:sp>
        <p:nvSpPr>
          <p:cNvPr id="4" name="슬라이드 번호 개체 틀 6"/>
          <p:cNvSpPr>
            <a:spLocks noGrp="1"/>
          </p:cNvSpPr>
          <p:nvPr>
            <p:ph type="sldNum" sz="quarter" idx="5"/>
          </p:nvPr>
        </p:nvSpPr>
        <p:spPr/>
        <p:txBody>
          <a:bodyPr/>
          <a:lstStyle/>
          <a:p>
            <a:pPr lvl="0">
              <a:defRPr lang="ko-KR" altLang="en-US"/>
            </a:pPr>
            <a:fld id="{09F4262C-968C-4EE9-8164-CE16364706B3}" type="slidenum">
              <a:rPr lang="en-US" altLang="en-US"/>
              <a:pPr lvl="0">
                <a:defRPr lang="ko-KR" altLang="en-US"/>
              </a:pPr>
              <a:t>17</a:t>
            </a:fld>
            <a:endParaRPr lang="en-US"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3"/>
          <p:cNvSpPr>
            <a:spLocks noGrp="1" noRot="1" noChangeAspect="1" noTextEdit="1"/>
          </p:cNvSpPr>
          <p:nvPr>
            <p:ph type="sldImg" idx="2"/>
          </p:nvPr>
        </p:nvSpPr>
        <p:spPr/>
        <p:txBody>
          <a:bodyPr/>
          <a:lstStyle/>
          <a:p>
            <a:pPr>
              <a:defRPr lang="ko-KR" altLang="en-US"/>
            </a:pPr>
            <a:endParaRPr lang="en-US" altLang="ko-KR"/>
          </a:p>
        </p:txBody>
      </p:sp>
      <p:sp>
        <p:nvSpPr>
          <p:cNvPr id="3" name="슬라이드 노트 개체 틀 4"/>
          <p:cNvSpPr>
            <a:spLocks noGrp="1"/>
          </p:cNvSpPr>
          <p:nvPr>
            <p:ph type="body" sz="quarter" idx="3"/>
          </p:nvPr>
        </p:nvSpPr>
        <p:spPr/>
        <p:txBody>
          <a:bodyPr/>
          <a:lstStyle/>
          <a:p>
            <a:pPr>
              <a:defRPr lang="ko-KR" altLang="en-US"/>
            </a:pPr>
            <a:r>
              <a:rPr lang="ko-KR" altLang="en-US"/>
              <a:t>It shows the efforts of the EU to secure the sovereignty on data to retrieve data market from the US &amp; Chinese platform giants(Digital Sovereignty)</a:t>
            </a:r>
          </a:p>
        </p:txBody>
      </p:sp>
      <p:sp>
        <p:nvSpPr>
          <p:cNvPr id="4" name="슬라이드 번호 개체 틀 6"/>
          <p:cNvSpPr>
            <a:spLocks noGrp="1"/>
          </p:cNvSpPr>
          <p:nvPr>
            <p:ph type="sldNum" sz="quarter" idx="5"/>
          </p:nvPr>
        </p:nvSpPr>
        <p:spPr/>
        <p:txBody>
          <a:bodyPr/>
          <a:lstStyle/>
          <a:p>
            <a:pPr lvl="0">
              <a:defRPr lang="ko-KR" altLang="en-US"/>
            </a:pPr>
            <a:fld id="{09F4262C-968C-4EE9-8164-CE16364706B3}" type="slidenum">
              <a:rPr lang="en-US" altLang="en-US"/>
              <a:pPr lvl="0">
                <a:defRPr lang="ko-KR" altLang="en-US"/>
              </a:pPr>
              <a:t>18</a:t>
            </a:fld>
            <a:endParaRPr lang="en-US"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3"/>
          <p:cNvSpPr>
            <a:spLocks noGrp="1" noRot="1" noChangeAspect="1" noTextEdit="1"/>
          </p:cNvSpPr>
          <p:nvPr>
            <p:ph type="sldImg" idx="2"/>
          </p:nvPr>
        </p:nvSpPr>
        <p:spPr/>
        <p:txBody>
          <a:bodyPr/>
          <a:lstStyle/>
          <a:p>
            <a:pPr>
              <a:defRPr lang="ko-KR" altLang="en-US"/>
            </a:pPr>
            <a:endParaRPr lang="en-US" altLang="ko-KR"/>
          </a:p>
        </p:txBody>
      </p:sp>
      <p:sp>
        <p:nvSpPr>
          <p:cNvPr id="3" name="슬라이드 노트 개체 틀 4"/>
          <p:cNvSpPr>
            <a:spLocks noGrp="1"/>
          </p:cNvSpPr>
          <p:nvPr>
            <p:ph type="body" sz="quarter" idx="3"/>
          </p:nvPr>
        </p:nvSpPr>
        <p:spPr/>
        <p:txBody>
          <a:bodyPr/>
          <a:lstStyle/>
          <a:p>
            <a:pPr>
              <a:defRPr lang="ko-KR" altLang="en-US"/>
            </a:pPr>
            <a:r>
              <a:rPr lang="ko-KR" altLang="en-US"/>
              <a:t>Data localization policy is a good example.</a:t>
            </a:r>
          </a:p>
          <a:p>
            <a:pPr>
              <a:defRPr lang="ko-KR" altLang="en-US"/>
            </a:pPr>
            <a:r>
              <a:rPr lang="ko-KR" altLang="en-US"/>
              <a:t>As designated in GDPR articles 45 and 46, it made IT companies take out data outside of European countries to keep adequacy decision &amp; appropriate safeguards.</a:t>
            </a:r>
          </a:p>
          <a:p>
            <a:pPr>
              <a:defRPr lang="ko-KR" altLang="en-US"/>
            </a:pPr>
            <a:r>
              <a:rPr lang="ko-KR" altLang="en-US"/>
              <a:t>Data localization does not mean that it limits the physical location of the server but makes it difficult to take out from European countries.</a:t>
            </a:r>
          </a:p>
          <a:p>
            <a:pPr>
              <a:defRPr lang="ko-KR" altLang="en-US"/>
            </a:pPr>
            <a:endParaRPr lang="ko-KR" altLang="en-US"/>
          </a:p>
        </p:txBody>
      </p:sp>
      <p:sp>
        <p:nvSpPr>
          <p:cNvPr id="4" name="슬라이드 번호 개체 틀 6"/>
          <p:cNvSpPr>
            <a:spLocks noGrp="1"/>
          </p:cNvSpPr>
          <p:nvPr>
            <p:ph type="sldNum" sz="quarter" idx="5"/>
          </p:nvPr>
        </p:nvSpPr>
        <p:spPr/>
        <p:txBody>
          <a:bodyPr/>
          <a:lstStyle/>
          <a:p>
            <a:pPr lvl="0">
              <a:defRPr lang="ko-KR" altLang="en-US"/>
            </a:pPr>
            <a:fld id="{09F4262C-968C-4EE9-8164-CE16364706B3}" type="slidenum">
              <a:rPr lang="en-US" altLang="en-US"/>
              <a:pPr lvl="0">
                <a:defRPr lang="ko-KR" altLang="en-US"/>
              </a:pPr>
              <a:t>19</a:t>
            </a:fld>
            <a:endParaRPr lang="en-US"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3"/>
          <p:cNvSpPr>
            <a:spLocks noGrp="1" noRot="1" noChangeAspect="1" noTextEdit="1"/>
          </p:cNvSpPr>
          <p:nvPr>
            <p:ph type="sldImg" idx="2"/>
          </p:nvPr>
        </p:nvSpPr>
        <p:spPr>
          <a:xfrm>
            <a:off x="3449638" y="566738"/>
            <a:ext cx="3779837" cy="2833687"/>
          </a:xfrm>
        </p:spPr>
        <p:txBody>
          <a:bodyPr/>
          <a:lstStyle/>
          <a:p>
            <a:pPr>
              <a:defRPr lang="ko-KR" altLang="en-US"/>
            </a:pPr>
            <a:endParaRPr lang="en-US" altLang="ko-KR"/>
          </a:p>
        </p:txBody>
      </p:sp>
      <p:sp>
        <p:nvSpPr>
          <p:cNvPr id="3" name="슬라이드 노트 개체 틀 4"/>
          <p:cNvSpPr>
            <a:spLocks noGrp="1"/>
          </p:cNvSpPr>
          <p:nvPr>
            <p:ph type="body" sz="quarter" idx="3"/>
          </p:nvPr>
        </p:nvSpPr>
        <p:spPr/>
        <p:txBody>
          <a:bodyPr/>
          <a:lstStyle/>
          <a:p>
            <a:pPr>
              <a:defRPr lang="ko-KR" altLang="en-US"/>
            </a:pPr>
            <a:r>
              <a:rPr lang="ko-KR" altLang="en-US"/>
              <a:t>Some countries of the EU tried to look over data tax but it has not been put into practice.</a:t>
            </a:r>
          </a:p>
          <a:p>
            <a:pPr>
              <a:defRPr lang="ko-KR" altLang="en-US"/>
            </a:pPr>
            <a:r>
              <a:rPr lang="ko-KR" altLang="en-US"/>
              <a:t>The reason, in my opinion, is that the EU has focused on enacting DST and put priority on controlling foreign companies and supportting domestic IT companies to gain market power in the digital economy.</a:t>
            </a:r>
          </a:p>
        </p:txBody>
      </p:sp>
      <p:sp>
        <p:nvSpPr>
          <p:cNvPr id="4" name="슬라이드 번호 개체 틀 6"/>
          <p:cNvSpPr>
            <a:spLocks noGrp="1"/>
          </p:cNvSpPr>
          <p:nvPr>
            <p:ph type="sldNum" sz="quarter" idx="5"/>
          </p:nvPr>
        </p:nvSpPr>
        <p:spPr/>
        <p:txBody>
          <a:bodyPr/>
          <a:lstStyle/>
          <a:p>
            <a:pPr lvl="0">
              <a:defRPr lang="ko-KR" altLang="en-US"/>
            </a:pPr>
            <a:fld id="{09F4262C-968C-4EE9-8164-CE16364706B3}" type="slidenum">
              <a:rPr lang="en-US" altLang="en-US"/>
              <a:pPr lvl="0">
                <a:defRPr lang="ko-KR" altLang="en-US"/>
              </a:pPr>
              <a:t>20</a:t>
            </a:fld>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3"/>
          <p:cNvSpPr>
            <a:spLocks noGrp="1" noRot="1" noChangeAspect="1" noTextEdit="1"/>
          </p:cNvSpPr>
          <p:nvPr>
            <p:ph type="sldImg" idx="2"/>
          </p:nvPr>
        </p:nvSpPr>
        <p:spPr>
          <a:xfrm>
            <a:off x="3449638" y="566738"/>
            <a:ext cx="3779837" cy="2833687"/>
          </a:xfrm>
        </p:spPr>
        <p:txBody>
          <a:bodyPr/>
          <a:lstStyle/>
          <a:p>
            <a:pPr>
              <a:defRPr lang="ko-KR" altLang="en-US"/>
            </a:pPr>
            <a:endParaRPr lang="en-US" altLang="ko-KR"/>
          </a:p>
        </p:txBody>
      </p:sp>
      <p:sp>
        <p:nvSpPr>
          <p:cNvPr id="3" name="슬라이드 노트 개체 틀 4"/>
          <p:cNvSpPr>
            <a:spLocks noGrp="1"/>
          </p:cNvSpPr>
          <p:nvPr>
            <p:ph type="body" sz="quarter" idx="3"/>
          </p:nvPr>
        </p:nvSpPr>
        <p:spPr/>
        <p:txBody>
          <a:bodyPr/>
          <a:lstStyle/>
          <a:p>
            <a:pPr>
              <a:defRPr lang="ko-KR" altLang="en-US"/>
            </a:pPr>
            <a:r>
              <a:rPr lang="ko-KR" altLang="en-US"/>
              <a:t>I will introduce about the concept of Digital Data Tax, Global trends on data taxation, Taxation logic, and the flow of creation and management of data to show how to make a digital tax in practice.</a:t>
            </a:r>
          </a:p>
        </p:txBody>
      </p:sp>
      <p:sp>
        <p:nvSpPr>
          <p:cNvPr id="4" name="슬라이드 번호 개체 틀 6"/>
          <p:cNvSpPr>
            <a:spLocks noGrp="1"/>
          </p:cNvSpPr>
          <p:nvPr>
            <p:ph type="sldNum" sz="quarter" idx="5"/>
          </p:nvPr>
        </p:nvSpPr>
        <p:spPr/>
        <p:txBody>
          <a:bodyPr/>
          <a:lstStyle/>
          <a:p>
            <a:pPr lvl="0">
              <a:defRPr lang="ko-KR" altLang="en-US"/>
            </a:pPr>
            <a:fld id="{09F4262C-968C-4EE9-8164-CE16364706B3}" type="slidenum">
              <a:rPr lang="en-US" altLang="en-US"/>
              <a:pPr lvl="0">
                <a:defRPr lang="ko-KR" altLang="en-US"/>
              </a:pPr>
              <a:t>3</a:t>
            </a:fld>
            <a:endParaRPr lang="en-US"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noTextEdit="1"/>
          </p:cNvSpPr>
          <p:nvPr>
            <p:ph type="sldImg"/>
          </p:nvPr>
        </p:nvSpPr>
        <p:spPr>
          <a:xfrm>
            <a:off x="3449638" y="566738"/>
            <a:ext cx="3779837" cy="2833687"/>
          </a:xfrm>
        </p:spPr>
      </p:sp>
      <p:sp>
        <p:nvSpPr>
          <p:cNvPr id="3" name="슬라이드 노트 개체 틀 2"/>
          <p:cNvSpPr>
            <a:spLocks noGrp="1"/>
          </p:cNvSpPr>
          <p:nvPr>
            <p:ph type="body" idx="1"/>
          </p:nvPr>
        </p:nvSpPr>
        <p:spPr/>
        <p:txBody>
          <a:bodyPr/>
          <a:lstStyle/>
          <a:p>
            <a:pPr>
              <a:defRPr lang="ko-KR" altLang="en-US"/>
            </a:pPr>
            <a:r>
              <a:rPr lang="ko-KR" altLang="en-US"/>
              <a:t>All right, let’s turn to the third topic.</a:t>
            </a:r>
          </a:p>
          <a:p>
            <a:pPr>
              <a:defRPr lang="ko-KR" altLang="en-US"/>
            </a:pPr>
            <a:r>
              <a:rPr lang="ko-KR" altLang="en-US"/>
              <a:t>We need the reasonable theories to make a new tax law that has not been existed.  </a:t>
            </a:r>
          </a:p>
          <a:p>
            <a:pPr>
              <a:defRPr lang="ko-KR" altLang="en-US"/>
            </a:pPr>
            <a:endParaRPr lang="ko-KR" altLang="en-US"/>
          </a:p>
          <a:p>
            <a:pPr>
              <a:defRPr lang="ko-KR" altLang="en-US"/>
            </a:pPr>
            <a:r>
              <a:rPr lang="ko-KR" altLang="en-US"/>
              <a:t>The first theory is taxing on an excess profit of global IT companies.</a:t>
            </a:r>
          </a:p>
          <a:p>
            <a:pPr>
              <a:defRPr lang="ko-KR" altLang="en-US"/>
            </a:pPr>
            <a:r>
              <a:rPr lang="ko-KR" altLang="en-US"/>
              <a:t>As I mentioned, when I started, the IT companies do not pay to gain raw data.</a:t>
            </a:r>
          </a:p>
          <a:p>
            <a:pPr>
              <a:defRPr lang="ko-KR" altLang="en-US"/>
            </a:pPr>
            <a:r>
              <a:rPr lang="ko-KR" altLang="en-US"/>
              <a:t>And thus, if we impose a tax on data, Global IT companies's excess profit will be shrunk.</a:t>
            </a:r>
          </a:p>
        </p:txBody>
      </p:sp>
      <p:sp>
        <p:nvSpPr>
          <p:cNvPr id="4" name="슬라이드 번호 개체 틀 3"/>
          <p:cNvSpPr>
            <a:spLocks noGrp="1"/>
          </p:cNvSpPr>
          <p:nvPr>
            <p:ph type="sldNum" sz="quarter" idx="10"/>
          </p:nvPr>
        </p:nvSpPr>
        <p:spPr/>
        <p:txBody>
          <a:bodyPr/>
          <a:lstStyle/>
          <a:p>
            <a:pPr lvl="0">
              <a:defRPr lang="ko-KR" altLang="en-US"/>
            </a:pPr>
            <a:fld id="{09F4262C-968C-4EE9-8164-CE16364706B3}" type="slidenum">
              <a:rPr lang="ko-KR" altLang="en-US"/>
              <a:pPr lvl="0">
                <a:defRPr lang="ko-KR" altLang="en-US"/>
              </a:pPr>
              <a:t>21</a:t>
            </a:fld>
            <a:endParaRPr lang="ko-KR"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3"/>
          <p:cNvSpPr>
            <a:spLocks noGrp="1" noRot="1" noChangeAspect="1" noTextEdit="1"/>
          </p:cNvSpPr>
          <p:nvPr>
            <p:ph type="sldImg" idx="2"/>
          </p:nvPr>
        </p:nvSpPr>
        <p:spPr/>
        <p:txBody>
          <a:bodyPr/>
          <a:lstStyle/>
          <a:p>
            <a:pPr>
              <a:defRPr lang="ko-KR" altLang="en-US"/>
            </a:pPr>
            <a:endParaRPr lang="en-US" altLang="ko-KR"/>
          </a:p>
        </p:txBody>
      </p:sp>
      <p:sp>
        <p:nvSpPr>
          <p:cNvPr id="3" name="슬라이드 노트 개체 틀 4"/>
          <p:cNvSpPr>
            <a:spLocks noGrp="1"/>
          </p:cNvSpPr>
          <p:nvPr>
            <p:ph type="body" sz="quarter" idx="3"/>
          </p:nvPr>
        </p:nvSpPr>
        <p:spPr/>
        <p:txBody>
          <a:bodyPr/>
          <a:lstStyle/>
          <a:p>
            <a:pPr>
              <a:defRPr lang="ko-KR" altLang="en-US"/>
            </a:pPr>
            <a:r>
              <a:rPr lang="ko-KR" altLang="en-US"/>
              <a:t>This is the same with the principle of Digital Tax pillar one.</a:t>
            </a:r>
          </a:p>
          <a:p>
            <a:pPr>
              <a:defRPr lang="ko-KR" altLang="en-US"/>
            </a:pPr>
            <a:r>
              <a:rPr lang="ko-KR" altLang="en-US"/>
              <a:t>Digital tax is composed of Pillar one and pillar Two.</a:t>
            </a:r>
          </a:p>
          <a:p>
            <a:pPr>
              <a:defRPr lang="ko-KR" altLang="en-US"/>
            </a:pPr>
            <a:r>
              <a:rPr lang="ko-KR" altLang="en-US"/>
              <a:t>Pillar one is to secure tax from IT companies based on nexus etc and retribute the tax to the market countries.</a:t>
            </a:r>
          </a:p>
          <a:p>
            <a:pPr>
              <a:defRPr lang="ko-KR" altLang="en-US"/>
            </a:pPr>
            <a:r>
              <a:rPr lang="ko-KR" altLang="en-US"/>
              <a:t>However, it has a very complicated and difficult negotiation process.</a:t>
            </a:r>
          </a:p>
          <a:p>
            <a:pPr>
              <a:defRPr lang="ko-KR" altLang="en-US"/>
            </a:pPr>
            <a:r>
              <a:rPr lang="ko-KR" altLang="en-US"/>
              <a:t>And thus, if we can impose excise tax before Digiital tax is imposed, market countries can secure some parts of tax from global companies and the excess profit for digital tax would be diminished naturally.</a:t>
            </a:r>
          </a:p>
          <a:p>
            <a:pPr>
              <a:defRPr lang="ko-KR" altLang="en-US"/>
            </a:pPr>
            <a:endParaRPr lang="ko-KR" altLang="en-US"/>
          </a:p>
          <a:p>
            <a:pPr>
              <a:defRPr lang="ko-KR" altLang="en-US"/>
            </a:pPr>
            <a:r>
              <a:rPr lang="ko-KR" altLang="en-US"/>
              <a:t>As OECD said in 2019, the current income tax system does not solve the tax avoidance problems from global companies such as Amazon, and Google. </a:t>
            </a:r>
          </a:p>
          <a:p>
            <a:pPr>
              <a:defRPr lang="ko-KR" altLang="en-US"/>
            </a:pPr>
            <a:r>
              <a:rPr lang="ko-KR" altLang="en-US"/>
              <a:t>We have to consider enactng an excise tax on data itself now.</a:t>
            </a:r>
          </a:p>
          <a:p>
            <a:pPr>
              <a:defRPr lang="ko-KR" altLang="en-US"/>
            </a:pPr>
            <a:endParaRPr lang="ko-KR" altLang="en-US"/>
          </a:p>
          <a:p>
            <a:pPr>
              <a:defRPr lang="ko-KR" altLang="en-US"/>
            </a:pPr>
            <a:r>
              <a:rPr lang="ko-KR" altLang="en-US"/>
              <a:t> </a:t>
            </a:r>
          </a:p>
        </p:txBody>
      </p:sp>
      <p:sp>
        <p:nvSpPr>
          <p:cNvPr id="4" name="슬라이드 번호 개체 틀 6"/>
          <p:cNvSpPr>
            <a:spLocks noGrp="1"/>
          </p:cNvSpPr>
          <p:nvPr>
            <p:ph type="sldNum" sz="quarter" idx="5"/>
          </p:nvPr>
        </p:nvSpPr>
        <p:spPr/>
        <p:txBody>
          <a:bodyPr/>
          <a:lstStyle/>
          <a:p>
            <a:pPr lvl="0">
              <a:defRPr lang="ko-KR" altLang="en-US"/>
            </a:pPr>
            <a:fld id="{09F4262C-968C-4EE9-8164-CE16364706B3}" type="slidenum">
              <a:rPr lang="en-US" altLang="en-US"/>
              <a:pPr lvl="0">
                <a:defRPr lang="ko-KR" altLang="en-US"/>
              </a:pPr>
              <a:t>22</a:t>
            </a:fld>
            <a:endParaRPr lang="en-US"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3"/>
          <p:cNvSpPr>
            <a:spLocks noGrp="1" noRot="1" noChangeAspect="1" noTextEdit="1"/>
          </p:cNvSpPr>
          <p:nvPr>
            <p:ph type="sldImg" idx="2"/>
          </p:nvPr>
        </p:nvSpPr>
        <p:spPr/>
        <p:txBody>
          <a:bodyPr/>
          <a:lstStyle/>
          <a:p>
            <a:pPr>
              <a:defRPr lang="ko-KR" altLang="en-US"/>
            </a:pPr>
            <a:endParaRPr lang="en-US" altLang="ko-KR"/>
          </a:p>
        </p:txBody>
      </p:sp>
      <p:sp>
        <p:nvSpPr>
          <p:cNvPr id="3" name="슬라이드 노트 개체 틀 4"/>
          <p:cNvSpPr>
            <a:spLocks noGrp="1"/>
          </p:cNvSpPr>
          <p:nvPr>
            <p:ph type="body" sz="quarter" idx="3"/>
          </p:nvPr>
        </p:nvSpPr>
        <p:spPr/>
        <p:txBody>
          <a:bodyPr/>
          <a:lstStyle/>
          <a:p>
            <a:pPr>
              <a:defRPr lang="ko-KR" altLang="en-US"/>
            </a:pPr>
            <a:r>
              <a:rPr lang="ko-KR" altLang="en-US"/>
              <a:t>As we saw in the data policy of the EU, if data is core in the digital economy, governments have to secure sovereignty against multinational IT companies.</a:t>
            </a:r>
          </a:p>
          <a:p>
            <a:pPr>
              <a:defRPr lang="ko-KR" altLang="en-US"/>
            </a:pPr>
            <a:r>
              <a:rPr lang="ko-KR" altLang="en-US"/>
              <a:t>Data is not only a personal privacy matter but also national sovereignty as resources in the digital economy.</a:t>
            </a:r>
          </a:p>
          <a:p>
            <a:pPr>
              <a:defRPr lang="ko-KR" altLang="en-US"/>
            </a:pPr>
            <a:r>
              <a:rPr lang="ko-KR" altLang="en-US"/>
              <a:t>because data is a resouce such as a valuable mineral asset in the countries.</a:t>
            </a:r>
          </a:p>
          <a:p>
            <a:pPr>
              <a:defRPr lang="ko-KR" altLang="en-US"/>
            </a:pPr>
            <a:r>
              <a:rPr lang="ko-KR" altLang="en-US"/>
              <a:t>Korea designates the government's right to domestic resources in the constitution.</a:t>
            </a:r>
          </a:p>
          <a:p>
            <a:pPr>
              <a:defRPr lang="ko-KR" altLang="en-US"/>
            </a:pPr>
            <a:r>
              <a:rPr lang="ko-KR" altLang="en-US"/>
              <a:t>The EU interprets widely the territorial scope for information protection.</a:t>
            </a:r>
          </a:p>
          <a:p>
            <a:pPr>
              <a:defRPr lang="ko-KR" altLang="en-US"/>
            </a:pPr>
            <a:r>
              <a:rPr lang="ko-KR" altLang="en-US"/>
              <a:t>Even the US enacted a strong law system to request transfer of information regardless of data location.</a:t>
            </a:r>
          </a:p>
        </p:txBody>
      </p:sp>
      <p:sp>
        <p:nvSpPr>
          <p:cNvPr id="4" name="슬라이드 번호 개체 틀 6"/>
          <p:cNvSpPr>
            <a:spLocks noGrp="1"/>
          </p:cNvSpPr>
          <p:nvPr>
            <p:ph type="sldNum" sz="quarter" idx="5"/>
          </p:nvPr>
        </p:nvSpPr>
        <p:spPr/>
        <p:txBody>
          <a:bodyPr/>
          <a:lstStyle/>
          <a:p>
            <a:pPr lvl="0">
              <a:defRPr lang="ko-KR" altLang="en-US"/>
            </a:pPr>
            <a:fld id="{09F4262C-968C-4EE9-8164-CE16364706B3}" type="slidenum">
              <a:rPr lang="en-US" altLang="en-US"/>
              <a:pPr lvl="0">
                <a:defRPr lang="ko-KR" altLang="en-US"/>
              </a:pPr>
              <a:t>23</a:t>
            </a:fld>
            <a:endParaRPr lang="en-US"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3"/>
          <p:cNvSpPr>
            <a:spLocks noGrp="1" noRot="1" noChangeAspect="1" noTextEdit="1"/>
          </p:cNvSpPr>
          <p:nvPr>
            <p:ph type="sldImg" idx="2"/>
          </p:nvPr>
        </p:nvSpPr>
        <p:spPr/>
        <p:txBody>
          <a:bodyPr/>
          <a:lstStyle/>
          <a:p>
            <a:pPr>
              <a:defRPr lang="ko-KR" altLang="en-US"/>
            </a:pPr>
            <a:endParaRPr lang="en-US" altLang="ko-KR"/>
          </a:p>
        </p:txBody>
      </p:sp>
      <p:sp>
        <p:nvSpPr>
          <p:cNvPr id="3" name="슬라이드 노트 개체 틀 4"/>
          <p:cNvSpPr>
            <a:spLocks noGrp="1"/>
          </p:cNvSpPr>
          <p:nvPr>
            <p:ph type="body" sz="quarter" idx="3"/>
          </p:nvPr>
        </p:nvSpPr>
        <p:spPr/>
        <p:txBody>
          <a:bodyPr/>
          <a:lstStyle/>
          <a:p>
            <a:pPr>
              <a:defRPr lang="ko-KR" altLang="en-US"/>
            </a:pPr>
            <a:r>
              <a:rPr lang="ko-KR" altLang="en-US"/>
              <a:t>Under the theory of national sovereignty, demestic data should be controlled by the government.</a:t>
            </a:r>
          </a:p>
          <a:p>
            <a:pPr>
              <a:defRPr lang="ko-KR" altLang="en-US"/>
            </a:pPr>
            <a:r>
              <a:rPr lang="ko-KR" altLang="en-US"/>
              <a:t>However, it is very hard "on for Asian countries who enrolled on TPSEP now Comprehensive and Progressive Trans-Pacific Partnership" to compel IT companies' servers within their terrain.</a:t>
            </a:r>
          </a:p>
          <a:p>
            <a:pPr>
              <a:defRPr lang="ko-KR" altLang="en-US"/>
            </a:pPr>
            <a:r>
              <a:rPr lang="ko-KR" altLang="en-US"/>
              <a:t>Although Korea is not a member of the association, but failed to legislate a data localization bill during the last parliamentary session. </a:t>
            </a:r>
          </a:p>
          <a:p>
            <a:pPr>
              <a:defRPr lang="ko-KR" altLang="en-US"/>
            </a:pPr>
            <a:r>
              <a:rPr lang="ko-KR" altLang="en-US"/>
              <a:t>Even the US embassy in Korea officially expressed opposition to the bill at the time.</a:t>
            </a:r>
          </a:p>
          <a:p>
            <a:pPr>
              <a:defRPr lang="ko-KR" altLang="en-US"/>
            </a:pPr>
            <a:endParaRPr lang="ko-KR" altLang="en-US"/>
          </a:p>
          <a:p>
            <a:pPr>
              <a:defRPr lang="ko-KR" altLang="en-US"/>
            </a:pPr>
            <a:r>
              <a:rPr lang="ko-KR" altLang="en-US"/>
              <a:t>And thus, we should find an effective method to control data like data localization in the EU.</a:t>
            </a:r>
          </a:p>
          <a:p>
            <a:pPr>
              <a:defRPr lang="ko-KR" altLang="en-US"/>
            </a:pPr>
            <a:r>
              <a:rPr lang="ko-KR" altLang="en-US"/>
              <a:t>The issue is how to manage data transferred to overseas.</a:t>
            </a:r>
          </a:p>
          <a:p>
            <a:pPr>
              <a:defRPr lang="ko-KR" altLang="en-US"/>
            </a:pPr>
            <a:r>
              <a:rPr lang="ko-KR" altLang="en-US"/>
              <a:t>Because of data protection regulations in the world, IT companies process raw data to anonymous data.</a:t>
            </a:r>
          </a:p>
          <a:p>
            <a:pPr>
              <a:defRPr lang="ko-KR" altLang="en-US"/>
            </a:pPr>
            <a:r>
              <a:rPr lang="ko-KR" altLang="en-US"/>
              <a:t>It can avoid even control of GDPR.</a:t>
            </a:r>
          </a:p>
          <a:p>
            <a:pPr>
              <a:defRPr lang="ko-KR" altLang="en-US"/>
            </a:pPr>
            <a:r>
              <a:rPr lang="ko-KR" altLang="en-US"/>
              <a:t>Data tax can be a solution as an economic sanction for data localization without compelling the data server's location.</a:t>
            </a:r>
          </a:p>
          <a:p>
            <a:pPr>
              <a:defRPr lang="ko-KR" altLang="en-US"/>
            </a:pPr>
            <a:endParaRPr lang="ko-KR" altLang="en-US"/>
          </a:p>
          <a:p>
            <a:pPr>
              <a:defRPr lang="ko-KR" altLang="en-US"/>
            </a:pPr>
            <a:endParaRPr lang="ko-KR" altLang="en-US"/>
          </a:p>
        </p:txBody>
      </p:sp>
      <p:sp>
        <p:nvSpPr>
          <p:cNvPr id="4" name="슬라이드 번호 개체 틀 6"/>
          <p:cNvSpPr>
            <a:spLocks noGrp="1"/>
          </p:cNvSpPr>
          <p:nvPr>
            <p:ph type="sldNum" sz="quarter" idx="5"/>
          </p:nvPr>
        </p:nvSpPr>
        <p:spPr/>
        <p:txBody>
          <a:bodyPr/>
          <a:lstStyle/>
          <a:p>
            <a:pPr lvl="0">
              <a:defRPr lang="ko-KR" altLang="en-US"/>
            </a:pPr>
            <a:fld id="{09F4262C-968C-4EE9-8164-CE16364706B3}" type="slidenum">
              <a:rPr lang="en-US" altLang="en-US"/>
              <a:pPr lvl="0">
                <a:defRPr lang="ko-KR" altLang="en-US"/>
              </a:pPr>
              <a:t>24</a:t>
            </a:fld>
            <a:endParaRPr lang="en-US"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3"/>
          <p:cNvSpPr>
            <a:spLocks noGrp="1" noRot="1" noChangeAspect="1" noTextEdit="1"/>
          </p:cNvSpPr>
          <p:nvPr>
            <p:ph type="sldImg" idx="2"/>
          </p:nvPr>
        </p:nvSpPr>
        <p:spPr/>
        <p:txBody>
          <a:bodyPr/>
          <a:lstStyle/>
          <a:p>
            <a:pPr>
              <a:defRPr lang="ko-KR" altLang="en-US"/>
            </a:pPr>
            <a:endParaRPr lang="en-US" altLang="ko-KR"/>
          </a:p>
        </p:txBody>
      </p:sp>
      <p:sp>
        <p:nvSpPr>
          <p:cNvPr id="3" name="슬라이드 노트 개체 틀 4"/>
          <p:cNvSpPr>
            <a:spLocks noGrp="1"/>
          </p:cNvSpPr>
          <p:nvPr>
            <p:ph type="body" sz="quarter" idx="3"/>
          </p:nvPr>
        </p:nvSpPr>
        <p:spPr/>
        <p:txBody>
          <a:bodyPr/>
          <a:lstStyle/>
          <a:p>
            <a:pPr>
              <a:defRPr lang="ko-KR" altLang="en-US"/>
            </a:pPr>
            <a:r>
              <a:rPr lang="ko-KR" altLang="en-US"/>
              <a:t>Moreover, if personal data was processed to de-indentification, the data subject's right would be disrupted because he does not know whether the Data collectors use his information. </a:t>
            </a:r>
          </a:p>
          <a:p>
            <a:pPr>
              <a:defRPr lang="ko-KR" altLang="en-US"/>
            </a:pPr>
            <a:r>
              <a:rPr lang="ko-KR" altLang="en-US"/>
              <a:t>It is the blind spot in the MyData industry. </a:t>
            </a:r>
          </a:p>
          <a:p>
            <a:pPr>
              <a:defRPr lang="ko-KR" altLang="en-US"/>
            </a:pPr>
            <a:r>
              <a:rPr lang="ko-KR" altLang="en-US"/>
              <a:t>Of course, the privacy act does not protect personal rights when data is processed for de-identification.</a:t>
            </a:r>
          </a:p>
          <a:p>
            <a:pPr>
              <a:defRPr lang="ko-KR" altLang="en-US"/>
            </a:pPr>
            <a:r>
              <a:rPr lang="ko-KR" altLang="en-US"/>
              <a:t>And thus, data tax should collect tax from IT companies when data is processed de-identified for business purposes at free to supplement the blind spot of the MyData industry.</a:t>
            </a:r>
          </a:p>
        </p:txBody>
      </p:sp>
      <p:sp>
        <p:nvSpPr>
          <p:cNvPr id="4" name="슬라이드 번호 개체 틀 6"/>
          <p:cNvSpPr>
            <a:spLocks noGrp="1"/>
          </p:cNvSpPr>
          <p:nvPr>
            <p:ph type="sldNum" sz="quarter" idx="5"/>
          </p:nvPr>
        </p:nvSpPr>
        <p:spPr/>
        <p:txBody>
          <a:bodyPr/>
          <a:lstStyle/>
          <a:p>
            <a:pPr lvl="0">
              <a:defRPr lang="ko-KR" altLang="en-US"/>
            </a:pPr>
            <a:fld id="{09F4262C-968C-4EE9-8164-CE16364706B3}" type="slidenum">
              <a:rPr lang="en-US" altLang="en-US"/>
              <a:pPr lvl="0">
                <a:defRPr lang="ko-KR" altLang="en-US"/>
              </a:pPr>
              <a:t>25</a:t>
            </a:fld>
            <a:endParaRPr lang="en-US"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3"/>
          <p:cNvSpPr>
            <a:spLocks noGrp="1" noRot="1" noChangeAspect="1" noTextEdit="1"/>
          </p:cNvSpPr>
          <p:nvPr>
            <p:ph type="sldImg" idx="2"/>
          </p:nvPr>
        </p:nvSpPr>
        <p:spPr/>
        <p:txBody>
          <a:bodyPr/>
          <a:lstStyle/>
          <a:p>
            <a:pPr>
              <a:defRPr lang="ko-KR" altLang="en-US"/>
            </a:pPr>
            <a:endParaRPr lang="en-US" altLang="ko-KR"/>
          </a:p>
        </p:txBody>
      </p:sp>
      <p:sp>
        <p:nvSpPr>
          <p:cNvPr id="3" name="슬라이드 노트 개체 틀 4"/>
          <p:cNvSpPr>
            <a:spLocks noGrp="1"/>
          </p:cNvSpPr>
          <p:nvPr>
            <p:ph type="body" sz="quarter" idx="3"/>
          </p:nvPr>
        </p:nvSpPr>
        <p:spPr/>
        <p:txBody>
          <a:bodyPr/>
          <a:lstStyle/>
          <a:p>
            <a:pPr>
              <a:defRPr lang="ko-KR" altLang="en-US"/>
            </a:pPr>
            <a:r>
              <a:rPr lang="ko-KR" altLang="en-US"/>
              <a:t>Now, we have to figure out the data life cycle such as the process of gathering, processing, and transferring data to develop a data tax system.</a:t>
            </a:r>
          </a:p>
          <a:p>
            <a:pPr>
              <a:defRPr lang="ko-KR" altLang="en-US"/>
            </a:pPr>
            <a:r>
              <a:rPr lang="ko-KR" altLang="en-US"/>
              <a:t>IT companies gather data and then store and analyze in storage space to visualize.</a:t>
            </a:r>
          </a:p>
          <a:p>
            <a:pPr>
              <a:defRPr lang="ko-KR" altLang="en-US"/>
            </a:pPr>
            <a:endParaRPr lang="ko-KR" altLang="en-US"/>
          </a:p>
        </p:txBody>
      </p:sp>
      <p:sp>
        <p:nvSpPr>
          <p:cNvPr id="4" name="슬라이드 번호 개체 틀 6"/>
          <p:cNvSpPr>
            <a:spLocks noGrp="1"/>
          </p:cNvSpPr>
          <p:nvPr>
            <p:ph type="sldNum" sz="quarter" idx="5"/>
          </p:nvPr>
        </p:nvSpPr>
        <p:spPr/>
        <p:txBody>
          <a:bodyPr/>
          <a:lstStyle/>
          <a:p>
            <a:pPr lvl="0">
              <a:defRPr lang="ko-KR" altLang="en-US"/>
            </a:pPr>
            <a:fld id="{09F4262C-968C-4EE9-8164-CE16364706B3}" type="slidenum">
              <a:rPr lang="en-US" altLang="en-US"/>
              <a:pPr lvl="0">
                <a:defRPr lang="ko-KR" altLang="en-US"/>
              </a:pPr>
              <a:t>26</a:t>
            </a:fld>
            <a:endParaRPr lang="en-US"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3"/>
          <p:cNvSpPr>
            <a:spLocks noGrp="1" noRot="1" noChangeAspect="1" noTextEdit="1"/>
          </p:cNvSpPr>
          <p:nvPr>
            <p:ph type="sldImg" idx="2"/>
          </p:nvPr>
        </p:nvSpPr>
        <p:spPr/>
        <p:txBody>
          <a:bodyPr/>
          <a:lstStyle/>
          <a:p>
            <a:pPr>
              <a:defRPr lang="ko-KR" altLang="en-US"/>
            </a:pPr>
            <a:endParaRPr lang="en-US" altLang="ko-KR"/>
          </a:p>
        </p:txBody>
      </p:sp>
      <p:sp>
        <p:nvSpPr>
          <p:cNvPr id="3" name="슬라이드 노트 개체 틀 4"/>
          <p:cNvSpPr>
            <a:spLocks noGrp="1"/>
          </p:cNvSpPr>
          <p:nvPr>
            <p:ph type="body" sz="quarter" idx="3"/>
          </p:nvPr>
        </p:nvSpPr>
        <p:spPr/>
        <p:txBody>
          <a:bodyPr/>
          <a:lstStyle/>
          <a:p>
            <a:pPr>
              <a:defRPr lang="ko-KR" altLang="en-US"/>
            </a:pPr>
            <a:r>
              <a:rPr lang="ko-KR" altLang="en-US"/>
              <a:t>The storage space is called a data lake.</a:t>
            </a:r>
          </a:p>
          <a:p>
            <a:pPr>
              <a:defRPr lang="ko-KR" altLang="en-US"/>
            </a:pPr>
            <a:r>
              <a:rPr lang="ko-KR" altLang="en-US"/>
              <a:t>There is so much data inside the data lake.</a:t>
            </a:r>
          </a:p>
          <a:p>
            <a:pPr>
              <a:defRPr lang="ko-KR" altLang="en-US"/>
            </a:pPr>
            <a:r>
              <a:rPr lang="ko-KR" altLang="en-US"/>
              <a:t>It needs a mechanism to select necessary data in the data lake to make valuable visual information.  </a:t>
            </a:r>
          </a:p>
        </p:txBody>
      </p:sp>
      <p:sp>
        <p:nvSpPr>
          <p:cNvPr id="4" name="슬라이드 번호 개체 틀 6"/>
          <p:cNvSpPr>
            <a:spLocks noGrp="1"/>
          </p:cNvSpPr>
          <p:nvPr>
            <p:ph type="sldNum" sz="quarter" idx="5"/>
          </p:nvPr>
        </p:nvSpPr>
        <p:spPr/>
        <p:txBody>
          <a:bodyPr/>
          <a:lstStyle/>
          <a:p>
            <a:pPr lvl="0">
              <a:defRPr lang="ko-KR" altLang="en-US"/>
            </a:pPr>
            <a:fld id="{09F4262C-968C-4EE9-8164-CE16364706B3}" type="slidenum">
              <a:rPr lang="en-US" altLang="en-US"/>
              <a:pPr lvl="0">
                <a:defRPr lang="ko-KR" altLang="en-US"/>
              </a:pPr>
              <a:t>27</a:t>
            </a:fld>
            <a:endParaRPr lang="en-US"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3"/>
          <p:cNvSpPr>
            <a:spLocks noGrp="1" noRot="1" noChangeAspect="1" noTextEdit="1"/>
          </p:cNvSpPr>
          <p:nvPr>
            <p:ph type="sldImg" idx="2"/>
          </p:nvPr>
        </p:nvSpPr>
        <p:spPr/>
        <p:txBody>
          <a:bodyPr/>
          <a:lstStyle/>
          <a:p>
            <a:pPr>
              <a:defRPr lang="ko-KR" altLang="en-US"/>
            </a:pPr>
            <a:endParaRPr lang="ko-KR" altLang="en-US"/>
          </a:p>
        </p:txBody>
      </p:sp>
      <p:sp>
        <p:nvSpPr>
          <p:cNvPr id="3" name="슬라이드 노트 개체 틀 4"/>
          <p:cNvSpPr>
            <a:spLocks noGrp="1"/>
          </p:cNvSpPr>
          <p:nvPr>
            <p:ph type="body" sz="quarter" idx="3"/>
          </p:nvPr>
        </p:nvSpPr>
        <p:spPr/>
        <p:txBody>
          <a:bodyPr/>
          <a:lstStyle/>
          <a:p>
            <a:pPr>
              <a:defRPr lang="ko-KR" altLang="en-US"/>
            </a:pPr>
            <a:r>
              <a:rPr lang="ko-KR" altLang="en-US"/>
              <a:t>Software Companies related to big data "such as Databricks, Snowflake which professionally help you search and retrieve data from the storage stage" began to emerge.</a:t>
            </a:r>
          </a:p>
          <a:p>
            <a:pPr>
              <a:defRPr lang="ko-KR" altLang="en-US"/>
            </a:pPr>
            <a:endParaRPr lang="ko-KR" altLang="en-US"/>
          </a:p>
          <a:p>
            <a:pPr>
              <a:defRPr lang="ko-KR" altLang="en-US"/>
            </a:pPr>
            <a:r>
              <a:rPr lang="ko-KR" altLang="en-US"/>
              <a:t>In the case of processing by these data warehouse companies, data is classified and stored properly, and data is used while processing and analyzing, so data tax is imposed on the processing company as much as the capacity used at that time.</a:t>
            </a:r>
          </a:p>
        </p:txBody>
      </p:sp>
      <p:sp>
        <p:nvSpPr>
          <p:cNvPr id="4" name="슬라이드 번호 개체 틀 6"/>
          <p:cNvSpPr>
            <a:spLocks noGrp="1"/>
          </p:cNvSpPr>
          <p:nvPr>
            <p:ph type="sldNum" sz="quarter" idx="5"/>
          </p:nvPr>
        </p:nvSpPr>
        <p:spPr/>
        <p:txBody>
          <a:bodyPr/>
          <a:lstStyle/>
          <a:p>
            <a:pPr lvl="0">
              <a:defRPr lang="ko-KR" altLang="en-US"/>
            </a:pPr>
            <a:fld id="{09F4262C-968C-4EE9-8164-CE16364706B3}" type="slidenum">
              <a:rPr lang="en-US" altLang="en-US"/>
              <a:pPr lvl="0">
                <a:defRPr lang="ko-KR" altLang="en-US"/>
              </a:pPr>
              <a:t>28</a:t>
            </a:fld>
            <a:endParaRPr lang="en-US"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3"/>
          <p:cNvSpPr>
            <a:spLocks noGrp="1" noRot="1" noChangeAspect="1" noTextEdit="1"/>
          </p:cNvSpPr>
          <p:nvPr>
            <p:ph type="sldImg" idx="2"/>
          </p:nvPr>
        </p:nvSpPr>
        <p:spPr/>
        <p:txBody>
          <a:bodyPr/>
          <a:lstStyle/>
          <a:p>
            <a:pPr>
              <a:defRPr lang="ko-KR" altLang="en-US"/>
            </a:pPr>
            <a:endParaRPr lang="en-US" altLang="ko-KR"/>
          </a:p>
        </p:txBody>
      </p:sp>
      <p:sp>
        <p:nvSpPr>
          <p:cNvPr id="3" name="슬라이드 노트 개체 틀 4"/>
          <p:cNvSpPr>
            <a:spLocks noGrp="1"/>
          </p:cNvSpPr>
          <p:nvPr>
            <p:ph type="body" sz="quarter" idx="3"/>
          </p:nvPr>
        </p:nvSpPr>
        <p:spPr/>
        <p:txBody>
          <a:bodyPr/>
          <a:lstStyle/>
          <a:p>
            <a:pPr>
              <a:defRPr lang="ko-KR" altLang="en-US"/>
            </a:pPr>
            <a:r>
              <a:rPr lang="ko-KR" altLang="en-US"/>
              <a:t>We can think data is stored in some space of the sky like a cloud </a:t>
            </a:r>
          </a:p>
          <a:p>
            <a:pPr>
              <a:defRPr lang="ko-KR" altLang="en-US"/>
            </a:pPr>
            <a:r>
              <a:rPr lang="ko-KR" altLang="en-US"/>
              <a:t>But there is a specific physical presence called a data center to store data. </a:t>
            </a:r>
          </a:p>
          <a:p>
            <a:pPr>
              <a:defRPr lang="ko-KR" altLang="en-US"/>
            </a:pPr>
            <a:r>
              <a:rPr lang="ko-KR" altLang="en-US"/>
              <a:t>The first photo is showing the inside of Amazon data center.</a:t>
            </a:r>
          </a:p>
          <a:p>
            <a:pPr>
              <a:defRPr lang="ko-KR" altLang="en-US"/>
            </a:pPr>
            <a:r>
              <a:rPr lang="ko-KR" altLang="en-US"/>
              <a:t>The numbers of data centers owned by big 3 companies are showed at the second photo.</a:t>
            </a:r>
          </a:p>
          <a:p>
            <a:pPr>
              <a:defRPr lang="ko-KR" altLang="en-US"/>
            </a:pPr>
            <a:r>
              <a:rPr lang="ko-KR" altLang="en-US"/>
              <a:t>Big 3 Colud service providers share more than 60% of the market in the world.</a:t>
            </a:r>
          </a:p>
        </p:txBody>
      </p:sp>
      <p:sp>
        <p:nvSpPr>
          <p:cNvPr id="4" name="슬라이드 번호 개체 틀 6"/>
          <p:cNvSpPr>
            <a:spLocks noGrp="1"/>
          </p:cNvSpPr>
          <p:nvPr>
            <p:ph type="sldNum" sz="quarter" idx="5"/>
          </p:nvPr>
        </p:nvSpPr>
        <p:spPr/>
        <p:txBody>
          <a:bodyPr/>
          <a:lstStyle/>
          <a:p>
            <a:pPr lvl="0">
              <a:defRPr lang="ko-KR" altLang="en-US"/>
            </a:pPr>
            <a:fld id="{09F4262C-968C-4EE9-8164-CE16364706B3}" type="slidenum">
              <a:rPr lang="en-US" altLang="en-US"/>
              <a:pPr lvl="0">
                <a:defRPr lang="ko-KR" altLang="en-US"/>
              </a:pPr>
              <a:t>29</a:t>
            </a:fld>
            <a:endParaRPr lang="en-US"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3"/>
          <p:cNvSpPr>
            <a:spLocks noGrp="1" noRot="1" noChangeAspect="1" noTextEdit="1"/>
          </p:cNvSpPr>
          <p:nvPr>
            <p:ph type="sldImg" idx="2"/>
          </p:nvPr>
        </p:nvSpPr>
        <p:spPr/>
        <p:txBody>
          <a:bodyPr/>
          <a:lstStyle/>
          <a:p>
            <a:pPr>
              <a:defRPr lang="ko-KR" altLang="en-US"/>
            </a:pPr>
            <a:endParaRPr lang="en-US" altLang="ko-KR"/>
          </a:p>
        </p:txBody>
      </p:sp>
      <p:sp>
        <p:nvSpPr>
          <p:cNvPr id="3" name="슬라이드 노트 개체 틀 4"/>
          <p:cNvSpPr>
            <a:spLocks noGrp="1"/>
          </p:cNvSpPr>
          <p:nvPr>
            <p:ph type="body" sz="quarter" idx="3"/>
          </p:nvPr>
        </p:nvSpPr>
        <p:spPr/>
        <p:txBody>
          <a:bodyPr/>
          <a:lstStyle/>
          <a:p>
            <a:pPr>
              <a:defRPr lang="ko-KR" altLang="en-US"/>
            </a:pPr>
            <a:r>
              <a:rPr lang="ko-KR" altLang="en-US"/>
              <a:t>These Cloud service providers support businesses such as IaaS, PaaS, SaaS, etc. </a:t>
            </a:r>
          </a:p>
          <a:p>
            <a:pPr>
              <a:defRPr lang="ko-KR" altLang="en-US"/>
            </a:pPr>
            <a:r>
              <a:rPr lang="ko-KR" altLang="en-US"/>
              <a:t>Infrastructure as a Service (IaaS) is a system that lends computing resources. </a:t>
            </a:r>
          </a:p>
          <a:p>
            <a:pPr>
              <a:defRPr lang="ko-KR" altLang="en-US"/>
            </a:pPr>
            <a:r>
              <a:rPr lang="ko-KR" altLang="en-US"/>
              <a:t>'Hardware As a Service' called HaaS rents almost all computing hardware, such as servers, communication network equipment, memory, and storage and then charges costs according to the amount used.</a:t>
            </a:r>
          </a:p>
          <a:p>
            <a:pPr>
              <a:defRPr lang="ko-KR" altLang="en-US"/>
            </a:pPr>
            <a:r>
              <a:rPr lang="ko-KR" altLang="en-US"/>
              <a:t>SaaS provides software. </a:t>
            </a:r>
          </a:p>
          <a:p>
            <a:pPr>
              <a:defRPr lang="ko-KR" altLang="en-US"/>
            </a:pPr>
            <a:endParaRPr lang="ko-KR" altLang="en-US"/>
          </a:p>
          <a:p>
            <a:pPr>
              <a:defRPr lang="ko-KR" altLang="en-US"/>
            </a:pPr>
            <a:r>
              <a:rPr lang="ko-KR" altLang="en-US"/>
              <a:t>PaaS is a Platform service that provides a bundle of platforms for software development.</a:t>
            </a:r>
          </a:p>
        </p:txBody>
      </p:sp>
      <p:sp>
        <p:nvSpPr>
          <p:cNvPr id="4" name="슬라이드 번호 개체 틀 6"/>
          <p:cNvSpPr>
            <a:spLocks noGrp="1"/>
          </p:cNvSpPr>
          <p:nvPr>
            <p:ph type="sldNum" sz="quarter" idx="5"/>
          </p:nvPr>
        </p:nvSpPr>
        <p:spPr/>
        <p:txBody>
          <a:bodyPr/>
          <a:lstStyle/>
          <a:p>
            <a:pPr lvl="0">
              <a:defRPr lang="ko-KR" altLang="en-US"/>
            </a:pPr>
            <a:fld id="{09F4262C-968C-4EE9-8164-CE16364706B3}" type="slidenum">
              <a:rPr lang="en-US" altLang="en-US"/>
              <a:pPr lvl="0">
                <a:defRPr lang="ko-KR" altLang="en-US"/>
              </a:pPr>
              <a:t>30</a:t>
            </a:fld>
            <a:endParaRPr lang="en-US"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3"/>
          <p:cNvSpPr>
            <a:spLocks noGrp="1" noRot="1" noChangeAspect="1" noTextEdit="1"/>
          </p:cNvSpPr>
          <p:nvPr>
            <p:ph type="sldImg" idx="2"/>
          </p:nvPr>
        </p:nvSpPr>
        <p:spPr>
          <a:xfrm>
            <a:off x="3449638" y="566738"/>
            <a:ext cx="3779837" cy="2833687"/>
          </a:xfrm>
        </p:spPr>
        <p:txBody>
          <a:bodyPr/>
          <a:lstStyle/>
          <a:p>
            <a:pPr>
              <a:defRPr lang="ko-KR" altLang="en-US"/>
            </a:pPr>
            <a:endParaRPr lang="en-US" altLang="ko-KR"/>
          </a:p>
        </p:txBody>
      </p:sp>
      <p:sp>
        <p:nvSpPr>
          <p:cNvPr id="3" name="슬라이드 노트 개체 틀 4"/>
          <p:cNvSpPr>
            <a:spLocks noGrp="1"/>
          </p:cNvSpPr>
          <p:nvPr>
            <p:ph type="body" sz="quarter" idx="3"/>
          </p:nvPr>
        </p:nvSpPr>
        <p:spPr/>
        <p:txBody>
          <a:bodyPr/>
          <a:lstStyle/>
          <a:p>
            <a:pPr>
              <a:defRPr lang="ko-KR" altLang="en-US"/>
            </a:pPr>
            <a:r>
              <a:rPr lang="ko-KR" altLang="en-US"/>
              <a:t>Let's talk about the first part of the presentation.</a:t>
            </a:r>
          </a:p>
          <a:p>
            <a:pPr>
              <a:defRPr lang="ko-KR" altLang="en-US"/>
            </a:pPr>
            <a:r>
              <a:rPr lang="ko-KR" altLang="en-US"/>
              <a:t>First of all, the data tax does not mean the Digital tax created by the OECD and G20 mainly (with the Inclusive Framework).</a:t>
            </a:r>
          </a:p>
          <a:p>
            <a:pPr>
              <a:defRPr lang="ko-KR" altLang="en-US"/>
            </a:pPr>
            <a:r>
              <a:rPr lang="ko-KR" altLang="en-US"/>
              <a:t>This Data tax is an entirely different tax.</a:t>
            </a:r>
          </a:p>
          <a:p>
            <a:pPr>
              <a:defRPr lang="ko-KR" altLang="en-US"/>
            </a:pPr>
            <a:r>
              <a:rPr lang="ko-KR" altLang="en-US"/>
              <a:t>If the Digital tax is classified as an income tax for IT companies, the data tax can be classified as an excise tax.</a:t>
            </a:r>
          </a:p>
          <a:p>
            <a:pPr>
              <a:defRPr lang="ko-KR" altLang="en-US"/>
            </a:pPr>
            <a:r>
              <a:rPr lang="ko-KR" altLang="en-US"/>
              <a:t> The purpose of the data tax is to levy on the excess profits of IT companies who pay nothing when they take raw data.</a:t>
            </a:r>
          </a:p>
          <a:p>
            <a:pPr>
              <a:defRPr lang="ko-KR" altLang="en-US"/>
            </a:pPr>
            <a:r>
              <a:rPr lang="ko-KR" altLang="en-US"/>
              <a:t>Compared to general manufacturing companies, IT companies only pay processing costs.</a:t>
            </a:r>
          </a:p>
          <a:p>
            <a:pPr>
              <a:defRPr lang="ko-KR" altLang="en-US"/>
            </a:pPr>
            <a:r>
              <a:rPr lang="ko-KR" altLang="en-US"/>
              <a:t>It makes a huge surplus profit. However, the information owners that supplies raw data have not received any benefits </a:t>
            </a:r>
          </a:p>
          <a:p>
            <a:pPr>
              <a:defRPr lang="ko-KR" altLang="en-US"/>
            </a:pPr>
            <a:r>
              <a:rPr lang="ko-KR" altLang="en-US"/>
              <a:t>Of course, most global companies like Google even don't pay corporate tax correctly.</a:t>
            </a:r>
          </a:p>
          <a:p>
            <a:pPr>
              <a:defRPr lang="ko-KR" altLang="en-US"/>
            </a:pPr>
            <a:endParaRPr lang="ko-KR" altLang="en-US"/>
          </a:p>
        </p:txBody>
      </p:sp>
      <p:sp>
        <p:nvSpPr>
          <p:cNvPr id="4" name="슬라이드 번호 개체 틀 6"/>
          <p:cNvSpPr>
            <a:spLocks noGrp="1"/>
          </p:cNvSpPr>
          <p:nvPr>
            <p:ph type="sldNum" sz="quarter" idx="5"/>
          </p:nvPr>
        </p:nvSpPr>
        <p:spPr/>
        <p:txBody>
          <a:bodyPr/>
          <a:lstStyle/>
          <a:p>
            <a:pPr lvl="0">
              <a:defRPr lang="ko-KR" altLang="en-US"/>
            </a:pPr>
            <a:fld id="{09F4262C-968C-4EE9-8164-CE16364706B3}" type="slidenum">
              <a:rPr lang="en-US" altLang="en-US"/>
              <a:pPr lvl="0">
                <a:defRPr lang="ko-KR" altLang="en-US"/>
              </a:pPr>
              <a:t>4</a:t>
            </a:fld>
            <a:endParaRPr lang="en-US"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3"/>
          <p:cNvSpPr>
            <a:spLocks noGrp="1" noRot="1" noChangeAspect="1" noTextEdit="1"/>
          </p:cNvSpPr>
          <p:nvPr>
            <p:ph type="sldImg" idx="2"/>
          </p:nvPr>
        </p:nvSpPr>
        <p:spPr/>
        <p:txBody>
          <a:bodyPr/>
          <a:lstStyle/>
          <a:p>
            <a:pPr>
              <a:defRPr lang="ko-KR" altLang="en-US"/>
            </a:pPr>
            <a:endParaRPr lang="en-US" altLang="ko-KR"/>
          </a:p>
        </p:txBody>
      </p:sp>
      <p:sp>
        <p:nvSpPr>
          <p:cNvPr id="3" name="슬라이드 노트 개체 틀 4"/>
          <p:cNvSpPr>
            <a:spLocks noGrp="1"/>
          </p:cNvSpPr>
          <p:nvPr>
            <p:ph type="body" sz="quarter" idx="3"/>
          </p:nvPr>
        </p:nvSpPr>
        <p:spPr/>
        <p:txBody>
          <a:bodyPr/>
          <a:lstStyle/>
          <a:p>
            <a:pPr>
              <a:defRPr lang="ko-KR" altLang="en-US"/>
            </a:pPr>
            <a:r>
              <a:rPr lang="ko-KR" altLang="en-US"/>
              <a:t>In the space of a data center, Software company Snowflake Makes processed data available and charges for usage in seconds. </a:t>
            </a:r>
          </a:p>
          <a:p>
            <a:pPr>
              <a:defRPr lang="ko-KR" altLang="en-US"/>
            </a:pPr>
            <a:r>
              <a:rPr lang="ko-KR" altLang="en-US"/>
              <a:t>Now, there is no need to downloaded to purchase data, and it's just using data needed at the company's storage site.</a:t>
            </a:r>
          </a:p>
          <a:p>
            <a:pPr>
              <a:defRPr lang="ko-KR" altLang="en-US"/>
            </a:pPr>
            <a:r>
              <a:rPr lang="ko-KR" altLang="en-US"/>
              <a:t>Compared with in 1994 when bit tax is announced, we are able to measure the amount of data used technically now.</a:t>
            </a:r>
          </a:p>
        </p:txBody>
      </p:sp>
      <p:sp>
        <p:nvSpPr>
          <p:cNvPr id="4" name="슬라이드 번호 개체 틀 6"/>
          <p:cNvSpPr>
            <a:spLocks noGrp="1"/>
          </p:cNvSpPr>
          <p:nvPr>
            <p:ph type="sldNum" sz="quarter" idx="5"/>
          </p:nvPr>
        </p:nvSpPr>
        <p:spPr/>
        <p:txBody>
          <a:bodyPr/>
          <a:lstStyle/>
          <a:p>
            <a:pPr lvl="0">
              <a:defRPr lang="ko-KR" altLang="en-US"/>
            </a:pPr>
            <a:fld id="{09F4262C-968C-4EE9-8164-CE16364706B3}" type="slidenum">
              <a:rPr lang="en-US" altLang="en-US"/>
              <a:pPr lvl="0">
                <a:defRPr lang="ko-KR" altLang="en-US"/>
              </a:pPr>
              <a:t>31</a:t>
            </a:fld>
            <a:endParaRPr lang="en-US"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3"/>
          <p:cNvSpPr>
            <a:spLocks noGrp="1" noRot="1" noChangeAspect="1" noTextEdit="1"/>
          </p:cNvSpPr>
          <p:nvPr>
            <p:ph type="sldImg" idx="2"/>
          </p:nvPr>
        </p:nvSpPr>
        <p:spPr/>
        <p:txBody>
          <a:bodyPr/>
          <a:lstStyle/>
          <a:p>
            <a:pPr>
              <a:defRPr lang="ko-KR" altLang="en-US"/>
            </a:pPr>
            <a:endParaRPr lang="ko-KR" altLang="en-US"/>
          </a:p>
        </p:txBody>
      </p:sp>
      <p:sp>
        <p:nvSpPr>
          <p:cNvPr id="3" name="슬라이드 노트 개체 틀 4"/>
          <p:cNvSpPr>
            <a:spLocks noGrp="1"/>
          </p:cNvSpPr>
          <p:nvPr>
            <p:ph type="body" sz="quarter" idx="3"/>
          </p:nvPr>
        </p:nvSpPr>
        <p:spPr/>
        <p:txBody>
          <a:bodyPr/>
          <a:lstStyle/>
          <a:p>
            <a:pPr>
              <a:defRPr lang="ko-KR" altLang="en-US"/>
            </a:pPr>
            <a:r>
              <a:rPr lang="ko-KR" altLang="en-US"/>
              <a:t>This is the most important part to make data tax.</a:t>
            </a:r>
          </a:p>
          <a:p>
            <a:pPr>
              <a:defRPr lang="ko-KR" altLang="en-US"/>
            </a:pPr>
            <a:r>
              <a:rPr lang="ko-KR" altLang="en-US"/>
              <a:t>Owing to GDPR, the international information security system certificate standard was made.</a:t>
            </a:r>
          </a:p>
          <a:p>
            <a:pPr>
              <a:defRPr lang="ko-KR" altLang="en-US"/>
            </a:pPr>
            <a:r>
              <a:rPr lang="ko-KR" altLang="en-US"/>
              <a:t>In August 2019, the International Organization for Standardization and International Electrotechnical Commission officially announced ISO/IEC 27001, a new international standard for privacy.</a:t>
            </a:r>
          </a:p>
          <a:p>
            <a:pPr>
              <a:defRPr lang="ko-KR" altLang="en-US"/>
            </a:pPr>
            <a:r>
              <a:rPr lang="ko-KR" altLang="en-US"/>
              <a:t>According to this standard, when a physical medium is used for information transmission, a system must be installed for carrying and taking in and out of a physical medium containing personal identification information, including the type of physical medium, authorized senders and receivers, date, and the number of physical media.</a:t>
            </a:r>
          </a:p>
          <a:p>
            <a:pPr>
              <a:defRPr lang="ko-KR" altLang="en-US"/>
            </a:pPr>
            <a:r>
              <a:rPr lang="ko-KR" altLang="en-US"/>
              <a:t>On the other hand, ISO/IEC27701 is a certification that stipulates the requirements for the personal information protection management system, such as personal information management procedures, encryption, and de-identification measures.</a:t>
            </a:r>
          </a:p>
          <a:p>
            <a:pPr>
              <a:defRPr lang="ko-KR" altLang="en-US"/>
            </a:pPr>
            <a:endParaRPr lang="ko-KR" altLang="en-US"/>
          </a:p>
        </p:txBody>
      </p:sp>
      <p:sp>
        <p:nvSpPr>
          <p:cNvPr id="4" name="슬라이드 번호 개체 틀 6"/>
          <p:cNvSpPr>
            <a:spLocks noGrp="1"/>
          </p:cNvSpPr>
          <p:nvPr>
            <p:ph type="sldNum" sz="quarter" idx="5"/>
          </p:nvPr>
        </p:nvSpPr>
        <p:spPr/>
        <p:txBody>
          <a:bodyPr/>
          <a:lstStyle/>
          <a:p>
            <a:pPr lvl="0">
              <a:defRPr lang="ko-KR" altLang="en-US"/>
            </a:pPr>
            <a:fld id="{09F4262C-968C-4EE9-8164-CE16364706B3}" type="slidenum">
              <a:rPr lang="en-US" altLang="en-US"/>
              <a:pPr lvl="0">
                <a:defRPr lang="ko-KR" altLang="en-US"/>
              </a:pPr>
              <a:t>32</a:t>
            </a:fld>
            <a:endParaRPr lang="en-US"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3"/>
          <p:cNvSpPr>
            <a:spLocks noGrp="1" noRot="1" noChangeAspect="1" noTextEdit="1"/>
          </p:cNvSpPr>
          <p:nvPr>
            <p:ph type="sldImg" idx="2"/>
          </p:nvPr>
        </p:nvSpPr>
        <p:spPr/>
        <p:txBody>
          <a:bodyPr/>
          <a:lstStyle/>
          <a:p>
            <a:pPr>
              <a:defRPr lang="ko-KR" altLang="en-US"/>
            </a:pPr>
            <a:endParaRPr lang="en-US" altLang="ko-KR"/>
          </a:p>
        </p:txBody>
      </p:sp>
      <p:sp>
        <p:nvSpPr>
          <p:cNvPr id="3" name="슬라이드 노트 개체 틀 4"/>
          <p:cNvSpPr>
            <a:spLocks noGrp="1"/>
          </p:cNvSpPr>
          <p:nvPr>
            <p:ph type="body" sz="quarter" idx="3"/>
          </p:nvPr>
        </p:nvSpPr>
        <p:spPr/>
        <p:txBody>
          <a:bodyPr/>
          <a:lstStyle/>
          <a:p>
            <a:pPr>
              <a:defRPr lang="ko-KR" altLang="en-US"/>
            </a:pPr>
            <a:r>
              <a:rPr lang="ko-KR" altLang="en-US"/>
              <a:t>Based on GDPR, Korea recently revised the Data 3 Acts to make it mandatory for IT companies to have an information security management system.</a:t>
            </a:r>
          </a:p>
          <a:p>
            <a:pPr>
              <a:defRPr lang="ko-KR" altLang="en-US"/>
            </a:pPr>
            <a:r>
              <a:rPr lang="ko-KR" altLang="en-US"/>
              <a:t>Accordingly, under the current law, certain size companies gathering personal data must maintain their information management system, so tax offices can detect that they store or reuse personal information by identifying or de-identifying it. </a:t>
            </a:r>
          </a:p>
          <a:p>
            <a:pPr>
              <a:defRPr lang="ko-KR" altLang="en-US"/>
            </a:pPr>
            <a:r>
              <a:rPr lang="ko-KR" altLang="en-US"/>
              <a:t>Even if the legal issue of whether the National Tax Authority can read it for tax purposes is excluded, Now, the technical asymmetry problem has been resolved which requires the tax authorities to capture taxable subject for the purpose to impose data tax compare with in 1994.</a:t>
            </a:r>
          </a:p>
        </p:txBody>
      </p:sp>
      <p:sp>
        <p:nvSpPr>
          <p:cNvPr id="4" name="슬라이드 번호 개체 틀 6"/>
          <p:cNvSpPr>
            <a:spLocks noGrp="1"/>
          </p:cNvSpPr>
          <p:nvPr>
            <p:ph type="sldNum" sz="quarter" idx="5"/>
          </p:nvPr>
        </p:nvSpPr>
        <p:spPr/>
        <p:txBody>
          <a:bodyPr/>
          <a:lstStyle/>
          <a:p>
            <a:pPr lvl="0">
              <a:defRPr lang="ko-KR" altLang="en-US"/>
            </a:pPr>
            <a:fld id="{09F4262C-968C-4EE9-8164-CE16364706B3}" type="slidenum">
              <a:rPr lang="en-US" altLang="en-US"/>
              <a:pPr lvl="0">
                <a:defRPr lang="ko-KR" altLang="en-US"/>
              </a:pPr>
              <a:t>33</a:t>
            </a:fld>
            <a:endParaRPr lang="en-US"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3"/>
          <p:cNvSpPr>
            <a:spLocks noGrp="1" noRot="1" noChangeAspect="1" noTextEdit="1"/>
          </p:cNvSpPr>
          <p:nvPr>
            <p:ph type="sldImg" idx="2"/>
          </p:nvPr>
        </p:nvSpPr>
        <p:spPr/>
        <p:txBody>
          <a:bodyPr/>
          <a:lstStyle/>
          <a:p>
            <a:pPr>
              <a:defRPr lang="ko-KR" altLang="en-US"/>
            </a:pPr>
            <a:endParaRPr lang="en-US" altLang="ko-KR"/>
          </a:p>
        </p:txBody>
      </p:sp>
      <p:sp>
        <p:nvSpPr>
          <p:cNvPr id="3" name="슬라이드 노트 개체 틀 4"/>
          <p:cNvSpPr>
            <a:spLocks noGrp="1"/>
          </p:cNvSpPr>
          <p:nvPr>
            <p:ph type="body" sz="quarter" idx="3"/>
          </p:nvPr>
        </p:nvSpPr>
        <p:spPr/>
        <p:txBody>
          <a:bodyPr/>
          <a:lstStyle/>
          <a:p>
            <a:pPr>
              <a:defRPr lang="ko-KR" altLang="en-US"/>
            </a:pPr>
            <a:r>
              <a:rPr lang="ko-KR" altLang="en-US"/>
              <a:t>Now, it is the time to legislate data tax to give legal authority to Tax authorities.</a:t>
            </a:r>
          </a:p>
          <a:p>
            <a:pPr>
              <a:defRPr lang="ko-KR" altLang="en-US"/>
            </a:pPr>
            <a:r>
              <a:rPr lang="ko-KR" altLang="en-US"/>
              <a:t>To process, we have to consider a few things such as corporate tax burden relief, minimizing shifiting of tax to the public, tax avoidance measures, and coordination with government's data policy. </a:t>
            </a:r>
          </a:p>
          <a:p>
            <a:pPr>
              <a:defRPr lang="ko-KR" altLang="en-US"/>
            </a:pPr>
            <a:r>
              <a:rPr lang="ko-KR" altLang="en-US"/>
              <a:t>I explained them and wrote examples of data tax bill articles on this presentation for your reference.</a:t>
            </a:r>
          </a:p>
        </p:txBody>
      </p:sp>
      <p:sp>
        <p:nvSpPr>
          <p:cNvPr id="4" name="슬라이드 번호 개체 틀 6"/>
          <p:cNvSpPr>
            <a:spLocks noGrp="1"/>
          </p:cNvSpPr>
          <p:nvPr>
            <p:ph type="sldNum" sz="quarter" idx="5"/>
          </p:nvPr>
        </p:nvSpPr>
        <p:spPr/>
        <p:txBody>
          <a:bodyPr/>
          <a:lstStyle/>
          <a:p>
            <a:pPr lvl="0">
              <a:defRPr lang="ko-KR" altLang="en-US"/>
            </a:pPr>
            <a:fld id="{09F4262C-968C-4EE9-8164-CE16364706B3}" type="slidenum">
              <a:rPr lang="en-US" altLang="en-US"/>
              <a:pPr lvl="0">
                <a:defRPr lang="ko-KR" altLang="en-US"/>
              </a:pPr>
              <a:t>34</a:t>
            </a:fld>
            <a:endParaRPr lang="en-US"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3"/>
          <p:cNvSpPr>
            <a:spLocks noGrp="1" noRot="1" noChangeAspect="1" noTextEdit="1"/>
          </p:cNvSpPr>
          <p:nvPr>
            <p:ph type="sldImg" idx="2"/>
          </p:nvPr>
        </p:nvSpPr>
        <p:spPr/>
        <p:txBody>
          <a:bodyPr/>
          <a:lstStyle/>
          <a:p>
            <a:pPr>
              <a:defRPr lang="ko-KR" altLang="en-US"/>
            </a:pPr>
            <a:endParaRPr lang="en-US" altLang="ko-KR"/>
          </a:p>
        </p:txBody>
      </p:sp>
      <p:sp>
        <p:nvSpPr>
          <p:cNvPr id="3" name="슬라이드 노트 개체 틀 4"/>
          <p:cNvSpPr>
            <a:spLocks noGrp="1"/>
          </p:cNvSpPr>
          <p:nvPr>
            <p:ph type="body" sz="quarter" idx="3"/>
          </p:nvPr>
        </p:nvSpPr>
        <p:spPr/>
        <p:txBody>
          <a:bodyPr/>
          <a:lstStyle/>
          <a:p>
            <a:pPr>
              <a:defRPr lang="ko-KR" altLang="en-US"/>
            </a:pPr>
            <a:endParaRPr lang="en-US" altLang="ko-KR"/>
          </a:p>
        </p:txBody>
      </p:sp>
      <p:sp>
        <p:nvSpPr>
          <p:cNvPr id="4" name="슬라이드 번호 개체 틀 6"/>
          <p:cNvSpPr>
            <a:spLocks noGrp="1"/>
          </p:cNvSpPr>
          <p:nvPr>
            <p:ph type="sldNum" sz="quarter" idx="5"/>
          </p:nvPr>
        </p:nvSpPr>
        <p:spPr/>
        <p:txBody>
          <a:bodyPr/>
          <a:lstStyle/>
          <a:p>
            <a:pPr lvl="0">
              <a:defRPr lang="ko-KR" altLang="en-US"/>
            </a:pPr>
            <a:fld id="{09F4262C-968C-4EE9-8164-CE16364706B3}" type="slidenum">
              <a:rPr lang="en-US" altLang="en-US"/>
              <a:pPr lvl="0">
                <a:defRPr lang="ko-KR" altLang="en-US"/>
              </a:pPr>
              <a:t>35</a:t>
            </a:fld>
            <a:endParaRPr lang="en-US"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3"/>
          <p:cNvSpPr>
            <a:spLocks noGrp="1" noRot="1" noChangeAspect="1" noTextEdit="1"/>
          </p:cNvSpPr>
          <p:nvPr>
            <p:ph type="sldImg" idx="2"/>
          </p:nvPr>
        </p:nvSpPr>
        <p:spPr/>
        <p:txBody>
          <a:bodyPr/>
          <a:lstStyle/>
          <a:p>
            <a:pPr>
              <a:defRPr lang="ko-KR" altLang="en-US"/>
            </a:pPr>
            <a:endParaRPr lang="en-US" altLang="ko-KR"/>
          </a:p>
        </p:txBody>
      </p:sp>
      <p:sp>
        <p:nvSpPr>
          <p:cNvPr id="3" name="슬라이드 노트 개체 틀 4"/>
          <p:cNvSpPr>
            <a:spLocks noGrp="1"/>
          </p:cNvSpPr>
          <p:nvPr>
            <p:ph type="body" sz="quarter" idx="3"/>
          </p:nvPr>
        </p:nvSpPr>
        <p:spPr/>
        <p:txBody>
          <a:bodyPr/>
          <a:lstStyle/>
          <a:p>
            <a:pPr>
              <a:defRPr lang="ko-KR" altLang="en-US"/>
            </a:pPr>
            <a:endParaRPr lang="en-US" altLang="ko-KR"/>
          </a:p>
        </p:txBody>
      </p:sp>
      <p:sp>
        <p:nvSpPr>
          <p:cNvPr id="4" name="슬라이드 번호 개체 틀 6"/>
          <p:cNvSpPr>
            <a:spLocks noGrp="1"/>
          </p:cNvSpPr>
          <p:nvPr>
            <p:ph type="sldNum" sz="quarter" idx="5"/>
          </p:nvPr>
        </p:nvSpPr>
        <p:spPr/>
        <p:txBody>
          <a:bodyPr/>
          <a:lstStyle/>
          <a:p>
            <a:pPr lvl="0">
              <a:defRPr lang="ko-KR" altLang="en-US"/>
            </a:pPr>
            <a:fld id="{09F4262C-968C-4EE9-8164-CE16364706B3}" type="slidenum">
              <a:rPr lang="en-US" altLang="en-US"/>
              <a:pPr lvl="0">
                <a:defRPr lang="ko-KR" altLang="en-US"/>
              </a:pPr>
              <a:t>36</a:t>
            </a:fld>
            <a:endParaRPr lang="en-US"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3"/>
          <p:cNvSpPr>
            <a:spLocks noGrp="1" noRot="1" noChangeAspect="1" noTextEdit="1"/>
          </p:cNvSpPr>
          <p:nvPr>
            <p:ph type="sldImg" idx="2"/>
          </p:nvPr>
        </p:nvSpPr>
        <p:spPr/>
        <p:txBody>
          <a:bodyPr/>
          <a:lstStyle/>
          <a:p>
            <a:pPr>
              <a:defRPr lang="ko-KR" altLang="en-US"/>
            </a:pPr>
            <a:endParaRPr lang="en-US" altLang="ko-KR"/>
          </a:p>
        </p:txBody>
      </p:sp>
      <p:sp>
        <p:nvSpPr>
          <p:cNvPr id="3" name="슬라이드 노트 개체 틀 4"/>
          <p:cNvSpPr>
            <a:spLocks noGrp="1"/>
          </p:cNvSpPr>
          <p:nvPr>
            <p:ph type="body" sz="quarter" idx="3"/>
          </p:nvPr>
        </p:nvSpPr>
        <p:spPr/>
        <p:txBody>
          <a:bodyPr/>
          <a:lstStyle/>
          <a:p>
            <a:pPr>
              <a:defRPr lang="ko-KR" altLang="en-US"/>
            </a:pPr>
            <a:endParaRPr lang="en-US" altLang="ko-KR"/>
          </a:p>
        </p:txBody>
      </p:sp>
      <p:sp>
        <p:nvSpPr>
          <p:cNvPr id="4" name="슬라이드 번호 개체 틀 6"/>
          <p:cNvSpPr>
            <a:spLocks noGrp="1"/>
          </p:cNvSpPr>
          <p:nvPr>
            <p:ph type="sldNum" sz="quarter" idx="5"/>
          </p:nvPr>
        </p:nvSpPr>
        <p:spPr/>
        <p:txBody>
          <a:bodyPr/>
          <a:lstStyle/>
          <a:p>
            <a:pPr lvl="0">
              <a:defRPr lang="ko-KR" altLang="en-US"/>
            </a:pPr>
            <a:fld id="{09F4262C-968C-4EE9-8164-CE16364706B3}" type="slidenum">
              <a:rPr lang="en-US" altLang="en-US"/>
              <a:pPr lvl="0">
                <a:defRPr lang="ko-KR" altLang="en-US"/>
              </a:pPr>
              <a:t>37</a:t>
            </a:fld>
            <a:endParaRPr lang="en-US"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3"/>
          <p:cNvSpPr>
            <a:spLocks noGrp="1" noRot="1" noChangeAspect="1" noTextEdit="1"/>
          </p:cNvSpPr>
          <p:nvPr>
            <p:ph type="sldImg" idx="2"/>
          </p:nvPr>
        </p:nvSpPr>
        <p:spPr>
          <a:xfrm>
            <a:off x="3449638" y="566738"/>
            <a:ext cx="3779837" cy="2833687"/>
          </a:xfrm>
        </p:spPr>
        <p:txBody>
          <a:bodyPr/>
          <a:lstStyle/>
          <a:p>
            <a:pPr>
              <a:defRPr lang="ko-KR" altLang="en-US"/>
            </a:pPr>
            <a:endParaRPr lang="en-US" altLang="ko-KR"/>
          </a:p>
        </p:txBody>
      </p:sp>
      <p:sp>
        <p:nvSpPr>
          <p:cNvPr id="3" name="슬라이드 노트 개체 틀 4"/>
          <p:cNvSpPr>
            <a:spLocks noGrp="1"/>
          </p:cNvSpPr>
          <p:nvPr>
            <p:ph type="body" sz="quarter" idx="3"/>
          </p:nvPr>
        </p:nvSpPr>
        <p:spPr/>
        <p:txBody>
          <a:bodyPr/>
          <a:lstStyle/>
          <a:p>
            <a:pPr>
              <a:defRPr lang="ko-KR" altLang="en-US"/>
            </a:pPr>
            <a:r>
              <a:rPr lang="ko-KR" altLang="en-US"/>
              <a:t>* SMEs ; Small and Medium sized Enterprises </a:t>
            </a:r>
          </a:p>
        </p:txBody>
      </p:sp>
      <p:sp>
        <p:nvSpPr>
          <p:cNvPr id="4" name="슬라이드 번호 개체 틀 6"/>
          <p:cNvSpPr>
            <a:spLocks noGrp="1"/>
          </p:cNvSpPr>
          <p:nvPr>
            <p:ph type="sldNum" sz="quarter" idx="5"/>
          </p:nvPr>
        </p:nvSpPr>
        <p:spPr/>
        <p:txBody>
          <a:bodyPr/>
          <a:lstStyle/>
          <a:p>
            <a:pPr lvl="0">
              <a:defRPr lang="ko-KR" altLang="en-US"/>
            </a:pPr>
            <a:fld id="{09F4262C-968C-4EE9-8164-CE16364706B3}" type="slidenum">
              <a:rPr lang="en-US" altLang="en-US"/>
              <a:pPr lvl="0">
                <a:defRPr lang="ko-KR" altLang="en-US"/>
              </a:pPr>
              <a:t>38</a:t>
            </a:fld>
            <a:endParaRPr lang="en-US"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3"/>
          <p:cNvSpPr>
            <a:spLocks noGrp="1" noRot="1" noChangeAspect="1" noTextEdit="1"/>
          </p:cNvSpPr>
          <p:nvPr>
            <p:ph type="sldImg" idx="2"/>
          </p:nvPr>
        </p:nvSpPr>
        <p:spPr>
          <a:xfrm>
            <a:off x="3449638" y="566738"/>
            <a:ext cx="3779837" cy="2833687"/>
          </a:xfrm>
        </p:spPr>
        <p:txBody>
          <a:bodyPr/>
          <a:lstStyle/>
          <a:p>
            <a:pPr>
              <a:defRPr lang="ko-KR" altLang="en-US"/>
            </a:pPr>
            <a:endParaRPr lang="en-US" altLang="ko-KR"/>
          </a:p>
        </p:txBody>
      </p:sp>
      <p:sp>
        <p:nvSpPr>
          <p:cNvPr id="3" name="슬라이드 노트 개체 틀 4"/>
          <p:cNvSpPr>
            <a:spLocks noGrp="1"/>
          </p:cNvSpPr>
          <p:nvPr>
            <p:ph type="body" sz="quarter" idx="3"/>
          </p:nvPr>
        </p:nvSpPr>
        <p:spPr/>
        <p:txBody>
          <a:bodyPr/>
          <a:lstStyle/>
          <a:p>
            <a:pPr>
              <a:defRPr lang="ko-KR" altLang="en-US"/>
            </a:pPr>
            <a:endParaRPr lang="ko-KR" altLang="en-US"/>
          </a:p>
        </p:txBody>
      </p:sp>
      <p:sp>
        <p:nvSpPr>
          <p:cNvPr id="4" name="슬라이드 번호 개체 틀 6"/>
          <p:cNvSpPr>
            <a:spLocks noGrp="1"/>
          </p:cNvSpPr>
          <p:nvPr>
            <p:ph type="sldNum" sz="quarter" idx="5"/>
          </p:nvPr>
        </p:nvSpPr>
        <p:spPr/>
        <p:txBody>
          <a:bodyPr/>
          <a:lstStyle/>
          <a:p>
            <a:pPr lvl="0">
              <a:defRPr lang="ko-KR" altLang="en-US"/>
            </a:pPr>
            <a:fld id="{09F4262C-968C-4EE9-8164-CE16364706B3}" type="slidenum">
              <a:rPr lang="en-US" altLang="en-US"/>
              <a:pPr lvl="0">
                <a:defRPr lang="ko-KR" altLang="en-US"/>
              </a:pPr>
              <a:t>39</a:t>
            </a:fld>
            <a:endParaRPr lang="en-US"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3"/>
          <p:cNvSpPr>
            <a:spLocks noGrp="1" noRot="1" noChangeAspect="1" noTextEdit="1"/>
          </p:cNvSpPr>
          <p:nvPr>
            <p:ph type="sldImg" idx="2"/>
          </p:nvPr>
        </p:nvSpPr>
        <p:spPr>
          <a:xfrm>
            <a:off x="3449638" y="566738"/>
            <a:ext cx="3779837" cy="2833687"/>
          </a:xfrm>
        </p:spPr>
        <p:txBody>
          <a:bodyPr/>
          <a:lstStyle/>
          <a:p>
            <a:pPr>
              <a:defRPr lang="ko-KR" altLang="en-US"/>
            </a:pPr>
            <a:endParaRPr lang="en-US" altLang="ko-KR"/>
          </a:p>
        </p:txBody>
      </p:sp>
      <p:sp>
        <p:nvSpPr>
          <p:cNvPr id="3" name="슬라이드 노트 개체 틀 4"/>
          <p:cNvSpPr>
            <a:spLocks noGrp="1"/>
          </p:cNvSpPr>
          <p:nvPr>
            <p:ph type="body" sz="quarter" idx="3"/>
          </p:nvPr>
        </p:nvSpPr>
        <p:spPr/>
        <p:txBody>
          <a:bodyPr/>
          <a:lstStyle/>
          <a:p>
            <a:pPr>
              <a:defRPr lang="ko-KR" altLang="en-US"/>
            </a:pPr>
            <a:endParaRPr lang="ko-KR" altLang="en-US"/>
          </a:p>
        </p:txBody>
      </p:sp>
      <p:sp>
        <p:nvSpPr>
          <p:cNvPr id="4" name="슬라이드 번호 개체 틀 6"/>
          <p:cNvSpPr>
            <a:spLocks noGrp="1"/>
          </p:cNvSpPr>
          <p:nvPr>
            <p:ph type="sldNum" sz="quarter" idx="5"/>
          </p:nvPr>
        </p:nvSpPr>
        <p:spPr/>
        <p:txBody>
          <a:bodyPr/>
          <a:lstStyle/>
          <a:p>
            <a:pPr lvl="0">
              <a:defRPr lang="ko-KR" altLang="en-US"/>
            </a:pPr>
            <a:fld id="{09F4262C-968C-4EE9-8164-CE16364706B3}" type="slidenum">
              <a:rPr lang="en-US" altLang="en-US"/>
              <a:pPr lvl="0">
                <a:defRPr lang="ko-KR" altLang="en-US"/>
              </a:pPr>
              <a:t>40</a:t>
            </a:fld>
            <a:endParaRPr lang="en-US"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3"/>
          <p:cNvSpPr>
            <a:spLocks noGrp="1" noRot="1" noChangeAspect="1" noTextEdit="1"/>
          </p:cNvSpPr>
          <p:nvPr>
            <p:ph type="sldImg" idx="2"/>
          </p:nvPr>
        </p:nvSpPr>
        <p:spPr>
          <a:xfrm>
            <a:off x="3449638" y="566738"/>
            <a:ext cx="3779837" cy="2833687"/>
          </a:xfrm>
        </p:spPr>
        <p:txBody>
          <a:bodyPr/>
          <a:lstStyle/>
          <a:p>
            <a:pPr>
              <a:defRPr lang="ko-KR" altLang="en-US"/>
            </a:pPr>
            <a:endParaRPr lang="en-US" altLang="ko-KR"/>
          </a:p>
        </p:txBody>
      </p:sp>
      <p:sp>
        <p:nvSpPr>
          <p:cNvPr id="3" name="슬라이드 노트 개체 틀 4"/>
          <p:cNvSpPr>
            <a:spLocks noGrp="1"/>
          </p:cNvSpPr>
          <p:nvPr>
            <p:ph type="body" sz="quarter" idx="3"/>
          </p:nvPr>
        </p:nvSpPr>
        <p:spPr/>
        <p:txBody>
          <a:bodyPr/>
          <a:lstStyle/>
          <a:p>
            <a:pPr>
              <a:defRPr lang="ko-KR" altLang="en-US"/>
            </a:pPr>
            <a:r>
              <a:rPr lang="ko-KR" altLang="en-US"/>
              <a:t> Let's look at the taxation environment nowadays.</a:t>
            </a:r>
          </a:p>
          <a:p>
            <a:pPr>
              <a:defRPr lang="ko-KR" altLang="en-US"/>
            </a:pPr>
            <a:r>
              <a:rPr lang="ko-KR" altLang="en-US"/>
              <a:t>Data is a key resource to run a business in the digital economy.</a:t>
            </a:r>
          </a:p>
          <a:p>
            <a:pPr>
              <a:defRPr lang="ko-KR" altLang="en-US"/>
            </a:pPr>
            <a:r>
              <a:rPr lang="ko-KR" altLang="en-US"/>
              <a:t>Information has become the most important material as a foundation in modern industry including privacy issues.</a:t>
            </a:r>
          </a:p>
          <a:p>
            <a:pPr>
              <a:defRPr lang="ko-KR" altLang="en-US"/>
            </a:pPr>
            <a:r>
              <a:rPr lang="ko-KR" altLang="en-US"/>
              <a:t>Artificial Intelligence needs data continuously to verify its algorithms.</a:t>
            </a:r>
          </a:p>
          <a:p>
            <a:pPr>
              <a:defRPr lang="ko-KR" altLang="en-US"/>
            </a:pPr>
            <a:r>
              <a:rPr lang="ko-KR" altLang="en-US"/>
              <a:t>And thus, personal and industrial data are like raw materials to IT companies.</a:t>
            </a:r>
          </a:p>
          <a:p>
            <a:pPr>
              <a:defRPr lang="ko-KR" altLang="en-US"/>
            </a:pPr>
            <a:r>
              <a:rPr lang="ko-KR" altLang="en-US"/>
              <a:t>They process raw materials to be used for business such as advertisement, developing sales strategies, and so on.</a:t>
            </a:r>
          </a:p>
          <a:p>
            <a:pPr>
              <a:defRPr lang="ko-KR" altLang="en-US"/>
            </a:pPr>
            <a:r>
              <a:rPr lang="ko-KR" altLang="en-US"/>
              <a:t> </a:t>
            </a:r>
          </a:p>
        </p:txBody>
      </p:sp>
      <p:sp>
        <p:nvSpPr>
          <p:cNvPr id="4" name="슬라이드 번호 개체 틀 6"/>
          <p:cNvSpPr>
            <a:spLocks noGrp="1"/>
          </p:cNvSpPr>
          <p:nvPr>
            <p:ph type="sldNum" sz="quarter" idx="5"/>
          </p:nvPr>
        </p:nvSpPr>
        <p:spPr/>
        <p:txBody>
          <a:bodyPr/>
          <a:lstStyle/>
          <a:p>
            <a:pPr lvl="0">
              <a:defRPr lang="ko-KR" altLang="en-US"/>
            </a:pPr>
            <a:fld id="{09F4262C-968C-4EE9-8164-CE16364706B3}" type="slidenum">
              <a:rPr lang="en-US" altLang="en-US"/>
              <a:pPr lvl="0">
                <a:defRPr lang="ko-KR" altLang="en-US"/>
              </a:pPr>
              <a:t>5</a:t>
            </a:fld>
            <a:endParaRPr lang="en-US"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3"/>
          <p:cNvSpPr>
            <a:spLocks noGrp="1" noRot="1" noChangeAspect="1" noTextEdit="1"/>
          </p:cNvSpPr>
          <p:nvPr>
            <p:ph type="sldImg" idx="2"/>
          </p:nvPr>
        </p:nvSpPr>
        <p:spPr/>
        <p:txBody>
          <a:bodyPr/>
          <a:lstStyle/>
          <a:p>
            <a:pPr>
              <a:defRPr lang="ko-KR" altLang="en-US"/>
            </a:pPr>
            <a:endParaRPr lang="en-US" altLang="ko-KR"/>
          </a:p>
        </p:txBody>
      </p:sp>
      <p:sp>
        <p:nvSpPr>
          <p:cNvPr id="3" name="슬라이드 노트 개체 틀 4"/>
          <p:cNvSpPr>
            <a:spLocks noGrp="1"/>
          </p:cNvSpPr>
          <p:nvPr>
            <p:ph type="body" sz="quarter" idx="3"/>
          </p:nvPr>
        </p:nvSpPr>
        <p:spPr/>
        <p:txBody>
          <a:bodyPr/>
          <a:lstStyle/>
          <a:p>
            <a:pPr>
              <a:defRPr lang="ko-KR" altLang="en-US"/>
            </a:pPr>
            <a:endParaRPr lang="en-US" altLang="ko-KR"/>
          </a:p>
        </p:txBody>
      </p:sp>
      <p:sp>
        <p:nvSpPr>
          <p:cNvPr id="4" name="슬라이드 번호 개체 틀 6"/>
          <p:cNvSpPr>
            <a:spLocks noGrp="1"/>
          </p:cNvSpPr>
          <p:nvPr>
            <p:ph type="sldNum" sz="quarter" idx="5"/>
          </p:nvPr>
        </p:nvSpPr>
        <p:spPr/>
        <p:txBody>
          <a:bodyPr/>
          <a:lstStyle/>
          <a:p>
            <a:pPr lvl="0">
              <a:defRPr lang="ko-KR" altLang="en-US"/>
            </a:pPr>
            <a:fld id="{09F4262C-968C-4EE9-8164-CE16364706B3}" type="slidenum">
              <a:rPr lang="en-US" altLang="en-US"/>
              <a:pPr lvl="0">
                <a:defRPr lang="ko-KR" altLang="en-US"/>
              </a:pPr>
              <a:t>41</a:t>
            </a:fld>
            <a:endParaRPr lang="en-US"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3"/>
          <p:cNvSpPr>
            <a:spLocks noGrp="1" noRot="1" noChangeAspect="1" noTextEdit="1"/>
          </p:cNvSpPr>
          <p:nvPr>
            <p:ph type="sldImg" idx="2"/>
          </p:nvPr>
        </p:nvSpPr>
        <p:spPr>
          <a:xfrm>
            <a:off x="3449638" y="566738"/>
            <a:ext cx="3779837" cy="2833687"/>
          </a:xfrm>
        </p:spPr>
        <p:txBody>
          <a:bodyPr/>
          <a:lstStyle/>
          <a:p>
            <a:pPr>
              <a:defRPr lang="ko-KR" altLang="en-US"/>
            </a:pPr>
            <a:endParaRPr lang="en-US" altLang="ko-KR"/>
          </a:p>
        </p:txBody>
      </p:sp>
      <p:sp>
        <p:nvSpPr>
          <p:cNvPr id="3" name="슬라이드 노트 개체 틀 4"/>
          <p:cNvSpPr>
            <a:spLocks noGrp="1"/>
          </p:cNvSpPr>
          <p:nvPr>
            <p:ph type="body" sz="quarter" idx="3"/>
          </p:nvPr>
        </p:nvSpPr>
        <p:spPr/>
        <p:txBody>
          <a:bodyPr/>
          <a:lstStyle/>
          <a:p>
            <a:pPr>
              <a:defRPr lang="ko-KR" altLang="en-US"/>
            </a:pPr>
            <a:endParaRPr lang="ko-KR" altLang="en-US"/>
          </a:p>
        </p:txBody>
      </p:sp>
      <p:sp>
        <p:nvSpPr>
          <p:cNvPr id="4" name="슬라이드 번호 개체 틀 6"/>
          <p:cNvSpPr>
            <a:spLocks noGrp="1"/>
          </p:cNvSpPr>
          <p:nvPr>
            <p:ph type="sldNum" sz="quarter" idx="5"/>
          </p:nvPr>
        </p:nvSpPr>
        <p:spPr/>
        <p:txBody>
          <a:bodyPr/>
          <a:lstStyle/>
          <a:p>
            <a:pPr lvl="0">
              <a:defRPr lang="ko-KR" altLang="en-US"/>
            </a:pPr>
            <a:fld id="{09F4262C-968C-4EE9-8164-CE16364706B3}" type="slidenum">
              <a:rPr lang="en-US" altLang="en-US"/>
              <a:pPr lvl="0">
                <a:defRPr lang="ko-KR" altLang="en-US"/>
              </a:pPr>
              <a:t>42</a:t>
            </a:fld>
            <a:endParaRPr lang="en-US"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3"/>
          <p:cNvSpPr>
            <a:spLocks noGrp="1" noRot="1" noChangeAspect="1" noTextEdit="1"/>
          </p:cNvSpPr>
          <p:nvPr>
            <p:ph type="sldImg" idx="2"/>
          </p:nvPr>
        </p:nvSpPr>
        <p:spPr>
          <a:xfrm>
            <a:off x="3449638" y="566738"/>
            <a:ext cx="3779837" cy="2833687"/>
          </a:xfrm>
        </p:spPr>
        <p:txBody>
          <a:bodyPr/>
          <a:lstStyle/>
          <a:p>
            <a:pPr>
              <a:defRPr lang="ko-KR" altLang="en-US"/>
            </a:pPr>
            <a:endParaRPr lang="en-US" altLang="ko-KR"/>
          </a:p>
        </p:txBody>
      </p:sp>
      <p:sp>
        <p:nvSpPr>
          <p:cNvPr id="3" name="슬라이드 노트 개체 틀 4"/>
          <p:cNvSpPr>
            <a:spLocks noGrp="1"/>
          </p:cNvSpPr>
          <p:nvPr>
            <p:ph type="body" sz="quarter" idx="3"/>
          </p:nvPr>
        </p:nvSpPr>
        <p:spPr/>
        <p:txBody>
          <a:bodyPr/>
          <a:lstStyle/>
          <a:p>
            <a:pPr>
              <a:defRPr lang="ko-KR" altLang="en-US"/>
            </a:pPr>
            <a:endParaRPr lang="ko-KR" altLang="en-US"/>
          </a:p>
        </p:txBody>
      </p:sp>
      <p:sp>
        <p:nvSpPr>
          <p:cNvPr id="4" name="슬라이드 번호 개체 틀 6"/>
          <p:cNvSpPr>
            <a:spLocks noGrp="1"/>
          </p:cNvSpPr>
          <p:nvPr>
            <p:ph type="sldNum" sz="quarter" idx="5"/>
          </p:nvPr>
        </p:nvSpPr>
        <p:spPr/>
        <p:txBody>
          <a:bodyPr/>
          <a:lstStyle/>
          <a:p>
            <a:pPr lvl="0">
              <a:defRPr lang="ko-KR" altLang="en-US"/>
            </a:pPr>
            <a:fld id="{09F4262C-968C-4EE9-8164-CE16364706B3}" type="slidenum">
              <a:rPr lang="en-US" altLang="en-US"/>
              <a:pPr lvl="0">
                <a:defRPr lang="ko-KR" altLang="en-US"/>
              </a:pPr>
              <a:t>43</a:t>
            </a:fld>
            <a:endParaRPr lang="en-US"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3"/>
          <p:cNvSpPr>
            <a:spLocks noGrp="1" noRot="1" noChangeAspect="1" noTextEdit="1"/>
          </p:cNvSpPr>
          <p:nvPr>
            <p:ph type="sldImg" idx="2"/>
          </p:nvPr>
        </p:nvSpPr>
        <p:spPr>
          <a:xfrm>
            <a:off x="3449638" y="566738"/>
            <a:ext cx="3779837" cy="2833687"/>
          </a:xfrm>
        </p:spPr>
        <p:txBody>
          <a:bodyPr/>
          <a:lstStyle/>
          <a:p>
            <a:pPr>
              <a:defRPr lang="ko-KR" altLang="en-US"/>
            </a:pPr>
            <a:endParaRPr lang="en-US" altLang="ko-KR"/>
          </a:p>
        </p:txBody>
      </p:sp>
      <p:sp>
        <p:nvSpPr>
          <p:cNvPr id="3" name="슬라이드 노트 개체 틀 4"/>
          <p:cNvSpPr>
            <a:spLocks noGrp="1"/>
          </p:cNvSpPr>
          <p:nvPr>
            <p:ph type="body" sz="quarter" idx="3"/>
          </p:nvPr>
        </p:nvSpPr>
        <p:spPr/>
        <p:txBody>
          <a:bodyPr/>
          <a:lstStyle/>
          <a:p>
            <a:pPr>
              <a:defRPr lang="ko-KR" altLang="en-US"/>
            </a:pPr>
            <a:endParaRPr lang="ko-KR" altLang="en-US"/>
          </a:p>
        </p:txBody>
      </p:sp>
      <p:sp>
        <p:nvSpPr>
          <p:cNvPr id="4" name="슬라이드 번호 개체 틀 6"/>
          <p:cNvSpPr>
            <a:spLocks noGrp="1"/>
          </p:cNvSpPr>
          <p:nvPr>
            <p:ph type="sldNum" sz="quarter" idx="5"/>
          </p:nvPr>
        </p:nvSpPr>
        <p:spPr/>
        <p:txBody>
          <a:bodyPr/>
          <a:lstStyle/>
          <a:p>
            <a:pPr lvl="0">
              <a:defRPr lang="ko-KR" altLang="en-US"/>
            </a:pPr>
            <a:fld id="{09F4262C-968C-4EE9-8164-CE16364706B3}" type="slidenum">
              <a:rPr lang="en-US" altLang="en-US"/>
              <a:pPr lvl="0">
                <a:defRPr lang="ko-KR" altLang="en-US"/>
              </a:pPr>
              <a:t>44</a:t>
            </a:fld>
            <a:endParaRPr lang="en-US"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3"/>
          <p:cNvSpPr>
            <a:spLocks noGrp="1" noRot="1" noChangeAspect="1" noTextEdit="1"/>
          </p:cNvSpPr>
          <p:nvPr>
            <p:ph type="sldImg" idx="2"/>
          </p:nvPr>
        </p:nvSpPr>
        <p:spPr/>
        <p:txBody>
          <a:bodyPr/>
          <a:lstStyle/>
          <a:p>
            <a:pPr>
              <a:defRPr lang="ko-KR" altLang="en-US"/>
            </a:pPr>
            <a:endParaRPr lang="en-US" altLang="ko-KR"/>
          </a:p>
        </p:txBody>
      </p:sp>
      <p:sp>
        <p:nvSpPr>
          <p:cNvPr id="3" name="슬라이드 노트 개체 틀 4"/>
          <p:cNvSpPr>
            <a:spLocks noGrp="1"/>
          </p:cNvSpPr>
          <p:nvPr>
            <p:ph type="body" sz="quarter" idx="3"/>
          </p:nvPr>
        </p:nvSpPr>
        <p:spPr/>
        <p:txBody>
          <a:bodyPr/>
          <a:lstStyle/>
          <a:p>
            <a:pPr>
              <a:defRPr lang="ko-KR" altLang="en-US"/>
            </a:pPr>
            <a:endParaRPr lang="en-US" altLang="ko-KR"/>
          </a:p>
        </p:txBody>
      </p:sp>
      <p:sp>
        <p:nvSpPr>
          <p:cNvPr id="4" name="슬라이드 번호 개체 틀 6"/>
          <p:cNvSpPr>
            <a:spLocks noGrp="1"/>
          </p:cNvSpPr>
          <p:nvPr>
            <p:ph type="sldNum" sz="quarter" idx="5"/>
          </p:nvPr>
        </p:nvSpPr>
        <p:spPr/>
        <p:txBody>
          <a:bodyPr/>
          <a:lstStyle/>
          <a:p>
            <a:pPr lvl="0">
              <a:defRPr lang="ko-KR" altLang="en-US"/>
            </a:pPr>
            <a:fld id="{09F4262C-968C-4EE9-8164-CE16364706B3}" type="slidenum">
              <a:rPr lang="en-US" altLang="en-US"/>
              <a:pPr lvl="0">
                <a:defRPr lang="ko-KR" altLang="en-US"/>
              </a:pPr>
              <a:t>45</a:t>
            </a:fld>
            <a:endParaRPr lang="en-US"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3"/>
          <p:cNvSpPr>
            <a:spLocks noGrp="1" noRot="1" noChangeAspect="1" noTextEdit="1"/>
          </p:cNvSpPr>
          <p:nvPr>
            <p:ph type="sldImg" idx="2"/>
          </p:nvPr>
        </p:nvSpPr>
        <p:spPr>
          <a:xfrm>
            <a:off x="3449638" y="566738"/>
            <a:ext cx="3779837" cy="2833687"/>
          </a:xfrm>
        </p:spPr>
        <p:txBody>
          <a:bodyPr/>
          <a:lstStyle/>
          <a:p>
            <a:pPr>
              <a:defRPr lang="ko-KR" altLang="en-US"/>
            </a:pPr>
            <a:endParaRPr lang="en-US" altLang="ko-KR"/>
          </a:p>
        </p:txBody>
      </p:sp>
      <p:sp>
        <p:nvSpPr>
          <p:cNvPr id="3" name="슬라이드 노트 개체 틀 4"/>
          <p:cNvSpPr>
            <a:spLocks noGrp="1"/>
          </p:cNvSpPr>
          <p:nvPr>
            <p:ph type="body" sz="quarter" idx="3"/>
          </p:nvPr>
        </p:nvSpPr>
        <p:spPr/>
        <p:txBody>
          <a:bodyPr/>
          <a:lstStyle/>
          <a:p>
            <a:pPr>
              <a:defRPr lang="ko-KR" altLang="en-US"/>
            </a:pPr>
            <a:r>
              <a:rPr lang="ko-KR" altLang="en-US"/>
              <a:t>Behind what is called the Fourth Industrial Revolution, a big data world has arrived, where numerous information and data are collected from all economic activities, and data has already become the core of the digital economy to the point where it is difficult to expand new industries without data.</a:t>
            </a:r>
          </a:p>
          <a:p>
            <a:pPr>
              <a:defRPr lang="ko-KR" altLang="en-US"/>
            </a:pPr>
            <a:r>
              <a:rPr lang="ko-KR" altLang="en-US"/>
              <a:t>Data tax can be a solution for Google tax, also an economic method for data localization, and help countries secure data sovereignty.</a:t>
            </a:r>
          </a:p>
          <a:p>
            <a:pPr>
              <a:defRPr lang="ko-KR" altLang="en-US"/>
            </a:pPr>
            <a:r>
              <a:rPr lang="ko-KR" altLang="en-US"/>
              <a:t>And thus, we have to devise a method of directly taxing data as a new tax source in the digital economy to lead global tax trends.</a:t>
            </a:r>
          </a:p>
          <a:p>
            <a:pPr>
              <a:defRPr lang="ko-KR" altLang="en-US"/>
            </a:pPr>
            <a:endParaRPr lang="ko-KR" altLang="en-US"/>
          </a:p>
          <a:p>
            <a:pPr>
              <a:defRPr lang="ko-KR" altLang="en-US"/>
            </a:pPr>
            <a:r>
              <a:rPr lang="ko-KR" altLang="en-US"/>
              <a:t>I appreciate for your listening. </a:t>
            </a:r>
          </a:p>
          <a:p>
            <a:pPr>
              <a:defRPr lang="ko-KR" altLang="en-US"/>
            </a:pPr>
            <a:r>
              <a:rPr lang="ko-KR" altLang="en-US"/>
              <a:t>뜨리마카시</a:t>
            </a:r>
          </a:p>
        </p:txBody>
      </p:sp>
      <p:sp>
        <p:nvSpPr>
          <p:cNvPr id="4" name="슬라이드 번호 개체 틀 6"/>
          <p:cNvSpPr>
            <a:spLocks noGrp="1"/>
          </p:cNvSpPr>
          <p:nvPr>
            <p:ph type="sldNum" sz="quarter" idx="5"/>
          </p:nvPr>
        </p:nvSpPr>
        <p:spPr/>
        <p:txBody>
          <a:bodyPr/>
          <a:lstStyle/>
          <a:p>
            <a:pPr lvl="0">
              <a:defRPr lang="ko-KR" altLang="en-US"/>
            </a:pPr>
            <a:fld id="{09F4262C-968C-4EE9-8164-CE16364706B3}" type="slidenum">
              <a:rPr lang="en-US" altLang="en-US"/>
              <a:pPr lvl="0">
                <a:defRPr lang="ko-KR" altLang="en-US"/>
              </a:pPr>
              <a:t>46</a:t>
            </a:fld>
            <a:endParaRPr lang="en-US"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3"/>
          <p:cNvSpPr>
            <a:spLocks noGrp="1" noRot="1" noChangeAspect="1" noTextEdit="1"/>
          </p:cNvSpPr>
          <p:nvPr>
            <p:ph type="sldImg" idx="2"/>
          </p:nvPr>
        </p:nvSpPr>
        <p:spPr>
          <a:xfrm>
            <a:off x="3449638" y="566738"/>
            <a:ext cx="3779837" cy="2833687"/>
          </a:xfrm>
        </p:spPr>
        <p:txBody>
          <a:bodyPr/>
          <a:lstStyle/>
          <a:p>
            <a:pPr>
              <a:defRPr lang="ko-KR" altLang="en-US"/>
            </a:pPr>
            <a:endParaRPr lang="en-US" altLang="ko-KR"/>
          </a:p>
        </p:txBody>
      </p:sp>
      <p:sp>
        <p:nvSpPr>
          <p:cNvPr id="3" name="슬라이드 노트 개체 틀 4"/>
          <p:cNvSpPr>
            <a:spLocks noGrp="1"/>
          </p:cNvSpPr>
          <p:nvPr>
            <p:ph type="body" sz="quarter" idx="3"/>
          </p:nvPr>
        </p:nvSpPr>
        <p:spPr/>
        <p:txBody>
          <a:bodyPr/>
          <a:lstStyle/>
          <a:p>
            <a:pPr>
              <a:defRPr lang="ko-KR" altLang="en-US"/>
            </a:pPr>
            <a:r>
              <a:rPr lang="ko-KR" altLang="en-US"/>
              <a:t>Countries around the world are promoting the MyData industry, which can give individuals the right to control their information.</a:t>
            </a:r>
          </a:p>
          <a:p>
            <a:pPr>
              <a:defRPr lang="ko-KR" altLang="en-US"/>
            </a:pPr>
            <a:r>
              <a:rPr lang="ko-KR" altLang="en-US"/>
              <a:t>(Smart disclosure in the United States, MIDATA in the United Kingdom, MyData in Finland, Information Banks in Japan, and MyInfo in Singapore are examples.)</a:t>
            </a:r>
          </a:p>
          <a:p>
            <a:pPr>
              <a:defRPr lang="ko-KR" altLang="en-US"/>
            </a:pPr>
            <a:r>
              <a:rPr lang="ko-KR" altLang="en-US"/>
              <a:t>The concept of MyData is to return data subjects the authority to control and manage their data.</a:t>
            </a:r>
          </a:p>
          <a:p>
            <a:pPr>
              <a:defRPr lang="ko-KR" altLang="en-US"/>
            </a:pPr>
            <a:endParaRPr lang="ko-KR" altLang="en-US"/>
          </a:p>
          <a:p>
            <a:pPr>
              <a:defRPr lang="ko-KR" altLang="en-US"/>
            </a:pPr>
            <a:r>
              <a:rPr lang="ko-KR" altLang="en-US"/>
              <a:t>And in the field of tax law, many countries are looking for alternatives to the Google tax.</a:t>
            </a:r>
          </a:p>
          <a:p>
            <a:pPr>
              <a:defRPr lang="ko-KR" altLang="en-US"/>
            </a:pPr>
            <a:r>
              <a:rPr lang="ko-KR" altLang="en-US"/>
              <a:t>Furthermore, governments must look for new sources of taxes because of increasing the needs of welfare budget. </a:t>
            </a:r>
          </a:p>
          <a:p>
            <a:pPr>
              <a:defRPr lang="ko-KR" altLang="en-US"/>
            </a:pPr>
            <a:endParaRPr lang="ko-KR" altLang="en-US"/>
          </a:p>
          <a:p>
            <a:pPr>
              <a:defRPr lang="ko-KR" altLang="en-US"/>
            </a:pPr>
            <a:r>
              <a:rPr lang="ko-KR" altLang="en-US"/>
              <a:t> </a:t>
            </a:r>
          </a:p>
        </p:txBody>
      </p:sp>
      <p:sp>
        <p:nvSpPr>
          <p:cNvPr id="4" name="슬라이드 번호 개체 틀 6"/>
          <p:cNvSpPr>
            <a:spLocks noGrp="1"/>
          </p:cNvSpPr>
          <p:nvPr>
            <p:ph type="sldNum" sz="quarter" idx="5"/>
          </p:nvPr>
        </p:nvSpPr>
        <p:spPr/>
        <p:txBody>
          <a:bodyPr/>
          <a:lstStyle/>
          <a:p>
            <a:pPr lvl="0">
              <a:defRPr lang="ko-KR" altLang="en-US"/>
            </a:pPr>
            <a:fld id="{09F4262C-968C-4EE9-8164-CE16364706B3}" type="slidenum">
              <a:rPr lang="en-US" altLang="en-US"/>
              <a:pPr lvl="0">
                <a:defRPr lang="ko-KR" altLang="en-US"/>
              </a:pPr>
              <a:t>6</a:t>
            </a:fld>
            <a:endParaRPr lang="en-US"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3"/>
          <p:cNvSpPr>
            <a:spLocks noGrp="1" noRot="1" noChangeAspect="1" noTextEdit="1"/>
          </p:cNvSpPr>
          <p:nvPr>
            <p:ph type="sldImg" idx="2"/>
          </p:nvPr>
        </p:nvSpPr>
        <p:spPr>
          <a:xfrm>
            <a:off x="3449638" y="566738"/>
            <a:ext cx="3779837" cy="2833687"/>
          </a:xfrm>
        </p:spPr>
        <p:txBody>
          <a:bodyPr/>
          <a:lstStyle/>
          <a:p>
            <a:pPr>
              <a:defRPr lang="ko-KR" altLang="en-US"/>
            </a:pPr>
            <a:endParaRPr lang="en-US" altLang="ko-KR"/>
          </a:p>
        </p:txBody>
      </p:sp>
      <p:sp>
        <p:nvSpPr>
          <p:cNvPr id="3" name="슬라이드 노트 개체 틀 4"/>
          <p:cNvSpPr>
            <a:spLocks noGrp="1"/>
          </p:cNvSpPr>
          <p:nvPr>
            <p:ph type="body" sz="quarter" idx="3"/>
          </p:nvPr>
        </p:nvSpPr>
        <p:spPr/>
        <p:txBody>
          <a:bodyPr/>
          <a:lstStyle/>
          <a:p>
            <a:pPr>
              <a:defRPr lang="ko-KR" altLang="en-US"/>
            </a:pPr>
            <a:r>
              <a:rPr lang="ko-KR" altLang="en-US"/>
              <a:t>Data tax does not impose on big data, its object of taxation is raw data before IT companies make Big data that has value to run a business.</a:t>
            </a:r>
          </a:p>
          <a:p>
            <a:pPr>
              <a:defRPr lang="ko-KR" altLang="en-US"/>
            </a:pPr>
            <a:endParaRPr lang="ko-KR" altLang="en-US"/>
          </a:p>
          <a:p>
            <a:pPr>
              <a:defRPr lang="ko-KR" altLang="en-US"/>
            </a:pPr>
            <a:r>
              <a:rPr lang="ko-KR" altLang="en-US"/>
              <a:t>There are some problems with making Big data as taxable objects.  </a:t>
            </a:r>
          </a:p>
          <a:p>
            <a:pPr>
              <a:defRPr lang="ko-KR" altLang="en-US"/>
            </a:pPr>
            <a:r>
              <a:rPr lang="ko-KR" altLang="en-US"/>
              <a:t>First, It is impossible to define legally how many big data contains raw data.</a:t>
            </a:r>
          </a:p>
          <a:p>
            <a:pPr>
              <a:defRPr lang="ko-KR" altLang="en-US"/>
            </a:pPr>
            <a:r>
              <a:rPr lang="ko-KR" altLang="en-US"/>
              <a:t>Second, One of the purposes of data tax is to complement that a data subject does not have legal authority to insist on ownership against big data even though big data was made by raw data of people.</a:t>
            </a:r>
          </a:p>
          <a:p>
            <a:pPr>
              <a:defRPr lang="ko-KR" altLang="en-US"/>
            </a:pPr>
            <a:r>
              <a:rPr lang="ko-KR" altLang="en-US"/>
              <a:t> But taxing on big data cannot be compatible with MyData because it raises the issue of the controversy over the right to participate in post-profit and the difference in contribution to create the economic value of big data.</a:t>
            </a:r>
          </a:p>
          <a:p>
            <a:pPr>
              <a:defRPr lang="ko-KR" altLang="en-US"/>
            </a:pPr>
            <a:endParaRPr lang="ko-KR" altLang="en-US"/>
          </a:p>
          <a:p>
            <a:pPr>
              <a:defRPr lang="ko-KR" altLang="en-US"/>
            </a:pPr>
            <a:endParaRPr lang="ko-KR" altLang="en-US"/>
          </a:p>
        </p:txBody>
      </p:sp>
      <p:sp>
        <p:nvSpPr>
          <p:cNvPr id="4" name="슬라이드 번호 개체 틀 6"/>
          <p:cNvSpPr>
            <a:spLocks noGrp="1"/>
          </p:cNvSpPr>
          <p:nvPr>
            <p:ph type="sldNum" sz="quarter" idx="5"/>
          </p:nvPr>
        </p:nvSpPr>
        <p:spPr/>
        <p:txBody>
          <a:bodyPr/>
          <a:lstStyle/>
          <a:p>
            <a:pPr lvl="0">
              <a:defRPr lang="ko-KR" altLang="en-US"/>
            </a:pPr>
            <a:fld id="{09F4262C-968C-4EE9-8164-CE16364706B3}" type="slidenum">
              <a:rPr lang="en-US" altLang="en-US"/>
              <a:pPr lvl="0">
                <a:defRPr lang="ko-KR" altLang="en-US"/>
              </a:pPr>
              <a:t>7</a:t>
            </a:fld>
            <a:endParaRPr lang="en-US"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3"/>
          <p:cNvSpPr>
            <a:spLocks noGrp="1" noRot="1" noChangeAspect="1" noTextEdit="1"/>
          </p:cNvSpPr>
          <p:nvPr>
            <p:ph type="sldImg" idx="2"/>
          </p:nvPr>
        </p:nvSpPr>
        <p:spPr>
          <a:xfrm>
            <a:off x="3449638" y="566738"/>
            <a:ext cx="3779837" cy="2833687"/>
          </a:xfrm>
        </p:spPr>
        <p:txBody>
          <a:bodyPr/>
          <a:lstStyle/>
          <a:p>
            <a:pPr>
              <a:defRPr lang="ko-KR" altLang="en-US"/>
            </a:pPr>
            <a:endParaRPr lang="en-US" altLang="ko-KR"/>
          </a:p>
        </p:txBody>
      </p:sp>
      <p:sp>
        <p:nvSpPr>
          <p:cNvPr id="3" name="슬라이드 노트 개체 틀 4"/>
          <p:cNvSpPr>
            <a:spLocks noGrp="1"/>
          </p:cNvSpPr>
          <p:nvPr>
            <p:ph type="body" sz="quarter" idx="3"/>
          </p:nvPr>
        </p:nvSpPr>
        <p:spPr/>
        <p:txBody>
          <a:bodyPr/>
          <a:lstStyle/>
          <a:p>
            <a:pPr>
              <a:defRPr lang="ko-KR" altLang="en-US"/>
            </a:pPr>
            <a:r>
              <a:rPr lang="ko-KR" altLang="en-US"/>
              <a:t>There were discussiones about data ownership to accept MyData in Korea.</a:t>
            </a:r>
          </a:p>
          <a:p>
            <a:pPr>
              <a:defRPr lang="ko-KR" altLang="en-US"/>
            </a:pPr>
            <a:r>
              <a:rPr lang="ko-KR" altLang="en-US"/>
              <a:t>For the development of the MyData industry, information providers must be able to exercise their control over the use of information.</a:t>
            </a:r>
          </a:p>
          <a:p>
            <a:pPr>
              <a:defRPr lang="ko-KR" altLang="en-US"/>
            </a:pPr>
            <a:r>
              <a:rPr lang="ko-KR" altLang="en-US"/>
              <a:t>However, real rights to recognize data ownership cannot be established under the current Korean law, except for intellectual property such as copyright because data cannot be subject to ownership, possession, utility rights, and collateral rights, </a:t>
            </a:r>
          </a:p>
          <a:p>
            <a:pPr>
              <a:defRPr lang="ko-KR" altLang="en-US"/>
            </a:pPr>
            <a:r>
              <a:rPr lang="ko-KR" altLang="en-US"/>
              <a:t>In the end, the government devised a method to exercise its creditor status through a contractual transaction relationship if it could not determine whether the information subject has rights to data based on the concept of ownership under current Civil law .</a:t>
            </a:r>
          </a:p>
        </p:txBody>
      </p:sp>
      <p:sp>
        <p:nvSpPr>
          <p:cNvPr id="4" name="슬라이드 번호 개체 틀 6"/>
          <p:cNvSpPr>
            <a:spLocks noGrp="1"/>
          </p:cNvSpPr>
          <p:nvPr>
            <p:ph type="sldNum" sz="quarter" idx="5"/>
          </p:nvPr>
        </p:nvSpPr>
        <p:spPr/>
        <p:txBody>
          <a:bodyPr/>
          <a:lstStyle/>
          <a:p>
            <a:pPr lvl="0">
              <a:defRPr lang="ko-KR" altLang="en-US"/>
            </a:pPr>
            <a:fld id="{09F4262C-968C-4EE9-8164-CE16364706B3}" type="slidenum">
              <a:rPr lang="en-US" altLang="en-US"/>
              <a:pPr lvl="0">
                <a:defRPr lang="ko-KR" altLang="en-US"/>
              </a:pPr>
              <a:t>8</a:t>
            </a:fld>
            <a:endParaRPr lang="en-US"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3"/>
          <p:cNvSpPr>
            <a:spLocks noGrp="1" noRot="1" noChangeAspect="1" noTextEdit="1"/>
          </p:cNvSpPr>
          <p:nvPr>
            <p:ph type="sldImg" idx="2"/>
          </p:nvPr>
        </p:nvSpPr>
        <p:spPr>
          <a:xfrm>
            <a:off x="3449638" y="566738"/>
            <a:ext cx="3779837" cy="2833687"/>
          </a:xfrm>
        </p:spPr>
        <p:txBody>
          <a:bodyPr/>
          <a:lstStyle/>
          <a:p>
            <a:pPr>
              <a:defRPr lang="ko-KR" altLang="en-US"/>
            </a:pPr>
            <a:endParaRPr lang="en-US" altLang="ko-KR"/>
          </a:p>
        </p:txBody>
      </p:sp>
      <p:sp>
        <p:nvSpPr>
          <p:cNvPr id="3" name="슬라이드 노트 개체 틀 4"/>
          <p:cNvSpPr>
            <a:spLocks noGrp="1"/>
          </p:cNvSpPr>
          <p:nvPr>
            <p:ph type="body" sz="quarter" idx="3"/>
          </p:nvPr>
        </p:nvSpPr>
        <p:spPr/>
        <p:txBody>
          <a:bodyPr/>
          <a:lstStyle/>
          <a:p>
            <a:pPr>
              <a:defRPr lang="ko-KR" altLang="en-US"/>
            </a:pPr>
            <a:r>
              <a:rPr lang="ko-KR" altLang="en-US"/>
              <a:t>If IT companies insist that the ownership of data assets is protected by law, it would be more advantageous to tax them in raw data states where ownership cannot be exercised.</a:t>
            </a:r>
          </a:p>
          <a:p>
            <a:pPr>
              <a:defRPr lang="ko-KR" altLang="en-US"/>
            </a:pPr>
            <a:r>
              <a:rPr lang="ko-KR" altLang="en-US"/>
              <a:t>Moreover, Recognizing data ownership as an inseparable relationship with the data subject affects adversely data distribution and the industry as a whole</a:t>
            </a:r>
          </a:p>
          <a:p>
            <a:pPr>
              <a:defRPr lang="ko-KR" altLang="en-US"/>
            </a:pPr>
            <a:r>
              <a:rPr lang="ko-KR" altLang="en-US"/>
              <a:t>In conclusion, the taxable object must be raw data, not big data. </a:t>
            </a:r>
          </a:p>
          <a:p>
            <a:pPr>
              <a:defRPr lang="ko-KR" altLang="en-US"/>
            </a:pPr>
            <a:r>
              <a:rPr lang="ko-KR" altLang="en-US"/>
              <a:t>We can avoid an argument and it is more logical to impose a tax on excess profits that IT companies do not pay when they collect raw data.</a:t>
            </a:r>
          </a:p>
        </p:txBody>
      </p:sp>
      <p:sp>
        <p:nvSpPr>
          <p:cNvPr id="4" name="슬라이드 번호 개체 틀 6"/>
          <p:cNvSpPr>
            <a:spLocks noGrp="1"/>
          </p:cNvSpPr>
          <p:nvPr>
            <p:ph type="sldNum" sz="quarter" idx="5"/>
          </p:nvPr>
        </p:nvSpPr>
        <p:spPr/>
        <p:txBody>
          <a:bodyPr/>
          <a:lstStyle/>
          <a:p>
            <a:pPr lvl="0">
              <a:defRPr lang="ko-KR" altLang="en-US"/>
            </a:pPr>
            <a:fld id="{09F4262C-968C-4EE9-8164-CE16364706B3}" type="slidenum">
              <a:rPr lang="en-US" altLang="en-US"/>
              <a:pPr lvl="0">
                <a:defRPr lang="ko-KR" altLang="en-US"/>
              </a:pPr>
              <a:t>9</a:t>
            </a:fld>
            <a:endParaRPr lang="en-US"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3"/>
          <p:cNvSpPr>
            <a:spLocks noGrp="1" noRot="1" noChangeAspect="1" noTextEdit="1"/>
          </p:cNvSpPr>
          <p:nvPr>
            <p:ph type="sldImg" idx="2"/>
          </p:nvPr>
        </p:nvSpPr>
        <p:spPr>
          <a:xfrm>
            <a:off x="3449638" y="566738"/>
            <a:ext cx="3779837" cy="2833687"/>
          </a:xfrm>
        </p:spPr>
        <p:txBody>
          <a:bodyPr/>
          <a:lstStyle/>
          <a:p>
            <a:pPr>
              <a:defRPr lang="ko-KR" altLang="en-US"/>
            </a:pPr>
            <a:endParaRPr lang="en-US" altLang="ko-KR"/>
          </a:p>
        </p:txBody>
      </p:sp>
      <p:sp>
        <p:nvSpPr>
          <p:cNvPr id="3" name="슬라이드 노트 개체 틀 4"/>
          <p:cNvSpPr>
            <a:spLocks noGrp="1"/>
          </p:cNvSpPr>
          <p:nvPr>
            <p:ph type="body" sz="quarter" idx="3"/>
          </p:nvPr>
        </p:nvSpPr>
        <p:spPr/>
        <p:txBody>
          <a:bodyPr/>
          <a:lstStyle/>
          <a:p>
            <a:pPr>
              <a:defRPr lang="ko-KR" altLang="en-US"/>
            </a:pPr>
            <a:r>
              <a:rPr lang="ko-KR" altLang="en-US"/>
              <a:t>Because the ownership of Big data belongs to IT companies who invested to collect and made it be valuable according to prcedent of the European Court of Justice and the US Suprme Court .</a:t>
            </a:r>
          </a:p>
          <a:p>
            <a:pPr>
              <a:defRPr lang="ko-KR" altLang="en-US"/>
            </a:pPr>
            <a:endParaRPr lang="ko-KR" altLang="en-US"/>
          </a:p>
          <a:p>
            <a:pPr>
              <a:defRPr lang="ko-KR" altLang="en-US"/>
            </a:pPr>
            <a:r>
              <a:rPr lang="ko-KR" altLang="en-US"/>
              <a:t>(- British Horseracing Board v. William Hill Organization Ltd(2004) </a:t>
            </a:r>
          </a:p>
          <a:p>
            <a:pPr>
              <a:defRPr lang="ko-KR" altLang="en-US"/>
            </a:pPr>
            <a:r>
              <a:rPr lang="ko-KR" altLang="en-US"/>
              <a:t>;Based on the results of the race, it was created based on the results of Gyeongju.Although he argued that it was prohibited to ban it, it was not accepted. </a:t>
            </a:r>
          </a:p>
          <a:p>
            <a:pPr>
              <a:defRPr lang="ko-KR" altLang="en-US"/>
            </a:pPr>
            <a:r>
              <a:rPr lang="ko-KR" altLang="en-US"/>
              <a:t>- Feist Publications v. Rural Telephone Service </a:t>
            </a:r>
          </a:p>
          <a:p>
            <a:pPr>
              <a:defRPr lang="ko-KR" altLang="en-US"/>
            </a:pPr>
            <a:r>
              <a:rPr lang="ko-KR" altLang="en-US"/>
              <a:t>;The case rejected the plaintiff's claim to recognize the copyright of the contents (your name and phone number) because the company that makes the phone book makes profits from its sales and incidental advertising revenue, but does not distribute the profits to individuals who supply the contents of the phone book. The Supreme Court (499 U.S. 340 (1991) considered that the data of an individual in the phone book was merely facts and that its content alone was not worth claiming its copyright.)</a:t>
            </a:r>
          </a:p>
          <a:p>
            <a:pPr>
              <a:defRPr lang="ko-KR" altLang="en-US"/>
            </a:pPr>
            <a:endParaRPr lang="ko-KR" altLang="en-US"/>
          </a:p>
        </p:txBody>
      </p:sp>
      <p:sp>
        <p:nvSpPr>
          <p:cNvPr id="4" name="슬라이드 번호 개체 틀 6"/>
          <p:cNvSpPr>
            <a:spLocks noGrp="1"/>
          </p:cNvSpPr>
          <p:nvPr>
            <p:ph type="sldNum" sz="quarter" idx="5"/>
          </p:nvPr>
        </p:nvSpPr>
        <p:spPr/>
        <p:txBody>
          <a:bodyPr/>
          <a:lstStyle/>
          <a:p>
            <a:pPr lvl="0">
              <a:defRPr lang="ko-KR" altLang="en-US"/>
            </a:pPr>
            <a:fld id="{09F4262C-968C-4EE9-8164-CE16364706B3}" type="slidenum">
              <a:rPr lang="en-US" altLang="en-US"/>
              <a:pPr lvl="0">
                <a:defRPr lang="ko-KR" altLang="en-US"/>
              </a:pPr>
              <a:t>10</a:t>
            </a:fld>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9D85CD40-0FD8-4851-BD21-CF8319A52ED9}" type="datetimeFigureOut">
              <a:rPr lang="en-ID" smtClean="0"/>
              <a:t>17/11/2022</a:t>
            </a:fld>
            <a:endParaRPr lang="en-ID"/>
          </a:p>
        </p:txBody>
      </p:sp>
      <p:sp>
        <p:nvSpPr>
          <p:cNvPr id="5" name="Footer Placeholder 4"/>
          <p:cNvSpPr>
            <a:spLocks noGrp="1"/>
          </p:cNvSpPr>
          <p:nvPr>
            <p:ph type="ftr" sz="quarter" idx="11"/>
          </p:nvPr>
        </p:nvSpPr>
        <p:spPr/>
        <p:txBody>
          <a:bodyPr/>
          <a:lstStyle/>
          <a:p>
            <a:endParaRPr lang="en-ID"/>
          </a:p>
        </p:txBody>
      </p:sp>
      <p:sp>
        <p:nvSpPr>
          <p:cNvPr id="6" name="Slide Number Placeholder 5"/>
          <p:cNvSpPr>
            <a:spLocks noGrp="1"/>
          </p:cNvSpPr>
          <p:nvPr>
            <p:ph type="sldNum" sz="quarter" idx="12"/>
          </p:nvPr>
        </p:nvSpPr>
        <p:spPr/>
        <p:txBody>
          <a:bodyPr/>
          <a:lstStyle/>
          <a:p>
            <a:fld id="{1E46EEBA-F58C-4050-A90F-6FF6D2EE4331}" type="slidenum">
              <a:rPr lang="en-ID" smtClean="0"/>
              <a:t>‹#›</a:t>
            </a:fld>
            <a:endParaRPr lang="en-ID"/>
          </a:p>
        </p:txBody>
      </p:sp>
    </p:spTree>
    <p:extLst>
      <p:ext uri="{BB962C8B-B14F-4D97-AF65-F5344CB8AC3E}">
        <p14:creationId xmlns:p14="http://schemas.microsoft.com/office/powerpoint/2010/main" val="36300850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D85CD40-0FD8-4851-BD21-CF8319A52ED9}" type="datetimeFigureOut">
              <a:rPr lang="en-ID" smtClean="0"/>
              <a:t>17/11/2022</a:t>
            </a:fld>
            <a:endParaRPr lang="en-ID"/>
          </a:p>
        </p:txBody>
      </p:sp>
      <p:sp>
        <p:nvSpPr>
          <p:cNvPr id="5" name="Footer Placeholder 4"/>
          <p:cNvSpPr>
            <a:spLocks noGrp="1"/>
          </p:cNvSpPr>
          <p:nvPr>
            <p:ph type="ftr" sz="quarter" idx="11"/>
          </p:nvPr>
        </p:nvSpPr>
        <p:spPr/>
        <p:txBody>
          <a:bodyPr/>
          <a:lstStyle/>
          <a:p>
            <a:endParaRPr lang="en-ID"/>
          </a:p>
        </p:txBody>
      </p:sp>
      <p:sp>
        <p:nvSpPr>
          <p:cNvPr id="6" name="Slide Number Placeholder 5"/>
          <p:cNvSpPr>
            <a:spLocks noGrp="1"/>
          </p:cNvSpPr>
          <p:nvPr>
            <p:ph type="sldNum" sz="quarter" idx="12"/>
          </p:nvPr>
        </p:nvSpPr>
        <p:spPr/>
        <p:txBody>
          <a:bodyPr/>
          <a:lstStyle/>
          <a:p>
            <a:fld id="{1E46EEBA-F58C-4050-A90F-6FF6D2EE4331}" type="slidenum">
              <a:rPr lang="en-ID" smtClean="0"/>
              <a:t>‹#›</a:t>
            </a:fld>
            <a:endParaRPr lang="en-ID"/>
          </a:p>
        </p:txBody>
      </p:sp>
    </p:spTree>
    <p:extLst>
      <p:ext uri="{BB962C8B-B14F-4D97-AF65-F5344CB8AC3E}">
        <p14:creationId xmlns:p14="http://schemas.microsoft.com/office/powerpoint/2010/main" val="22066012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D85CD40-0FD8-4851-BD21-CF8319A52ED9}" type="datetimeFigureOut">
              <a:rPr lang="en-ID" smtClean="0"/>
              <a:t>17/11/2022</a:t>
            </a:fld>
            <a:endParaRPr lang="en-ID"/>
          </a:p>
        </p:txBody>
      </p:sp>
      <p:sp>
        <p:nvSpPr>
          <p:cNvPr id="5" name="Footer Placeholder 4"/>
          <p:cNvSpPr>
            <a:spLocks noGrp="1"/>
          </p:cNvSpPr>
          <p:nvPr>
            <p:ph type="ftr" sz="quarter" idx="11"/>
          </p:nvPr>
        </p:nvSpPr>
        <p:spPr/>
        <p:txBody>
          <a:bodyPr/>
          <a:lstStyle/>
          <a:p>
            <a:endParaRPr lang="en-ID"/>
          </a:p>
        </p:txBody>
      </p:sp>
      <p:sp>
        <p:nvSpPr>
          <p:cNvPr id="6" name="Slide Number Placeholder 5"/>
          <p:cNvSpPr>
            <a:spLocks noGrp="1"/>
          </p:cNvSpPr>
          <p:nvPr>
            <p:ph type="sldNum" sz="quarter" idx="12"/>
          </p:nvPr>
        </p:nvSpPr>
        <p:spPr/>
        <p:txBody>
          <a:bodyPr/>
          <a:lstStyle/>
          <a:p>
            <a:fld id="{1E46EEBA-F58C-4050-A90F-6FF6D2EE4331}" type="slidenum">
              <a:rPr lang="en-ID" smtClean="0"/>
              <a:t>‹#›</a:t>
            </a:fld>
            <a:endParaRPr lang="en-ID"/>
          </a:p>
        </p:txBody>
      </p:sp>
    </p:spTree>
    <p:extLst>
      <p:ext uri="{BB962C8B-B14F-4D97-AF65-F5344CB8AC3E}">
        <p14:creationId xmlns:p14="http://schemas.microsoft.com/office/powerpoint/2010/main" val="161380297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1_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2299893" y="525903"/>
            <a:ext cx="4544215" cy="609398"/>
          </a:xfrm>
          <a:prstGeom prst="rect">
            <a:avLst/>
          </a:prstGeom>
        </p:spPr>
        <p:txBody>
          <a:bodyPr wrap="square" lIns="0" tIns="0" rIns="0" bIns="0">
            <a:spAutoFit/>
          </a:bodyPr>
          <a:lstStyle>
            <a:lvl1pPr>
              <a:defRPr b="0" i="0">
                <a:solidFill>
                  <a:schemeClr val="tx1"/>
                </a:solidFill>
              </a:defRPr>
            </a:lvl1pPr>
          </a:lstStyle>
          <a:p>
            <a:endParaRPr/>
          </a:p>
        </p:txBody>
      </p:sp>
      <p:sp>
        <p:nvSpPr>
          <p:cNvPr id="3" name="Holder 3"/>
          <p:cNvSpPr>
            <a:spLocks noGrp="1"/>
          </p:cNvSpPr>
          <p:nvPr>
            <p:ph type="subTitle" idx="4"/>
          </p:nvPr>
        </p:nvSpPr>
        <p:spPr>
          <a:xfrm>
            <a:off x="1371600" y="3840480"/>
            <a:ext cx="6400800" cy="387798"/>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11/17/2022</a:t>
            </a:fld>
            <a:endParaRPr lang="en-US"/>
          </a:p>
        </p:txBody>
      </p:sp>
      <p:sp>
        <p:nvSpPr>
          <p:cNvPr id="6" name="Holder 6"/>
          <p:cNvSpPr>
            <a:spLocks noGrp="1"/>
          </p:cNvSpPr>
          <p:nvPr>
            <p:ph type="sldNum" sz="quarter" idx="7"/>
          </p:nvPr>
        </p:nvSpPr>
        <p:spPr/>
        <p:txBody>
          <a:bodyPr lIns="0" tIns="0" rIns="0" bIns="0"/>
          <a:lstStyle>
            <a:lvl1pPr>
              <a:defRPr sz="685" b="0" i="0">
                <a:solidFill>
                  <a:srgbClr val="6B8F99"/>
                </a:solidFill>
                <a:latin typeface="Tahoma"/>
                <a:cs typeface="Tahoma"/>
              </a:defRPr>
            </a:lvl1pPr>
          </a:lstStyle>
          <a:p>
            <a:pPr marL="21745">
              <a:spcBef>
                <a:spcPts val="86"/>
              </a:spcBef>
            </a:pPr>
            <a:fld id="{81D60167-4931-47E6-BA6A-407CBD079E47}" type="slidenum">
              <a:rPr lang="en-ID" smtClean="0"/>
              <a:pPr marL="21745">
                <a:spcBef>
                  <a:spcPts val="86"/>
                </a:spcBef>
              </a:pPr>
              <a:t>‹#›</a:t>
            </a:fld>
            <a:endParaRPr lang="en-ID" dirty="0"/>
          </a:p>
        </p:txBody>
      </p:sp>
    </p:spTree>
    <p:extLst>
      <p:ext uri="{BB962C8B-B14F-4D97-AF65-F5344CB8AC3E}">
        <p14:creationId xmlns:p14="http://schemas.microsoft.com/office/powerpoint/2010/main" val="17566119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D85CD40-0FD8-4851-BD21-CF8319A52ED9}" type="datetimeFigureOut">
              <a:rPr lang="en-ID" smtClean="0"/>
              <a:t>17/11/2022</a:t>
            </a:fld>
            <a:endParaRPr lang="en-ID"/>
          </a:p>
        </p:txBody>
      </p:sp>
      <p:sp>
        <p:nvSpPr>
          <p:cNvPr id="5" name="Footer Placeholder 4"/>
          <p:cNvSpPr>
            <a:spLocks noGrp="1"/>
          </p:cNvSpPr>
          <p:nvPr>
            <p:ph type="ftr" sz="quarter" idx="11"/>
          </p:nvPr>
        </p:nvSpPr>
        <p:spPr/>
        <p:txBody>
          <a:bodyPr/>
          <a:lstStyle/>
          <a:p>
            <a:endParaRPr lang="en-ID"/>
          </a:p>
        </p:txBody>
      </p:sp>
      <p:sp>
        <p:nvSpPr>
          <p:cNvPr id="6" name="Slide Number Placeholder 5"/>
          <p:cNvSpPr>
            <a:spLocks noGrp="1"/>
          </p:cNvSpPr>
          <p:nvPr>
            <p:ph type="sldNum" sz="quarter" idx="12"/>
          </p:nvPr>
        </p:nvSpPr>
        <p:spPr/>
        <p:txBody>
          <a:bodyPr/>
          <a:lstStyle/>
          <a:p>
            <a:fld id="{1E46EEBA-F58C-4050-A90F-6FF6D2EE4331}" type="slidenum">
              <a:rPr lang="en-ID" smtClean="0"/>
              <a:t>‹#›</a:t>
            </a:fld>
            <a:endParaRPr lang="en-ID"/>
          </a:p>
        </p:txBody>
      </p:sp>
    </p:spTree>
    <p:extLst>
      <p:ext uri="{BB962C8B-B14F-4D97-AF65-F5344CB8AC3E}">
        <p14:creationId xmlns:p14="http://schemas.microsoft.com/office/powerpoint/2010/main" val="3508688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D85CD40-0FD8-4851-BD21-CF8319A52ED9}" type="datetimeFigureOut">
              <a:rPr lang="en-ID" smtClean="0"/>
              <a:t>17/11/2022</a:t>
            </a:fld>
            <a:endParaRPr lang="en-ID"/>
          </a:p>
        </p:txBody>
      </p:sp>
      <p:sp>
        <p:nvSpPr>
          <p:cNvPr id="5" name="Footer Placeholder 4"/>
          <p:cNvSpPr>
            <a:spLocks noGrp="1"/>
          </p:cNvSpPr>
          <p:nvPr>
            <p:ph type="ftr" sz="quarter" idx="11"/>
          </p:nvPr>
        </p:nvSpPr>
        <p:spPr/>
        <p:txBody>
          <a:bodyPr/>
          <a:lstStyle/>
          <a:p>
            <a:endParaRPr lang="en-ID"/>
          </a:p>
        </p:txBody>
      </p:sp>
      <p:sp>
        <p:nvSpPr>
          <p:cNvPr id="6" name="Slide Number Placeholder 5"/>
          <p:cNvSpPr>
            <a:spLocks noGrp="1"/>
          </p:cNvSpPr>
          <p:nvPr>
            <p:ph type="sldNum" sz="quarter" idx="12"/>
          </p:nvPr>
        </p:nvSpPr>
        <p:spPr/>
        <p:txBody>
          <a:bodyPr/>
          <a:lstStyle/>
          <a:p>
            <a:fld id="{1E46EEBA-F58C-4050-A90F-6FF6D2EE4331}" type="slidenum">
              <a:rPr lang="en-ID" smtClean="0"/>
              <a:t>‹#›</a:t>
            </a:fld>
            <a:endParaRPr lang="en-ID"/>
          </a:p>
        </p:txBody>
      </p:sp>
    </p:spTree>
    <p:extLst>
      <p:ext uri="{BB962C8B-B14F-4D97-AF65-F5344CB8AC3E}">
        <p14:creationId xmlns:p14="http://schemas.microsoft.com/office/powerpoint/2010/main" val="40770144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D85CD40-0FD8-4851-BD21-CF8319A52ED9}" type="datetimeFigureOut">
              <a:rPr lang="en-ID" smtClean="0"/>
              <a:t>17/11/2022</a:t>
            </a:fld>
            <a:endParaRPr lang="en-ID"/>
          </a:p>
        </p:txBody>
      </p:sp>
      <p:sp>
        <p:nvSpPr>
          <p:cNvPr id="6" name="Footer Placeholder 5"/>
          <p:cNvSpPr>
            <a:spLocks noGrp="1"/>
          </p:cNvSpPr>
          <p:nvPr>
            <p:ph type="ftr" sz="quarter" idx="11"/>
          </p:nvPr>
        </p:nvSpPr>
        <p:spPr/>
        <p:txBody>
          <a:bodyPr/>
          <a:lstStyle/>
          <a:p>
            <a:endParaRPr lang="en-ID"/>
          </a:p>
        </p:txBody>
      </p:sp>
      <p:sp>
        <p:nvSpPr>
          <p:cNvPr id="7" name="Slide Number Placeholder 6"/>
          <p:cNvSpPr>
            <a:spLocks noGrp="1"/>
          </p:cNvSpPr>
          <p:nvPr>
            <p:ph type="sldNum" sz="quarter" idx="12"/>
          </p:nvPr>
        </p:nvSpPr>
        <p:spPr/>
        <p:txBody>
          <a:bodyPr/>
          <a:lstStyle/>
          <a:p>
            <a:fld id="{1E46EEBA-F58C-4050-A90F-6FF6D2EE4331}" type="slidenum">
              <a:rPr lang="en-ID" smtClean="0"/>
              <a:t>‹#›</a:t>
            </a:fld>
            <a:endParaRPr lang="en-ID"/>
          </a:p>
        </p:txBody>
      </p:sp>
    </p:spTree>
    <p:extLst>
      <p:ext uri="{BB962C8B-B14F-4D97-AF65-F5344CB8AC3E}">
        <p14:creationId xmlns:p14="http://schemas.microsoft.com/office/powerpoint/2010/main" val="20061546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D85CD40-0FD8-4851-BD21-CF8319A52ED9}" type="datetimeFigureOut">
              <a:rPr lang="en-ID" smtClean="0"/>
              <a:t>17/11/2022</a:t>
            </a:fld>
            <a:endParaRPr lang="en-ID"/>
          </a:p>
        </p:txBody>
      </p:sp>
      <p:sp>
        <p:nvSpPr>
          <p:cNvPr id="8" name="Footer Placeholder 7"/>
          <p:cNvSpPr>
            <a:spLocks noGrp="1"/>
          </p:cNvSpPr>
          <p:nvPr>
            <p:ph type="ftr" sz="quarter" idx="11"/>
          </p:nvPr>
        </p:nvSpPr>
        <p:spPr/>
        <p:txBody>
          <a:bodyPr/>
          <a:lstStyle/>
          <a:p>
            <a:endParaRPr lang="en-ID"/>
          </a:p>
        </p:txBody>
      </p:sp>
      <p:sp>
        <p:nvSpPr>
          <p:cNvPr id="9" name="Slide Number Placeholder 8"/>
          <p:cNvSpPr>
            <a:spLocks noGrp="1"/>
          </p:cNvSpPr>
          <p:nvPr>
            <p:ph type="sldNum" sz="quarter" idx="12"/>
          </p:nvPr>
        </p:nvSpPr>
        <p:spPr/>
        <p:txBody>
          <a:bodyPr/>
          <a:lstStyle/>
          <a:p>
            <a:fld id="{1E46EEBA-F58C-4050-A90F-6FF6D2EE4331}" type="slidenum">
              <a:rPr lang="en-ID" smtClean="0"/>
              <a:t>‹#›</a:t>
            </a:fld>
            <a:endParaRPr lang="en-ID"/>
          </a:p>
        </p:txBody>
      </p:sp>
    </p:spTree>
    <p:extLst>
      <p:ext uri="{BB962C8B-B14F-4D97-AF65-F5344CB8AC3E}">
        <p14:creationId xmlns:p14="http://schemas.microsoft.com/office/powerpoint/2010/main" val="24274415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D85CD40-0FD8-4851-BD21-CF8319A52ED9}" type="datetimeFigureOut">
              <a:rPr lang="en-ID" smtClean="0"/>
              <a:t>17/11/2022</a:t>
            </a:fld>
            <a:endParaRPr lang="en-ID"/>
          </a:p>
        </p:txBody>
      </p:sp>
      <p:sp>
        <p:nvSpPr>
          <p:cNvPr id="4" name="Footer Placeholder 3"/>
          <p:cNvSpPr>
            <a:spLocks noGrp="1"/>
          </p:cNvSpPr>
          <p:nvPr>
            <p:ph type="ftr" sz="quarter" idx="11"/>
          </p:nvPr>
        </p:nvSpPr>
        <p:spPr/>
        <p:txBody>
          <a:bodyPr/>
          <a:lstStyle/>
          <a:p>
            <a:endParaRPr lang="en-ID"/>
          </a:p>
        </p:txBody>
      </p:sp>
      <p:sp>
        <p:nvSpPr>
          <p:cNvPr id="5" name="Slide Number Placeholder 4"/>
          <p:cNvSpPr>
            <a:spLocks noGrp="1"/>
          </p:cNvSpPr>
          <p:nvPr>
            <p:ph type="sldNum" sz="quarter" idx="12"/>
          </p:nvPr>
        </p:nvSpPr>
        <p:spPr/>
        <p:txBody>
          <a:bodyPr/>
          <a:lstStyle/>
          <a:p>
            <a:fld id="{1E46EEBA-F58C-4050-A90F-6FF6D2EE4331}" type="slidenum">
              <a:rPr lang="en-ID" smtClean="0"/>
              <a:t>‹#›</a:t>
            </a:fld>
            <a:endParaRPr lang="en-ID"/>
          </a:p>
        </p:txBody>
      </p:sp>
    </p:spTree>
    <p:extLst>
      <p:ext uri="{BB962C8B-B14F-4D97-AF65-F5344CB8AC3E}">
        <p14:creationId xmlns:p14="http://schemas.microsoft.com/office/powerpoint/2010/main" val="4818490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D85CD40-0FD8-4851-BD21-CF8319A52ED9}" type="datetimeFigureOut">
              <a:rPr lang="en-ID" smtClean="0"/>
              <a:t>17/11/2022</a:t>
            </a:fld>
            <a:endParaRPr lang="en-ID"/>
          </a:p>
        </p:txBody>
      </p:sp>
      <p:sp>
        <p:nvSpPr>
          <p:cNvPr id="3" name="Footer Placeholder 2"/>
          <p:cNvSpPr>
            <a:spLocks noGrp="1"/>
          </p:cNvSpPr>
          <p:nvPr>
            <p:ph type="ftr" sz="quarter" idx="11"/>
          </p:nvPr>
        </p:nvSpPr>
        <p:spPr/>
        <p:txBody>
          <a:bodyPr/>
          <a:lstStyle/>
          <a:p>
            <a:endParaRPr lang="en-ID"/>
          </a:p>
        </p:txBody>
      </p:sp>
      <p:sp>
        <p:nvSpPr>
          <p:cNvPr id="4" name="Slide Number Placeholder 3"/>
          <p:cNvSpPr>
            <a:spLocks noGrp="1"/>
          </p:cNvSpPr>
          <p:nvPr>
            <p:ph type="sldNum" sz="quarter" idx="12"/>
          </p:nvPr>
        </p:nvSpPr>
        <p:spPr/>
        <p:txBody>
          <a:bodyPr/>
          <a:lstStyle/>
          <a:p>
            <a:fld id="{1E46EEBA-F58C-4050-A90F-6FF6D2EE4331}" type="slidenum">
              <a:rPr lang="en-ID" smtClean="0"/>
              <a:t>‹#›</a:t>
            </a:fld>
            <a:endParaRPr lang="en-ID"/>
          </a:p>
        </p:txBody>
      </p:sp>
    </p:spTree>
    <p:extLst>
      <p:ext uri="{BB962C8B-B14F-4D97-AF65-F5344CB8AC3E}">
        <p14:creationId xmlns:p14="http://schemas.microsoft.com/office/powerpoint/2010/main" val="13650735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9D85CD40-0FD8-4851-BD21-CF8319A52ED9}" type="datetimeFigureOut">
              <a:rPr lang="en-ID" smtClean="0"/>
              <a:t>17/11/2022</a:t>
            </a:fld>
            <a:endParaRPr lang="en-ID"/>
          </a:p>
        </p:txBody>
      </p:sp>
      <p:sp>
        <p:nvSpPr>
          <p:cNvPr id="6" name="Footer Placeholder 5"/>
          <p:cNvSpPr>
            <a:spLocks noGrp="1"/>
          </p:cNvSpPr>
          <p:nvPr>
            <p:ph type="ftr" sz="quarter" idx="11"/>
          </p:nvPr>
        </p:nvSpPr>
        <p:spPr/>
        <p:txBody>
          <a:bodyPr/>
          <a:lstStyle/>
          <a:p>
            <a:endParaRPr lang="en-ID"/>
          </a:p>
        </p:txBody>
      </p:sp>
      <p:sp>
        <p:nvSpPr>
          <p:cNvPr id="7" name="Slide Number Placeholder 6"/>
          <p:cNvSpPr>
            <a:spLocks noGrp="1"/>
          </p:cNvSpPr>
          <p:nvPr>
            <p:ph type="sldNum" sz="quarter" idx="12"/>
          </p:nvPr>
        </p:nvSpPr>
        <p:spPr/>
        <p:txBody>
          <a:bodyPr/>
          <a:lstStyle/>
          <a:p>
            <a:fld id="{1E46EEBA-F58C-4050-A90F-6FF6D2EE4331}" type="slidenum">
              <a:rPr lang="en-ID" smtClean="0"/>
              <a:t>‹#›</a:t>
            </a:fld>
            <a:endParaRPr lang="en-ID"/>
          </a:p>
        </p:txBody>
      </p:sp>
    </p:spTree>
    <p:extLst>
      <p:ext uri="{BB962C8B-B14F-4D97-AF65-F5344CB8AC3E}">
        <p14:creationId xmlns:p14="http://schemas.microsoft.com/office/powerpoint/2010/main" val="13426141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9D85CD40-0FD8-4851-BD21-CF8319A52ED9}" type="datetimeFigureOut">
              <a:rPr lang="en-ID" smtClean="0"/>
              <a:t>17/11/2022</a:t>
            </a:fld>
            <a:endParaRPr lang="en-ID"/>
          </a:p>
        </p:txBody>
      </p:sp>
      <p:sp>
        <p:nvSpPr>
          <p:cNvPr id="6" name="Footer Placeholder 5"/>
          <p:cNvSpPr>
            <a:spLocks noGrp="1"/>
          </p:cNvSpPr>
          <p:nvPr>
            <p:ph type="ftr" sz="quarter" idx="11"/>
          </p:nvPr>
        </p:nvSpPr>
        <p:spPr/>
        <p:txBody>
          <a:bodyPr/>
          <a:lstStyle/>
          <a:p>
            <a:endParaRPr lang="en-ID"/>
          </a:p>
        </p:txBody>
      </p:sp>
      <p:sp>
        <p:nvSpPr>
          <p:cNvPr id="7" name="Slide Number Placeholder 6"/>
          <p:cNvSpPr>
            <a:spLocks noGrp="1"/>
          </p:cNvSpPr>
          <p:nvPr>
            <p:ph type="sldNum" sz="quarter" idx="12"/>
          </p:nvPr>
        </p:nvSpPr>
        <p:spPr/>
        <p:txBody>
          <a:bodyPr/>
          <a:lstStyle/>
          <a:p>
            <a:fld id="{1E46EEBA-F58C-4050-A90F-6FF6D2EE4331}" type="slidenum">
              <a:rPr lang="en-ID" smtClean="0"/>
              <a:t>‹#›</a:t>
            </a:fld>
            <a:endParaRPr lang="en-ID"/>
          </a:p>
        </p:txBody>
      </p:sp>
    </p:spTree>
    <p:extLst>
      <p:ext uri="{BB962C8B-B14F-4D97-AF65-F5344CB8AC3E}">
        <p14:creationId xmlns:p14="http://schemas.microsoft.com/office/powerpoint/2010/main" val="1946799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D85CD40-0FD8-4851-BD21-CF8319A52ED9}" type="datetimeFigureOut">
              <a:rPr lang="en-ID" smtClean="0"/>
              <a:t>17/11/2022</a:t>
            </a:fld>
            <a:endParaRPr lang="en-ID"/>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D"/>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E46EEBA-F58C-4050-A90F-6FF6D2EE4331}" type="slidenum">
              <a:rPr lang="en-ID" smtClean="0"/>
              <a:t>‹#›</a:t>
            </a:fld>
            <a:endParaRPr lang="en-ID"/>
          </a:p>
        </p:txBody>
      </p:sp>
    </p:spTree>
    <p:extLst>
      <p:ext uri="{BB962C8B-B14F-4D97-AF65-F5344CB8AC3E}">
        <p14:creationId xmlns:p14="http://schemas.microsoft.com/office/powerpoint/2010/main" val="235731917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21.jpeg"/><Relationship Id="rId5" Type="http://schemas.openxmlformats.org/officeDocument/2006/relationships/image" Target="../media/image19.png"/><Relationship Id="rId4" Type="http://schemas.openxmlformats.org/officeDocument/2006/relationships/image" Target="../media/image20.png"/></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22.pn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23.png"/></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25.png"/></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26.png"/></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27.png"/></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27.png"/></Relationships>
</file>

<file path=ppt/slides/_rels/slide2.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27.png"/></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30.jpeg"/><Relationship Id="rId5" Type="http://schemas.openxmlformats.org/officeDocument/2006/relationships/image" Target="../media/image29.png"/><Relationship Id="rId4" Type="http://schemas.openxmlformats.org/officeDocument/2006/relationships/image" Target="../media/image28.png"/></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32.jpe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30.jpeg"/><Relationship Id="rId5" Type="http://schemas.openxmlformats.org/officeDocument/2006/relationships/image" Target="../media/image29.png"/><Relationship Id="rId4" Type="http://schemas.openxmlformats.org/officeDocument/2006/relationships/image" Target="../media/image31.png"/></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33.png"/></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35.png"/><Relationship Id="rId4" Type="http://schemas.openxmlformats.org/officeDocument/2006/relationships/image" Target="../media/image34.png"/></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35.png"/><Relationship Id="rId4" Type="http://schemas.openxmlformats.org/officeDocument/2006/relationships/image" Target="../media/image36.png"/></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5.xml"/><Relationship Id="rId1" Type="http://schemas.openxmlformats.org/officeDocument/2006/relationships/slideLayout" Target="../slideLayouts/slideLayout12.xml"/><Relationship Id="rId5" Type="http://schemas.openxmlformats.org/officeDocument/2006/relationships/image" Target="../media/image38.png"/><Relationship Id="rId4" Type="http://schemas.openxmlformats.org/officeDocument/2006/relationships/image" Target="../media/image37.jpeg"/></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40.jpeg"/><Relationship Id="rId5" Type="http://schemas.openxmlformats.org/officeDocument/2006/relationships/image" Target="../media/image38.png"/><Relationship Id="rId4" Type="http://schemas.openxmlformats.org/officeDocument/2006/relationships/image" Target="../media/image39.png"/></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43.png"/><Relationship Id="rId2" Type="http://schemas.openxmlformats.org/officeDocument/2006/relationships/notesSlide" Target="../notesSlides/notesSlide27.xml"/><Relationship Id="rId1" Type="http://schemas.openxmlformats.org/officeDocument/2006/relationships/slideLayout" Target="../slideLayouts/slideLayout12.xml"/><Relationship Id="rId6" Type="http://schemas.openxmlformats.org/officeDocument/2006/relationships/image" Target="../media/image42.png"/><Relationship Id="rId5" Type="http://schemas.openxmlformats.org/officeDocument/2006/relationships/image" Target="../media/image38.png"/><Relationship Id="rId4" Type="http://schemas.openxmlformats.org/officeDocument/2006/relationships/image" Target="../media/image41.png"/></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46.jpeg"/><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45.jpeg"/><Relationship Id="rId5" Type="http://schemas.openxmlformats.org/officeDocument/2006/relationships/image" Target="../media/image19.png"/><Relationship Id="rId4" Type="http://schemas.openxmlformats.org/officeDocument/2006/relationships/image" Target="../media/image44.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9.xml"/><Relationship Id="rId1" Type="http://schemas.openxmlformats.org/officeDocument/2006/relationships/slideLayout" Target="../slideLayouts/slideLayout12.xml"/><Relationship Id="rId6" Type="http://schemas.openxmlformats.org/officeDocument/2006/relationships/image" Target="../media/image47.jpeg"/><Relationship Id="rId5" Type="http://schemas.openxmlformats.org/officeDocument/2006/relationships/image" Target="../media/image19.png"/><Relationship Id="rId4" Type="http://schemas.openxmlformats.org/officeDocument/2006/relationships/image" Target="../media/image44.png"/></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0.xml"/><Relationship Id="rId1" Type="http://schemas.openxmlformats.org/officeDocument/2006/relationships/slideLayout" Target="../slideLayouts/slideLayout12.xml"/><Relationship Id="rId6" Type="http://schemas.openxmlformats.org/officeDocument/2006/relationships/image" Target="../media/image49.jpeg"/><Relationship Id="rId5" Type="http://schemas.openxmlformats.org/officeDocument/2006/relationships/image" Target="../media/image9.png"/><Relationship Id="rId4" Type="http://schemas.openxmlformats.org/officeDocument/2006/relationships/image" Target="../media/image48.png"/></Relationships>
</file>

<file path=ppt/slides/_rels/slide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1.xml"/><Relationship Id="rId1" Type="http://schemas.openxmlformats.org/officeDocument/2006/relationships/slideLayout" Target="../slideLayouts/slideLayout2.xml"/><Relationship Id="rId5" Type="http://schemas.openxmlformats.org/officeDocument/2006/relationships/image" Target="../media/image29.png"/><Relationship Id="rId4" Type="http://schemas.openxmlformats.org/officeDocument/2006/relationships/image" Target="../media/image50.png"/></Relationships>
</file>

<file path=ppt/slides/_rels/slide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2.xml"/><Relationship Id="rId1" Type="http://schemas.openxmlformats.org/officeDocument/2006/relationships/slideLayout" Target="../slideLayouts/slideLayout2.xml"/><Relationship Id="rId5" Type="http://schemas.openxmlformats.org/officeDocument/2006/relationships/image" Target="../media/image29.png"/><Relationship Id="rId4" Type="http://schemas.openxmlformats.org/officeDocument/2006/relationships/image" Target="../media/image51.png"/></Relationships>
</file>

<file path=ppt/slides/_rels/slide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3.xml"/><Relationship Id="rId1" Type="http://schemas.openxmlformats.org/officeDocument/2006/relationships/slideLayout" Target="../slideLayouts/slideLayout2.xml"/><Relationship Id="rId5" Type="http://schemas.openxmlformats.org/officeDocument/2006/relationships/image" Target="../media/image53.png"/><Relationship Id="rId4" Type="http://schemas.openxmlformats.org/officeDocument/2006/relationships/image" Target="../media/image52.png"/></Relationships>
</file>

<file path=ppt/slides/_rels/slide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4.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54.png"/></Relationships>
</file>

<file path=ppt/slides/_rels/slide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5.xml"/><Relationship Id="rId1" Type="http://schemas.openxmlformats.org/officeDocument/2006/relationships/slideLayout" Target="../slideLayouts/slideLayout2.xml"/><Relationship Id="rId5" Type="http://schemas.openxmlformats.org/officeDocument/2006/relationships/image" Target="../media/image53.png"/><Relationship Id="rId4" Type="http://schemas.openxmlformats.org/officeDocument/2006/relationships/image" Target="../media/image55.png"/></Relationships>
</file>

<file path=ppt/slides/_rels/slide3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6.xml"/><Relationship Id="rId1" Type="http://schemas.openxmlformats.org/officeDocument/2006/relationships/slideLayout" Target="../slideLayouts/slideLayout2.xml"/><Relationship Id="rId5" Type="http://schemas.openxmlformats.org/officeDocument/2006/relationships/image" Target="../media/image53.png"/><Relationship Id="rId4" Type="http://schemas.openxmlformats.org/officeDocument/2006/relationships/image" Target="../media/image56.png"/></Relationships>
</file>

<file path=ppt/slides/_rels/slide3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7.xml"/><Relationship Id="rId1" Type="http://schemas.openxmlformats.org/officeDocument/2006/relationships/slideLayout" Target="../slideLayouts/slideLayout2.xml"/><Relationship Id="rId5" Type="http://schemas.openxmlformats.org/officeDocument/2006/relationships/image" Target="../media/image53.png"/><Relationship Id="rId4" Type="http://schemas.openxmlformats.org/officeDocument/2006/relationships/image" Target="../media/image57.png"/></Relationships>
</file>

<file path=ppt/slides/_rels/slide3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8.xml"/><Relationship Id="rId1" Type="http://schemas.openxmlformats.org/officeDocument/2006/relationships/slideLayout" Target="../slideLayouts/slideLayout2.xml"/><Relationship Id="rId5" Type="http://schemas.openxmlformats.org/officeDocument/2006/relationships/image" Target="../media/image53.png"/><Relationship Id="rId4" Type="http://schemas.openxmlformats.org/officeDocument/2006/relationships/image" Target="../media/image58.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40.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image" Target="../media/image53.png"/></Relationships>
</file>

<file path=ppt/slides/_rels/slide4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0.xml"/><Relationship Id="rId1" Type="http://schemas.openxmlformats.org/officeDocument/2006/relationships/slideLayout" Target="../slideLayouts/slideLayout2.xml"/><Relationship Id="rId6" Type="http://schemas.openxmlformats.org/officeDocument/2006/relationships/image" Target="../media/image61.jpeg"/><Relationship Id="rId5" Type="http://schemas.openxmlformats.org/officeDocument/2006/relationships/image" Target="../media/image53.png"/><Relationship Id="rId4" Type="http://schemas.openxmlformats.org/officeDocument/2006/relationships/image" Target="../media/image60.png"/></Relationships>
</file>

<file path=ppt/slides/_rels/slide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1.xml"/><Relationship Id="rId1" Type="http://schemas.openxmlformats.org/officeDocument/2006/relationships/slideLayout" Target="../slideLayouts/slideLayout2.xml"/><Relationship Id="rId5" Type="http://schemas.openxmlformats.org/officeDocument/2006/relationships/image" Target="../media/image53.png"/><Relationship Id="rId4" Type="http://schemas.openxmlformats.org/officeDocument/2006/relationships/image" Target="../media/image62.png"/></Relationships>
</file>

<file path=ppt/slides/_rels/slide4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2.xml"/><Relationship Id="rId1" Type="http://schemas.openxmlformats.org/officeDocument/2006/relationships/slideLayout" Target="../slideLayouts/slideLayout2.xml"/><Relationship Id="rId5" Type="http://schemas.openxmlformats.org/officeDocument/2006/relationships/image" Target="../media/image53.png"/><Relationship Id="rId4" Type="http://schemas.openxmlformats.org/officeDocument/2006/relationships/image" Target="../media/image63.png"/></Relationships>
</file>

<file path=ppt/slides/_rels/slide4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3.xml"/><Relationship Id="rId1" Type="http://schemas.openxmlformats.org/officeDocument/2006/relationships/slideLayout" Target="../slideLayouts/slideLayout2.xml"/><Relationship Id="rId5" Type="http://schemas.openxmlformats.org/officeDocument/2006/relationships/image" Target="../media/image53.png"/><Relationship Id="rId4" Type="http://schemas.openxmlformats.org/officeDocument/2006/relationships/image" Target="../media/image63.png"/></Relationships>
</file>

<file path=ppt/slides/_rels/slide4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4.xml"/><Relationship Id="rId1" Type="http://schemas.openxmlformats.org/officeDocument/2006/relationships/slideLayout" Target="../slideLayouts/slideLayout2.xml"/><Relationship Id="rId5" Type="http://schemas.openxmlformats.org/officeDocument/2006/relationships/image" Target="../media/image53.png"/><Relationship Id="rId4" Type="http://schemas.openxmlformats.org/officeDocument/2006/relationships/image" Target="../media/image64.png"/></Relationships>
</file>

<file path=ppt/slides/_rels/slide4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71BEA26-0718-4C1F-89F1-3CACF56D77D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Subtitle 2">
            <a:extLst>
              <a:ext uri="{FF2B5EF4-FFF2-40B4-BE49-F238E27FC236}">
                <a16:creationId xmlns:a16="http://schemas.microsoft.com/office/drawing/2014/main" id="{E5D1F5AE-817F-4056-82D0-C34BC354C43A}"/>
              </a:ext>
            </a:extLst>
          </p:cNvPr>
          <p:cNvSpPr>
            <a:spLocks noGrp="1"/>
          </p:cNvSpPr>
          <p:nvPr>
            <p:ph type="subTitle" idx="1"/>
          </p:nvPr>
        </p:nvSpPr>
        <p:spPr>
          <a:xfrm>
            <a:off x="1143000" y="4079875"/>
            <a:ext cx="6858000" cy="1655762"/>
          </a:xfrm>
        </p:spPr>
        <p:txBody>
          <a:bodyPr/>
          <a:lstStyle/>
          <a:p>
            <a:r>
              <a:rPr lang="en-US" sz="3600" dirty="0"/>
              <a:t>GLOBAL TAX TRENDS – LATEST UPDATES ON GLOBAL TAXATION</a:t>
            </a:r>
          </a:p>
          <a:p>
            <a:endParaRPr lang="en-ID" dirty="0"/>
          </a:p>
        </p:txBody>
      </p:sp>
    </p:spTree>
    <p:extLst>
      <p:ext uri="{BB962C8B-B14F-4D97-AF65-F5344CB8AC3E}">
        <p14:creationId xmlns:p14="http://schemas.microsoft.com/office/powerpoint/2010/main" val="24647065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8060C13-4795-9DEA-EF24-E17E7A922DD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object 2"/>
          <p:cNvSpPr txBox="1">
            <a:spLocks noGrp="1"/>
          </p:cNvSpPr>
          <p:nvPr>
            <p:ph type="title"/>
          </p:nvPr>
        </p:nvSpPr>
        <p:spPr>
          <a:xfrm>
            <a:off x="3252611" y="819692"/>
            <a:ext cx="2474099" cy="300189"/>
          </a:xfrm>
          <a:prstGeom prst="rect">
            <a:avLst/>
          </a:prstGeom>
        </p:spPr>
        <p:txBody>
          <a:bodyPr vert="horz" wrap="square" lIns="0" tIns="10329" rIns="0" bIns="0" rtlCol="0" anchor="ctr">
            <a:spAutoFit/>
          </a:bodyPr>
          <a:lstStyle/>
          <a:p>
            <a:pPr marL="10872">
              <a:lnSpc>
                <a:spcPct val="100000"/>
              </a:lnSpc>
              <a:spcBef>
                <a:spcPts val="81"/>
              </a:spcBef>
              <a:defRPr lang="ko-KR" altLang="en-US"/>
            </a:pPr>
            <a:r>
              <a:rPr lang="en-US" altLang="ko-KR" sz="1883" b="1" dirty="0">
                <a:latin typeface="HY견고딕" pitchFamily="18" charset="-127"/>
                <a:ea typeface="HY견고딕" pitchFamily="18" charset="-127"/>
              </a:rPr>
              <a:t>I. Digital Data</a:t>
            </a:r>
            <a:r>
              <a:rPr lang="ko-KR" altLang="en-US" sz="1883" b="1" spc="-86" dirty="0">
                <a:latin typeface="HY견고딕" pitchFamily="18" charset="-127"/>
                <a:ea typeface="HY견고딕" pitchFamily="18" charset="-127"/>
              </a:rPr>
              <a:t> </a:t>
            </a:r>
            <a:r>
              <a:rPr lang="en-US" altLang="ko-KR" sz="1883" b="1" dirty="0">
                <a:latin typeface="HY견고딕" pitchFamily="18" charset="-127"/>
                <a:ea typeface="HY견고딕" pitchFamily="18" charset="-127"/>
              </a:rPr>
              <a:t>Tax</a:t>
            </a:r>
          </a:p>
        </p:txBody>
      </p:sp>
      <p:sp>
        <p:nvSpPr>
          <p:cNvPr id="3" name="object 3"/>
          <p:cNvSpPr/>
          <p:nvPr/>
        </p:nvSpPr>
        <p:spPr>
          <a:xfrm>
            <a:off x="969655" y="1446217"/>
            <a:ext cx="7205983" cy="418594"/>
          </a:xfrm>
          <a:prstGeom prst="rect">
            <a:avLst/>
          </a:prstGeom>
          <a:blipFill rotWithShape="1">
            <a:blip r:embed="rId4"/>
            <a:stretch>
              <a:fillRect/>
            </a:stretch>
          </a:blipFill>
        </p:spPr>
        <p:txBody>
          <a:bodyPr wrap="square" lIns="0" tIns="0" rIns="0" bIns="0"/>
          <a:lstStyle/>
          <a:p>
            <a:pPr>
              <a:defRPr lang="ko-KR" altLang="en-US"/>
            </a:pPr>
            <a:endParaRPr lang="ko-KR" altLang="en-US" sz="1541"/>
          </a:p>
        </p:txBody>
      </p:sp>
      <p:sp>
        <p:nvSpPr>
          <p:cNvPr id="4" name="object 4"/>
          <p:cNvSpPr/>
          <p:nvPr/>
        </p:nvSpPr>
        <p:spPr>
          <a:xfrm>
            <a:off x="981387" y="1429269"/>
            <a:ext cx="7182519" cy="401640"/>
          </a:xfrm>
          <a:prstGeom prst="rect">
            <a:avLst/>
          </a:prstGeom>
          <a:blipFill rotWithShape="1">
            <a:blip r:embed="rId5"/>
            <a:stretch>
              <a:fillRect/>
            </a:stretch>
          </a:blipFill>
        </p:spPr>
        <p:txBody>
          <a:bodyPr wrap="square" lIns="0" tIns="0" rIns="0" bIns="0"/>
          <a:lstStyle/>
          <a:p>
            <a:pPr>
              <a:defRPr lang="ko-KR" altLang="en-US"/>
            </a:pPr>
            <a:endParaRPr lang="ko-KR" altLang="en-US" sz="1541"/>
          </a:p>
        </p:txBody>
      </p:sp>
      <p:sp>
        <p:nvSpPr>
          <p:cNvPr id="5" name="object 5"/>
          <p:cNvSpPr txBox="1"/>
          <p:nvPr/>
        </p:nvSpPr>
        <p:spPr>
          <a:xfrm>
            <a:off x="1042200" y="1482287"/>
            <a:ext cx="7183051" cy="3896145"/>
          </a:xfrm>
          <a:prstGeom prst="rect">
            <a:avLst/>
          </a:prstGeom>
        </p:spPr>
        <p:txBody>
          <a:bodyPr vert="horz" wrap="square" lIns="0" tIns="10873" rIns="0" bIns="0">
            <a:spAutoFit/>
          </a:bodyPr>
          <a:lstStyle/>
          <a:p>
            <a:pPr marL="10872">
              <a:spcBef>
                <a:spcPts val="86"/>
              </a:spcBef>
              <a:defRPr lang="ko-KR" altLang="en-US"/>
            </a:pPr>
            <a:r>
              <a:rPr lang="en-US" altLang="ko-KR" sz="1712" b="1">
                <a:solidFill>
                  <a:srgbClr val="FFFFFF"/>
                </a:solidFill>
                <a:latin typeface="굴림"/>
                <a:cs typeface="굴림"/>
              </a:rPr>
              <a:t>4. </a:t>
            </a:r>
            <a:r>
              <a:rPr lang="en-US" altLang="ko-KR" sz="1712" b="1" spc="-4">
                <a:solidFill>
                  <a:srgbClr val="FFFFFF"/>
                </a:solidFill>
                <a:latin typeface="굴림"/>
                <a:cs typeface="굴림"/>
              </a:rPr>
              <a:t>Ownership </a:t>
            </a:r>
            <a:r>
              <a:rPr lang="en-US" altLang="ko-KR" sz="1712" b="1">
                <a:solidFill>
                  <a:srgbClr val="FFFFFF"/>
                </a:solidFill>
                <a:latin typeface="굴림"/>
                <a:cs typeface="굴림"/>
              </a:rPr>
              <a:t>of</a:t>
            </a:r>
            <a:r>
              <a:rPr lang="ko-KR" altLang="en-US" sz="1712" b="1" spc="-64">
                <a:solidFill>
                  <a:srgbClr val="FFFFFF"/>
                </a:solidFill>
                <a:latin typeface="굴림"/>
                <a:cs typeface="굴림"/>
              </a:rPr>
              <a:t> </a:t>
            </a:r>
            <a:r>
              <a:rPr lang="en-US" altLang="ko-KR" sz="1712" b="1" spc="-4">
                <a:solidFill>
                  <a:srgbClr val="FFFFFF"/>
                </a:solidFill>
                <a:latin typeface="굴림"/>
                <a:cs typeface="굴림"/>
              </a:rPr>
              <a:t>data(Continue)</a:t>
            </a:r>
          </a:p>
          <a:p>
            <a:pPr>
              <a:spcBef>
                <a:spcPts val="39"/>
              </a:spcBef>
              <a:defRPr lang="ko-KR" altLang="en-US"/>
            </a:pPr>
            <a:endParaRPr lang="ko-KR" altLang="en-US" sz="1584">
              <a:latin typeface="Times New Roman"/>
              <a:cs typeface="Times New Roman"/>
            </a:endParaRPr>
          </a:p>
          <a:p>
            <a:pPr marL="35336">
              <a:spcBef>
                <a:spcPts val="4"/>
              </a:spcBef>
              <a:defRPr lang="ko-KR" altLang="en-US"/>
            </a:pPr>
            <a:r>
              <a:rPr lang="en-US" altLang="ko-KR" sz="1627" spc="-4">
                <a:latin typeface="HY견고딕"/>
                <a:cs typeface="HY견고딕"/>
              </a:rPr>
              <a:t>B. Cases </a:t>
            </a:r>
            <a:r>
              <a:rPr lang="en-US" altLang="ko-KR" sz="1627" spc="-9">
                <a:latin typeface="HY견고딕"/>
                <a:cs typeface="HY견고딕"/>
              </a:rPr>
              <a:t>concerning big </a:t>
            </a:r>
            <a:r>
              <a:rPr lang="en-US" altLang="ko-KR" sz="1627" spc="-4">
                <a:latin typeface="HY견고딕"/>
                <a:cs typeface="HY견고딕"/>
              </a:rPr>
              <a:t>data </a:t>
            </a:r>
            <a:r>
              <a:rPr lang="en-US" altLang="ko-KR" sz="1627" spc="-9">
                <a:latin typeface="HY견고딕"/>
                <a:cs typeface="HY견고딕"/>
              </a:rPr>
              <a:t>ownership (copyright) in other  countries </a:t>
            </a:r>
            <a:r>
              <a:rPr lang="en-US" altLang="ko-KR" sz="1541" spc="-4">
                <a:latin typeface="Arial"/>
                <a:cs typeface="Arial"/>
              </a:rPr>
              <a:t>– IT </a:t>
            </a:r>
            <a:r>
              <a:rPr lang="en-US" altLang="ko-KR" sz="1541" spc="-9">
                <a:latin typeface="Arial"/>
                <a:cs typeface="Arial"/>
              </a:rPr>
              <a:t>companies</a:t>
            </a:r>
            <a:r>
              <a:rPr lang="ko-KR" altLang="en-US" sz="1541" spc="86">
                <a:latin typeface="Arial"/>
                <a:cs typeface="Arial"/>
              </a:rPr>
              <a:t> </a:t>
            </a:r>
            <a:r>
              <a:rPr lang="en-US" altLang="ko-KR" sz="1541" spc="-4">
                <a:latin typeface="Arial"/>
                <a:cs typeface="Arial"/>
              </a:rPr>
              <a:t>won</a:t>
            </a:r>
          </a:p>
          <a:p>
            <a:pPr marL="35336" indent="97308">
              <a:spcBef>
                <a:spcPts val="586"/>
              </a:spcBef>
              <a:defRPr lang="ko-KR" altLang="en-US"/>
            </a:pPr>
            <a:r>
              <a:rPr lang="ko-KR" altLang="en-US" sz="1541" spc="-4">
                <a:latin typeface="함초롬돋움"/>
                <a:cs typeface="함초롬돋움"/>
              </a:rPr>
              <a:t>①</a:t>
            </a:r>
            <a:r>
              <a:rPr lang="ko-KR" altLang="en-US" sz="1541" i="1" spc="-4">
                <a:latin typeface="함초롬돋움"/>
                <a:cs typeface="함초롬돋움"/>
              </a:rPr>
              <a:t> </a:t>
            </a:r>
            <a:r>
              <a:rPr lang="en-US" altLang="ko-KR" sz="1541" i="1" spc="-4">
                <a:latin typeface="Arial"/>
                <a:cs typeface="Arial"/>
              </a:rPr>
              <a:t>British Horseracing </a:t>
            </a:r>
            <a:r>
              <a:rPr lang="en-US" altLang="ko-KR" sz="1541" i="1" spc="-9">
                <a:latin typeface="Arial"/>
                <a:cs typeface="Arial"/>
              </a:rPr>
              <a:t>Board </a:t>
            </a:r>
            <a:r>
              <a:rPr lang="en-US" altLang="ko-KR" sz="1541" spc="-4">
                <a:latin typeface="Arial"/>
                <a:cs typeface="Arial"/>
              </a:rPr>
              <a:t>v. </a:t>
            </a:r>
            <a:r>
              <a:rPr lang="en-US" altLang="ko-KR" sz="1541" i="1" spc="-4">
                <a:latin typeface="Arial"/>
                <a:cs typeface="Arial"/>
              </a:rPr>
              <a:t>William Hill </a:t>
            </a:r>
            <a:r>
              <a:rPr lang="en-US" altLang="ko-KR" sz="1541" i="1" spc="-9">
                <a:latin typeface="Arial"/>
                <a:cs typeface="Arial"/>
              </a:rPr>
              <a:t>Organization Ltd</a:t>
            </a:r>
            <a:r>
              <a:rPr lang="en-US" altLang="ko-KR" sz="1541" spc="-9">
                <a:latin typeface="Arial"/>
                <a:cs typeface="Arial"/>
              </a:rPr>
              <a:t>, </a:t>
            </a:r>
            <a:r>
              <a:rPr lang="en-US" altLang="ko-KR" sz="1541" spc="-4">
                <a:latin typeface="Arial"/>
                <a:cs typeface="Arial"/>
              </a:rPr>
              <a:t>9 </a:t>
            </a:r>
            <a:r>
              <a:rPr lang="en-US" altLang="ko-KR" sz="1541" spc="-9">
                <a:latin typeface="Arial"/>
                <a:cs typeface="Arial"/>
              </a:rPr>
              <a:t>Nov 2004 </a:t>
            </a:r>
            <a:r>
              <a:rPr lang="en-US" altLang="ko-KR" sz="1541" spc="-4">
                <a:latin typeface="Arial"/>
                <a:cs typeface="Arial"/>
              </a:rPr>
              <a:t>Case</a:t>
            </a:r>
            <a:r>
              <a:rPr lang="ko-KR" altLang="en-US" sz="1541" spc="342">
                <a:latin typeface="Arial"/>
                <a:cs typeface="Arial"/>
              </a:rPr>
              <a:t> </a:t>
            </a:r>
            <a:r>
              <a:rPr lang="en-US" altLang="ko-KR" sz="1541" spc="-9">
                <a:latin typeface="Arial"/>
                <a:cs typeface="Arial"/>
              </a:rPr>
              <a:t>C-203/02(</a:t>
            </a:r>
            <a:r>
              <a:rPr lang="en-US" altLang="ko-KR" sz="1541" b="1" spc="-9">
                <a:latin typeface="Arial"/>
                <a:cs typeface="Arial"/>
              </a:rPr>
              <a:t>EU)</a:t>
            </a:r>
          </a:p>
          <a:p>
            <a:pPr marL="35336" indent="195161">
              <a:lnSpc>
                <a:spcPct val="100099"/>
              </a:lnSpc>
              <a:spcBef>
                <a:spcPts val="548"/>
              </a:spcBef>
              <a:defRPr lang="ko-KR" altLang="en-US"/>
            </a:pPr>
            <a:r>
              <a:rPr lang="en-US" altLang="ko-KR" sz="1541" spc="-4">
                <a:latin typeface="Arial"/>
                <a:cs typeface="Arial"/>
              </a:rPr>
              <a:t>: </a:t>
            </a:r>
            <a:r>
              <a:rPr lang="en-US" altLang="ko-KR" sz="1541" spc="-9">
                <a:latin typeface="Arial"/>
                <a:cs typeface="Arial"/>
              </a:rPr>
              <a:t>Determining </a:t>
            </a:r>
            <a:r>
              <a:rPr lang="en-US" altLang="ko-KR" sz="1541" spc="-4">
                <a:latin typeface="Arial"/>
                <a:cs typeface="Arial"/>
              </a:rPr>
              <a:t>the </a:t>
            </a:r>
            <a:r>
              <a:rPr lang="en-US" altLang="ko-KR" sz="1541" spc="-9">
                <a:latin typeface="Arial"/>
                <a:cs typeface="Arial"/>
              </a:rPr>
              <a:t>actual qualitative </a:t>
            </a:r>
            <a:r>
              <a:rPr lang="en-US" altLang="ko-KR" sz="1541" spc="-4">
                <a:latin typeface="Arial"/>
                <a:cs typeface="Arial"/>
              </a:rPr>
              <a:t>assessment </a:t>
            </a:r>
            <a:r>
              <a:rPr lang="en-US" altLang="ko-KR" sz="1541" spc="-9">
                <a:latin typeface="Arial"/>
                <a:cs typeface="Arial"/>
              </a:rPr>
              <a:t>of </a:t>
            </a:r>
            <a:r>
              <a:rPr lang="en-US" altLang="ko-KR" sz="1541" spc="-4">
                <a:latin typeface="Arial"/>
                <a:cs typeface="Arial"/>
              </a:rPr>
              <a:t>the scale </a:t>
            </a:r>
            <a:r>
              <a:rPr lang="en-US" altLang="ko-KR" sz="1541" spc="-9">
                <a:latin typeface="Arial"/>
                <a:cs typeface="Arial"/>
              </a:rPr>
              <a:t>of </a:t>
            </a:r>
            <a:r>
              <a:rPr lang="en-US" altLang="ko-KR" sz="1541" spc="-4">
                <a:latin typeface="Arial"/>
                <a:cs typeface="Arial"/>
              </a:rPr>
              <a:t>investment - copyright is </a:t>
            </a:r>
            <a:r>
              <a:rPr lang="en-US" altLang="ko-KR" sz="1541" spc="-9">
                <a:latin typeface="Arial"/>
                <a:cs typeface="Arial"/>
              </a:rPr>
              <a:t>granted only </a:t>
            </a:r>
            <a:r>
              <a:rPr lang="en-US" altLang="ko-KR" sz="1541" spc="-4">
                <a:latin typeface="Arial"/>
                <a:cs typeface="Arial"/>
              </a:rPr>
              <a:t>if the resources used to </a:t>
            </a:r>
            <a:r>
              <a:rPr lang="en-US" altLang="ko-KR" sz="1541" spc="-9">
                <a:latin typeface="Arial"/>
                <a:cs typeface="Arial"/>
              </a:rPr>
              <a:t>build </a:t>
            </a:r>
            <a:r>
              <a:rPr lang="en-US" altLang="ko-KR" sz="1541" spc="-4">
                <a:latin typeface="Arial"/>
                <a:cs typeface="Arial"/>
              </a:rPr>
              <a:t>the </a:t>
            </a:r>
            <a:r>
              <a:rPr lang="en-US" altLang="ko-KR" sz="1541" spc="-9">
                <a:latin typeface="Arial"/>
                <a:cs typeface="Arial"/>
              </a:rPr>
              <a:t>database </a:t>
            </a:r>
            <a:r>
              <a:rPr lang="en-US" altLang="ko-KR" sz="1541" spc="-4">
                <a:latin typeface="Arial"/>
                <a:cs typeface="Arial"/>
              </a:rPr>
              <a:t>are present, </a:t>
            </a:r>
            <a:r>
              <a:rPr lang="en-US" altLang="ko-KR" sz="1541" spc="-9">
                <a:latin typeface="Arial"/>
                <a:cs typeface="Arial"/>
              </a:rPr>
              <a:t>and not </a:t>
            </a:r>
            <a:r>
              <a:rPr lang="en-US" altLang="ko-KR" sz="1541" spc="-4">
                <a:latin typeface="Arial"/>
                <a:cs typeface="Arial"/>
              </a:rPr>
              <a:t>just the copyright </a:t>
            </a:r>
            <a:r>
              <a:rPr lang="en-US" altLang="ko-KR" sz="1541" spc="-9">
                <a:latin typeface="Arial"/>
                <a:cs typeface="Arial"/>
              </a:rPr>
              <a:t>of </a:t>
            </a:r>
            <a:r>
              <a:rPr lang="en-US" altLang="ko-KR" sz="1541" spc="-4">
                <a:latin typeface="Arial"/>
                <a:cs typeface="Arial"/>
              </a:rPr>
              <a:t>the </a:t>
            </a:r>
            <a:r>
              <a:rPr lang="en-US" altLang="ko-KR" sz="1541" spc="-9">
                <a:latin typeface="Arial"/>
                <a:cs typeface="Arial"/>
              </a:rPr>
              <a:t>data </a:t>
            </a:r>
            <a:r>
              <a:rPr lang="en-US" altLang="ko-KR" sz="1541" spc="-4">
                <a:latin typeface="Arial"/>
                <a:cs typeface="Arial"/>
              </a:rPr>
              <a:t>collected in the </a:t>
            </a:r>
            <a:r>
              <a:rPr lang="en-US" altLang="ko-KR" sz="1541" spc="-9">
                <a:latin typeface="Arial"/>
                <a:cs typeface="Arial"/>
              </a:rPr>
              <a:t>database</a:t>
            </a:r>
            <a:r>
              <a:rPr lang="ko-KR" altLang="en-US" sz="1541" spc="261">
                <a:latin typeface="Arial"/>
                <a:cs typeface="Arial"/>
              </a:rPr>
              <a:t> </a:t>
            </a:r>
            <a:r>
              <a:rPr lang="en-US" altLang="ko-KR" sz="1541" spc="-4">
                <a:latin typeface="Arial"/>
                <a:cs typeface="Arial"/>
              </a:rPr>
              <a:t>itself.</a:t>
            </a:r>
          </a:p>
          <a:p>
            <a:pPr marL="133188">
              <a:spcBef>
                <a:spcPts val="556"/>
              </a:spcBef>
              <a:defRPr lang="ko-KR" altLang="en-US"/>
            </a:pPr>
            <a:r>
              <a:rPr lang="ko-KR" altLang="en-US" sz="1541" spc="-4">
                <a:latin typeface="함초롬돋움"/>
                <a:cs typeface="함초롬돋움"/>
              </a:rPr>
              <a:t>②</a:t>
            </a:r>
            <a:r>
              <a:rPr lang="ko-KR" altLang="en-US" sz="1541" i="1" spc="-4">
                <a:latin typeface="함초롬돋움"/>
                <a:cs typeface="함초롬돋움"/>
              </a:rPr>
              <a:t> </a:t>
            </a:r>
            <a:r>
              <a:rPr lang="en-US" altLang="ko-KR" sz="1541" i="1" spc="-4">
                <a:latin typeface="Arial"/>
                <a:cs typeface="Arial"/>
              </a:rPr>
              <a:t>Feist </a:t>
            </a:r>
            <a:r>
              <a:rPr lang="en-US" altLang="ko-KR" sz="1541" i="1" spc="-9">
                <a:latin typeface="Arial"/>
                <a:cs typeface="Arial"/>
              </a:rPr>
              <a:t>Publications, Inc</a:t>
            </a:r>
            <a:r>
              <a:rPr lang="ko-KR" altLang="en-US" sz="1541" spc="-9">
                <a:latin typeface="Arial"/>
                <a:cs typeface="Arial"/>
              </a:rPr>
              <a:t> </a:t>
            </a:r>
            <a:r>
              <a:rPr lang="en-US" altLang="ko-KR" sz="1541" spc="-4">
                <a:latin typeface="Arial"/>
                <a:cs typeface="Arial"/>
              </a:rPr>
              <a:t>v.</a:t>
            </a:r>
            <a:r>
              <a:rPr lang="ko-KR" altLang="en-US" sz="1541" i="1" spc="-4">
                <a:latin typeface="Arial"/>
                <a:cs typeface="Arial"/>
              </a:rPr>
              <a:t> </a:t>
            </a:r>
            <a:r>
              <a:rPr lang="en-US" altLang="ko-KR" sz="1541" i="1" spc="-9">
                <a:latin typeface="Arial"/>
                <a:cs typeface="Arial"/>
              </a:rPr>
              <a:t>Rural Telephone </a:t>
            </a:r>
            <a:r>
              <a:rPr lang="en-US" altLang="ko-KR" sz="1541" i="1" spc="-4">
                <a:latin typeface="Arial"/>
                <a:cs typeface="Arial"/>
              </a:rPr>
              <a:t>Service</a:t>
            </a:r>
            <a:r>
              <a:rPr lang="en-US" altLang="ko-KR" sz="1541" spc="-4">
                <a:latin typeface="Arial"/>
                <a:cs typeface="Arial"/>
              </a:rPr>
              <a:t>, </a:t>
            </a:r>
            <a:r>
              <a:rPr lang="en-US" altLang="ko-KR" sz="1541" spc="-9">
                <a:latin typeface="Arial"/>
                <a:cs typeface="Arial"/>
              </a:rPr>
              <a:t>499 </a:t>
            </a:r>
            <a:r>
              <a:rPr lang="en-US" altLang="ko-KR" sz="1541" spc="-4">
                <a:latin typeface="Arial"/>
                <a:cs typeface="Arial"/>
              </a:rPr>
              <a:t>U.S. </a:t>
            </a:r>
            <a:r>
              <a:rPr lang="en-US" altLang="ko-KR" sz="1541" spc="-9">
                <a:latin typeface="Arial"/>
                <a:cs typeface="Arial"/>
              </a:rPr>
              <a:t>340(1991-</a:t>
            </a:r>
            <a:r>
              <a:rPr lang="ko-KR" altLang="en-US" sz="1541" spc="178">
                <a:latin typeface="Arial"/>
                <a:cs typeface="Arial"/>
              </a:rPr>
              <a:t> </a:t>
            </a:r>
            <a:r>
              <a:rPr lang="en-US" altLang="ko-KR" sz="1541" b="1" spc="-4">
                <a:latin typeface="Arial"/>
                <a:cs typeface="Arial"/>
              </a:rPr>
              <a:t>US</a:t>
            </a:r>
            <a:r>
              <a:rPr lang="en-US" altLang="ko-KR" sz="1541" spc="-4">
                <a:latin typeface="Arial"/>
                <a:cs typeface="Arial"/>
              </a:rPr>
              <a:t>)</a:t>
            </a:r>
          </a:p>
          <a:p>
            <a:pPr marL="35336" indent="115792">
              <a:lnSpc>
                <a:spcPct val="100099"/>
              </a:lnSpc>
              <a:spcBef>
                <a:spcPts val="548"/>
              </a:spcBef>
              <a:defRPr lang="ko-KR" altLang="en-US"/>
            </a:pPr>
            <a:r>
              <a:rPr lang="en-US" altLang="ko-KR" sz="1541" spc="-4">
                <a:latin typeface="Arial"/>
                <a:cs typeface="Arial"/>
              </a:rPr>
              <a:t>: For the </a:t>
            </a:r>
            <a:r>
              <a:rPr lang="en-US" altLang="ko-KR" sz="1541" spc="-9">
                <a:latin typeface="Arial"/>
                <a:cs typeface="Arial"/>
              </a:rPr>
              <a:t>Copyright </a:t>
            </a:r>
            <a:r>
              <a:rPr lang="en-US" altLang="ko-KR" sz="1541" spc="-4">
                <a:latin typeface="Arial"/>
                <a:cs typeface="Arial"/>
              </a:rPr>
              <a:t>Act to </a:t>
            </a:r>
            <a:r>
              <a:rPr lang="en-US" altLang="ko-KR" sz="1541" spc="-9">
                <a:latin typeface="Arial"/>
                <a:cs typeface="Arial"/>
              </a:rPr>
              <a:t>be applied, </a:t>
            </a:r>
            <a:r>
              <a:rPr lang="en-US" altLang="ko-KR" sz="1541" spc="-4">
                <a:latin typeface="Arial"/>
                <a:cs typeface="Arial"/>
              </a:rPr>
              <a:t>the constituent </a:t>
            </a:r>
            <a:r>
              <a:rPr lang="en-US" altLang="ko-KR" sz="1541" spc="-9">
                <a:latin typeface="Arial"/>
                <a:cs typeface="Arial"/>
              </a:rPr>
              <a:t>requirements of </a:t>
            </a:r>
            <a:r>
              <a:rPr lang="en-US" altLang="ko-KR" sz="1541" spc="-4">
                <a:latin typeface="Arial"/>
                <a:cs typeface="Arial"/>
              </a:rPr>
              <a:t>the work are </a:t>
            </a:r>
            <a:r>
              <a:rPr lang="en-US" altLang="ko-KR" sz="1541" spc="-9">
                <a:latin typeface="Arial"/>
                <a:cs typeface="Arial"/>
              </a:rPr>
              <a:t>required. However, personal </a:t>
            </a:r>
            <a:r>
              <a:rPr lang="en-US" altLang="ko-KR" sz="1541" spc="-4">
                <a:latin typeface="Arial"/>
                <a:cs typeface="Arial"/>
              </a:rPr>
              <a:t>information in a phonebook is </a:t>
            </a:r>
            <a:r>
              <a:rPr lang="en-US" altLang="ko-KR" sz="1541" spc="-9">
                <a:latin typeface="Arial"/>
                <a:cs typeface="Arial"/>
              </a:rPr>
              <a:t>only </a:t>
            </a:r>
            <a:r>
              <a:rPr lang="en-US" altLang="ko-KR" sz="1541" spc="-4">
                <a:latin typeface="Arial"/>
                <a:cs typeface="Arial"/>
              </a:rPr>
              <a:t>facts, </a:t>
            </a:r>
            <a:r>
              <a:rPr lang="en-US" altLang="ko-KR" sz="1541" spc="-9">
                <a:latin typeface="Arial"/>
                <a:cs typeface="Arial"/>
              </a:rPr>
              <a:t>and </a:t>
            </a:r>
            <a:r>
              <a:rPr lang="en-US" altLang="ko-KR" sz="1541" spc="-4">
                <a:latin typeface="Arial"/>
                <a:cs typeface="Arial"/>
              </a:rPr>
              <a:t>there is </a:t>
            </a:r>
            <a:r>
              <a:rPr lang="en-US" altLang="ko-KR" sz="1541" spc="-9">
                <a:latin typeface="Arial"/>
                <a:cs typeface="Arial"/>
              </a:rPr>
              <a:t>no </a:t>
            </a:r>
            <a:r>
              <a:rPr lang="en-US" altLang="ko-KR" sz="1541" spc="-4">
                <a:latin typeface="Arial"/>
                <a:cs typeface="Arial"/>
              </a:rPr>
              <a:t>minimum </a:t>
            </a:r>
            <a:r>
              <a:rPr lang="en-US" altLang="ko-KR" sz="1541" spc="-9">
                <a:latin typeface="Arial"/>
                <a:cs typeface="Arial"/>
              </a:rPr>
              <a:t>originality </a:t>
            </a:r>
            <a:r>
              <a:rPr lang="en-US" altLang="ko-KR" sz="1541" spc="-4">
                <a:latin typeface="Arial"/>
                <a:cs typeface="Arial"/>
              </a:rPr>
              <a:t>subject to copyright  protection - Producers </a:t>
            </a:r>
            <a:r>
              <a:rPr lang="en-US" altLang="ko-KR" sz="1541" spc="-9">
                <a:latin typeface="Arial"/>
                <a:cs typeface="Arial"/>
              </a:rPr>
              <a:t>of data tend </a:t>
            </a:r>
            <a:r>
              <a:rPr lang="en-US" altLang="ko-KR" sz="1541" spc="-4">
                <a:latin typeface="Arial"/>
                <a:cs typeface="Arial"/>
              </a:rPr>
              <a:t>to seek protection from </a:t>
            </a:r>
            <a:r>
              <a:rPr lang="en-US" altLang="ko-KR" sz="1541" spc="-9">
                <a:latin typeface="Arial"/>
                <a:cs typeface="Arial"/>
              </a:rPr>
              <a:t>data through </a:t>
            </a:r>
            <a:r>
              <a:rPr lang="en-US" altLang="ko-KR" sz="1541" spc="-4">
                <a:latin typeface="Arial"/>
                <a:cs typeface="Arial"/>
              </a:rPr>
              <a:t>contract </a:t>
            </a:r>
            <a:r>
              <a:rPr lang="en-US" altLang="ko-KR" sz="1541" spc="-9">
                <a:latin typeface="Arial"/>
                <a:cs typeface="Arial"/>
              </a:rPr>
              <a:t>law or other legal </a:t>
            </a:r>
            <a:r>
              <a:rPr lang="en-US" altLang="ko-KR" sz="1541" spc="-4">
                <a:latin typeface="Arial"/>
                <a:cs typeface="Arial"/>
              </a:rPr>
              <a:t>devices </a:t>
            </a:r>
            <a:r>
              <a:rPr lang="en-US" altLang="ko-KR" sz="1541" spc="-9">
                <a:latin typeface="Arial"/>
                <a:cs typeface="Arial"/>
              </a:rPr>
              <a:t>rather than </a:t>
            </a:r>
            <a:r>
              <a:rPr lang="en-US" altLang="ko-KR" sz="1541" spc="-4">
                <a:latin typeface="Arial"/>
                <a:cs typeface="Arial"/>
              </a:rPr>
              <a:t>copyright</a:t>
            </a:r>
            <a:r>
              <a:rPr lang="ko-KR" altLang="en-US" sz="1541" spc="-163">
                <a:latin typeface="Arial"/>
                <a:cs typeface="Arial"/>
              </a:rPr>
              <a:t> </a:t>
            </a:r>
            <a:r>
              <a:rPr lang="en-US" altLang="ko-KR" sz="1541" spc="-9">
                <a:latin typeface="Arial"/>
                <a:cs typeface="Arial"/>
              </a:rPr>
              <a:t>law after this precedent</a:t>
            </a:r>
            <a:endParaRPr lang="ko-KR" altLang="en-US" sz="1541">
              <a:latin typeface="Arial"/>
              <a:cs typeface="Arial"/>
            </a:endParaRPr>
          </a:p>
        </p:txBody>
      </p:sp>
      <p:sp>
        <p:nvSpPr>
          <p:cNvPr id="6" name="object 6"/>
          <p:cNvSpPr txBox="1"/>
          <p:nvPr/>
        </p:nvSpPr>
        <p:spPr>
          <a:xfrm>
            <a:off x="8315516" y="6198907"/>
            <a:ext cx="91331" cy="116393"/>
          </a:xfrm>
          <a:prstGeom prst="rect">
            <a:avLst/>
          </a:prstGeom>
        </p:spPr>
        <p:txBody>
          <a:bodyPr vert="horz" wrap="square" lIns="0" tIns="10873" rIns="0" bIns="0">
            <a:spAutoFit/>
          </a:bodyPr>
          <a:lstStyle/>
          <a:p>
            <a:pPr marL="21745">
              <a:spcBef>
                <a:spcPts val="86"/>
              </a:spcBef>
              <a:defRPr lang="ko-KR" altLang="en-US"/>
            </a:pPr>
            <a:fld id="{81D60167-4931-47E6-BA6A-407CBD079E47}" type="slidenum">
              <a:rPr lang="en-US" sz="685">
                <a:solidFill>
                  <a:srgbClr val="6B8F99"/>
                </a:solidFill>
                <a:latin typeface="Tahoma"/>
                <a:cs typeface="Tahoma"/>
              </a:rPr>
              <a:pPr marL="21745">
                <a:spcBef>
                  <a:spcPts val="86"/>
                </a:spcBef>
                <a:defRPr lang="ko-KR" altLang="en-US"/>
              </a:pPr>
              <a:t>10</a:t>
            </a:fld>
            <a:endParaRPr lang="en-US" sz="685">
              <a:solidFill>
                <a:srgbClr val="6B8F99"/>
              </a:solidFill>
              <a:latin typeface="Tahoma"/>
              <a:cs typeface="Tahoma"/>
            </a:endParaRP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B4A316D-DE2A-2716-8F47-2419C565F0C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object 2"/>
          <p:cNvSpPr txBox="1">
            <a:spLocks noGrp="1"/>
          </p:cNvSpPr>
          <p:nvPr>
            <p:ph type="title"/>
          </p:nvPr>
        </p:nvSpPr>
        <p:spPr>
          <a:xfrm>
            <a:off x="1091723" y="819692"/>
            <a:ext cx="6344264" cy="300189"/>
          </a:xfrm>
          <a:prstGeom prst="rect">
            <a:avLst/>
          </a:prstGeom>
        </p:spPr>
        <p:txBody>
          <a:bodyPr vert="horz" wrap="square" lIns="0" tIns="10329" rIns="0" bIns="0" rtlCol="0" anchor="ctr">
            <a:spAutoFit/>
          </a:bodyPr>
          <a:lstStyle/>
          <a:p>
            <a:pPr marL="10872" algn="ctr">
              <a:lnSpc>
                <a:spcPct val="100000"/>
              </a:lnSpc>
              <a:defRPr lang="ko-KR" altLang="en-US"/>
            </a:pPr>
            <a:r>
              <a:rPr lang="en-US" sz="1883" b="1" dirty="0">
                <a:latin typeface="HY견고딕" pitchFamily="18" charset="-127"/>
                <a:ea typeface="HY견고딕" pitchFamily="18" charset="-127"/>
              </a:rPr>
              <a:t>Ⅱ</a:t>
            </a:r>
            <a:r>
              <a:rPr lang="en-US" altLang="ko-KR" sz="1883" b="1" dirty="0">
                <a:latin typeface="HY견고딕" pitchFamily="18" charset="-127"/>
                <a:ea typeface="HY견고딕" pitchFamily="18" charset="-127"/>
              </a:rPr>
              <a:t>. </a:t>
            </a:r>
            <a:r>
              <a:rPr lang="en-US" altLang="ko-KR" sz="1798" b="1" dirty="0">
                <a:latin typeface="HY견고딕" pitchFamily="18" charset="-127"/>
                <a:ea typeface="HY견고딕" pitchFamily="18" charset="-127"/>
              </a:rPr>
              <a:t>Global trends</a:t>
            </a:r>
            <a:r>
              <a:rPr lang="ko-KR" altLang="en-US" sz="1798" b="1" spc="4" dirty="0">
                <a:latin typeface="HY견고딕" pitchFamily="18" charset="-127"/>
                <a:ea typeface="HY견고딕" pitchFamily="18" charset="-127"/>
              </a:rPr>
              <a:t> </a:t>
            </a:r>
            <a:r>
              <a:rPr lang="en-US" altLang="ko-KR" sz="1798" b="1" spc="4" dirty="0">
                <a:latin typeface="HY견고딕" pitchFamily="18" charset="-127"/>
                <a:ea typeface="HY견고딕" pitchFamily="18" charset="-127"/>
              </a:rPr>
              <a:t>on data taxation</a:t>
            </a:r>
          </a:p>
        </p:txBody>
      </p:sp>
      <p:sp>
        <p:nvSpPr>
          <p:cNvPr id="3" name="object 3"/>
          <p:cNvSpPr/>
          <p:nvPr/>
        </p:nvSpPr>
        <p:spPr>
          <a:xfrm>
            <a:off x="961838" y="1409698"/>
            <a:ext cx="7205983" cy="387302"/>
          </a:xfrm>
          <a:prstGeom prst="rect">
            <a:avLst/>
          </a:prstGeom>
          <a:blipFill rotWithShape="1">
            <a:blip r:embed="rId4"/>
            <a:stretch>
              <a:fillRect/>
            </a:stretch>
          </a:blipFill>
        </p:spPr>
        <p:txBody>
          <a:bodyPr wrap="square" lIns="0" tIns="0" rIns="0" bIns="0"/>
          <a:lstStyle/>
          <a:p>
            <a:pPr>
              <a:defRPr lang="ko-KR" altLang="en-US"/>
            </a:pPr>
            <a:endParaRPr lang="ko-KR" altLang="en-US" sz="1541"/>
          </a:p>
        </p:txBody>
      </p:sp>
      <p:sp>
        <p:nvSpPr>
          <p:cNvPr id="4" name="object 4"/>
          <p:cNvSpPr/>
          <p:nvPr/>
        </p:nvSpPr>
        <p:spPr>
          <a:xfrm>
            <a:off x="973570" y="1397966"/>
            <a:ext cx="7182519" cy="370348"/>
          </a:xfrm>
          <a:prstGeom prst="rect">
            <a:avLst/>
          </a:prstGeom>
          <a:blipFill rotWithShape="1">
            <a:blip r:embed="rId5"/>
            <a:stretch>
              <a:fillRect/>
            </a:stretch>
          </a:blipFill>
        </p:spPr>
        <p:txBody>
          <a:bodyPr wrap="square" lIns="0" tIns="0" rIns="0" bIns="0"/>
          <a:lstStyle/>
          <a:p>
            <a:pPr>
              <a:defRPr lang="ko-KR" altLang="en-US"/>
            </a:pPr>
            <a:endParaRPr lang="ko-KR" altLang="en-US" sz="1541"/>
          </a:p>
        </p:txBody>
      </p:sp>
      <p:sp>
        <p:nvSpPr>
          <p:cNvPr id="5" name="object 5"/>
          <p:cNvSpPr txBox="1"/>
          <p:nvPr/>
        </p:nvSpPr>
        <p:spPr>
          <a:xfrm>
            <a:off x="1042198" y="1434038"/>
            <a:ext cx="7341462" cy="4126529"/>
          </a:xfrm>
          <a:prstGeom prst="rect">
            <a:avLst/>
          </a:prstGeom>
        </p:spPr>
        <p:txBody>
          <a:bodyPr vert="horz" wrap="square" lIns="0" tIns="10873" rIns="0" bIns="0">
            <a:spAutoFit/>
          </a:bodyPr>
          <a:lstStyle/>
          <a:p>
            <a:pPr marL="10872">
              <a:spcBef>
                <a:spcPct val="1000"/>
              </a:spcBef>
              <a:defRPr lang="ko-KR" altLang="en-US"/>
            </a:pPr>
            <a:r>
              <a:rPr lang="en-US" altLang="ko-KR" sz="1712" b="1" dirty="0">
                <a:solidFill>
                  <a:srgbClr val="FFFFFF"/>
                </a:solidFill>
                <a:latin typeface="굴림"/>
                <a:cs typeface="굴림"/>
              </a:rPr>
              <a:t>1. Bit</a:t>
            </a:r>
            <a:r>
              <a:rPr lang="ko-KR" altLang="en-US" sz="1712" b="1" spc="-39" dirty="0">
                <a:solidFill>
                  <a:srgbClr val="FFFFFF"/>
                </a:solidFill>
                <a:latin typeface="굴림"/>
                <a:cs typeface="굴림"/>
              </a:rPr>
              <a:t> </a:t>
            </a:r>
            <a:r>
              <a:rPr lang="en-US" altLang="ko-KR" sz="1712" b="1" dirty="0">
                <a:solidFill>
                  <a:srgbClr val="FFFFFF"/>
                </a:solidFill>
                <a:latin typeface="굴림"/>
                <a:cs typeface="굴림"/>
              </a:rPr>
              <a:t>Tax</a:t>
            </a:r>
          </a:p>
          <a:p>
            <a:pPr marL="35336">
              <a:spcBef>
                <a:spcPct val="74000"/>
              </a:spcBef>
              <a:defRPr lang="ko-KR" altLang="en-US"/>
            </a:pPr>
            <a:r>
              <a:rPr lang="en-US" altLang="ko-KR" sz="1541" spc="4" dirty="0">
                <a:latin typeface="HY견고딕"/>
                <a:cs typeface="HY견고딕"/>
              </a:rPr>
              <a:t>A. Discussion to introduce Bit Tax </a:t>
            </a:r>
            <a:r>
              <a:rPr lang="en-US" altLang="ko-KR" sz="1627" spc="4" dirty="0">
                <a:latin typeface="Arial"/>
                <a:cs typeface="Arial"/>
              </a:rPr>
              <a:t>; </a:t>
            </a:r>
            <a:r>
              <a:rPr lang="en-US" altLang="ko-KR" sz="1627" dirty="0">
                <a:latin typeface="Arial"/>
                <a:cs typeface="Arial"/>
              </a:rPr>
              <a:t>not </a:t>
            </a:r>
            <a:r>
              <a:rPr lang="en-US" altLang="ko-KR" sz="1627" spc="4" dirty="0">
                <a:latin typeface="Arial"/>
                <a:cs typeface="Arial"/>
              </a:rPr>
              <a:t>crypto</a:t>
            </a:r>
            <a:r>
              <a:rPr lang="ko-KR" altLang="en-US" sz="1627" spc="199" dirty="0">
                <a:latin typeface="Arial"/>
                <a:cs typeface="Arial"/>
              </a:rPr>
              <a:t> </a:t>
            </a:r>
            <a:r>
              <a:rPr lang="en-US" altLang="ko-KR" sz="1627" spc="4" dirty="0">
                <a:latin typeface="Arial"/>
                <a:cs typeface="Arial"/>
              </a:rPr>
              <a:t>tax</a:t>
            </a:r>
          </a:p>
          <a:p>
            <a:pPr marL="35336">
              <a:spcBef>
                <a:spcPct val="28000"/>
              </a:spcBef>
              <a:defRPr lang="ko-KR" altLang="en-US"/>
            </a:pPr>
            <a:r>
              <a:rPr lang="ko-KR" altLang="en-US" sz="1541" spc="4" dirty="0">
                <a:latin typeface="함초롬돋움"/>
                <a:cs typeface="함초롬돋움"/>
              </a:rPr>
              <a:t>① </a:t>
            </a:r>
            <a:r>
              <a:rPr lang="en-US" altLang="ko-KR" sz="1541" spc="4" dirty="0">
                <a:latin typeface="Arial"/>
                <a:cs typeface="Arial"/>
              </a:rPr>
              <a:t>The first case of the international taxation model following the reorganization of the digital economy industrial</a:t>
            </a:r>
            <a:r>
              <a:rPr lang="ko-KR" altLang="en-US" sz="1541" spc="66" dirty="0">
                <a:latin typeface="Arial"/>
                <a:cs typeface="Arial"/>
              </a:rPr>
              <a:t> </a:t>
            </a:r>
            <a:r>
              <a:rPr lang="en-US" altLang="ko-KR" sz="1541" spc="4" dirty="0">
                <a:latin typeface="Arial"/>
                <a:cs typeface="Arial"/>
              </a:rPr>
              <a:t>structure</a:t>
            </a:r>
          </a:p>
          <a:p>
            <a:pPr marL="35336">
              <a:spcBef>
                <a:spcPct val="28000"/>
              </a:spcBef>
              <a:defRPr lang="ko-KR" altLang="en-US"/>
            </a:pPr>
            <a:r>
              <a:rPr lang="ko-KR" altLang="en-US" sz="1541" spc="4" dirty="0">
                <a:latin typeface="함초롬돋움"/>
                <a:cs typeface="함초롬돋움"/>
              </a:rPr>
              <a:t>② </a:t>
            </a:r>
            <a:r>
              <a:rPr lang="en-US" altLang="ko-KR" sz="1541" spc="4" dirty="0">
                <a:latin typeface="Arial"/>
                <a:cs typeface="Arial"/>
              </a:rPr>
              <a:t>by </a:t>
            </a:r>
            <a:r>
              <a:rPr lang="en-US" altLang="ko-KR" sz="1541" b="1" spc="4" dirty="0">
                <a:latin typeface="Arial"/>
                <a:cs typeface="Arial"/>
              </a:rPr>
              <a:t>Arthur J. Cordell(</a:t>
            </a:r>
            <a:r>
              <a:rPr lang="en-US" altLang="ko-KR" sz="1541" spc="4" dirty="0">
                <a:latin typeface="Arial"/>
                <a:cs typeface="Arial"/>
              </a:rPr>
              <a:t>U.S.) in 1994, and then expand discussions to</a:t>
            </a:r>
            <a:r>
              <a:rPr lang="ko-KR" altLang="en-US" sz="1541" spc="96" dirty="0">
                <a:latin typeface="Arial"/>
                <a:cs typeface="Arial"/>
              </a:rPr>
              <a:t> </a:t>
            </a:r>
            <a:r>
              <a:rPr lang="en-US" altLang="ko-KR" sz="1541" spc="4" dirty="0">
                <a:latin typeface="Arial"/>
                <a:cs typeface="Arial"/>
              </a:rPr>
              <a:t>Europe</a:t>
            </a:r>
          </a:p>
          <a:p>
            <a:pPr>
              <a:lnSpc>
                <a:spcPct val="100000"/>
              </a:lnSpc>
              <a:spcBef>
                <a:spcPct val="0"/>
              </a:spcBef>
              <a:defRPr lang="ko-KR" altLang="en-US"/>
            </a:pPr>
            <a:endParaRPr lang="ko-KR" altLang="en-US" sz="1370" dirty="0">
              <a:latin typeface="Times New Roman"/>
              <a:cs typeface="Times New Roman"/>
            </a:endParaRPr>
          </a:p>
          <a:p>
            <a:pPr marL="100570">
              <a:defRPr lang="ko-KR" altLang="en-US"/>
            </a:pPr>
            <a:r>
              <a:rPr lang="en-US" altLang="ko-KR" sz="1541" spc="4" dirty="0">
                <a:latin typeface="HY견고딕"/>
                <a:cs typeface="HY견고딕"/>
              </a:rPr>
              <a:t>B. Content of Bit Tax (1994)</a:t>
            </a:r>
          </a:p>
          <a:p>
            <a:pPr marL="35336">
              <a:spcBef>
                <a:spcPct val="28000"/>
              </a:spcBef>
              <a:defRPr lang="ko-KR" altLang="en-US"/>
            </a:pPr>
            <a:r>
              <a:rPr lang="ko-KR" altLang="en-US" sz="1541" spc="4" dirty="0">
                <a:latin typeface="문체부 훈민정음체"/>
                <a:ea typeface="문체부 훈민정음체"/>
                <a:cs typeface="함초롬돋움"/>
              </a:rPr>
              <a:t>① </a:t>
            </a:r>
            <a:r>
              <a:rPr lang="en-US" altLang="ko-KR" sz="1541" spc="-66" dirty="0">
                <a:latin typeface="문체부 훈민정음체"/>
                <a:ea typeface="문체부 훈민정음체"/>
                <a:cs typeface="Arial"/>
              </a:rPr>
              <a:t>Tax </a:t>
            </a:r>
            <a:r>
              <a:rPr lang="en-US" altLang="ko-KR" sz="1541" spc="4" dirty="0">
                <a:latin typeface="문체부 훈민정음체"/>
                <a:ea typeface="문체부 훈민정음체"/>
                <a:cs typeface="Arial"/>
              </a:rPr>
              <a:t>only to value added interactive digital transactions -</a:t>
            </a:r>
            <a:r>
              <a:rPr lang="ko-KR" altLang="en-US" sz="1541" spc="250" dirty="0">
                <a:latin typeface="문체부 훈민정음체"/>
                <a:ea typeface="문체부 훈민정음체"/>
                <a:cs typeface="Arial"/>
              </a:rPr>
              <a:t> </a:t>
            </a:r>
            <a:r>
              <a:rPr lang="en-US" altLang="ko-KR" sz="1541" spc="4" dirty="0">
                <a:latin typeface="문체부 훈민정음체"/>
                <a:ea typeface="문체부 훈민정음체"/>
                <a:cs typeface="Arial"/>
              </a:rPr>
              <a:t>1cent/megabit</a:t>
            </a:r>
          </a:p>
          <a:p>
            <a:pPr marL="35336">
              <a:spcBef>
                <a:spcPct val="28000"/>
              </a:spcBef>
              <a:defRPr lang="ko-KR" altLang="en-US"/>
            </a:pPr>
            <a:r>
              <a:rPr lang="ko-KR" altLang="en-US" sz="1541" spc="4" dirty="0">
                <a:latin typeface="문체부 훈민정음체"/>
                <a:ea typeface="문체부 훈민정음체"/>
                <a:cs typeface="함초롬돋움"/>
              </a:rPr>
              <a:t>② </a:t>
            </a:r>
            <a:r>
              <a:rPr lang="en-US" altLang="ko-KR" sz="1541" spc="4" dirty="0">
                <a:latin typeface="문체부 훈민정음체"/>
                <a:ea typeface="문체부 훈민정음체"/>
                <a:cs typeface="Arial"/>
              </a:rPr>
              <a:t>First case of using data capacity as a tax</a:t>
            </a:r>
            <a:r>
              <a:rPr lang="ko-KR" altLang="en-US" sz="1541" spc="81" dirty="0">
                <a:latin typeface="문체부 훈민정음체"/>
                <a:ea typeface="문체부 훈민정음체"/>
                <a:cs typeface="Arial"/>
              </a:rPr>
              <a:t> </a:t>
            </a:r>
            <a:r>
              <a:rPr lang="en-US" altLang="ko-KR" sz="1541" spc="4" dirty="0">
                <a:latin typeface="문체부 훈민정음체"/>
                <a:ea typeface="문체부 훈민정음체"/>
                <a:cs typeface="Arial"/>
              </a:rPr>
              <a:t>base</a:t>
            </a:r>
          </a:p>
          <a:p>
            <a:pPr marL="35336">
              <a:spcBef>
                <a:spcPct val="28000"/>
              </a:spcBef>
              <a:defRPr lang="ko-KR" altLang="en-US"/>
            </a:pPr>
            <a:r>
              <a:rPr lang="ko-KR" altLang="en-US" sz="1541" spc="4" dirty="0">
                <a:latin typeface="문체부 훈민정음체"/>
                <a:ea typeface="문체부 훈민정음체"/>
                <a:cs typeface="함초롬돋움"/>
              </a:rPr>
              <a:t>③ </a:t>
            </a:r>
            <a:r>
              <a:rPr lang="en-US" altLang="ko-KR" sz="1541" spc="4" dirty="0">
                <a:latin typeface="문체부 훈민정음체"/>
                <a:ea typeface="문체부 훈민정음체"/>
                <a:cs typeface="Arial"/>
              </a:rPr>
              <a:t>Excise tax– taxation up to the use of people's daily life data </a:t>
            </a:r>
          </a:p>
          <a:p>
            <a:pPr marL="35336" algn="just">
              <a:spcBef>
                <a:spcPct val="28000"/>
              </a:spcBef>
              <a:defRPr lang="ko-KR" altLang="en-US"/>
            </a:pPr>
            <a:r>
              <a:rPr lang="ko-KR" altLang="en-US" sz="1541" spc="4" dirty="0">
                <a:latin typeface="문체부 훈민정음체"/>
                <a:ea typeface="문체부 훈민정음체"/>
                <a:cs typeface="함초롬돋움"/>
              </a:rPr>
              <a:t>④ </a:t>
            </a:r>
            <a:r>
              <a:rPr lang="en-US" altLang="ko-KR" sz="1541" spc="4" dirty="0">
                <a:latin typeface="문체부 훈민정음체"/>
                <a:ea typeface="문체부 훈민정음체"/>
                <a:cs typeface="Arial"/>
              </a:rPr>
              <a:t>EU E-Commerce Policy in 1997, Ottawa Economic Ministers' Meeting in 1998 – Decided to exclude the</a:t>
            </a:r>
            <a:r>
              <a:rPr lang="ko-KR" altLang="en-US" sz="1541" spc="66" dirty="0">
                <a:latin typeface="문체부 훈민정음체"/>
                <a:ea typeface="문체부 훈민정음체"/>
                <a:cs typeface="Arial"/>
              </a:rPr>
              <a:t> </a:t>
            </a:r>
            <a:r>
              <a:rPr lang="en-US" altLang="ko-KR" sz="1541" spc="4" dirty="0">
                <a:latin typeface="문체부 훈민정음체"/>
                <a:ea typeface="문체부 훈민정음체"/>
                <a:cs typeface="Arial"/>
              </a:rPr>
              <a:t>introduction of bit tax</a:t>
            </a:r>
          </a:p>
          <a:p>
            <a:pPr marL="35336" indent="97308">
              <a:spcBef>
                <a:spcPct val="28000"/>
              </a:spcBef>
              <a:defRPr lang="ko-KR" altLang="en-US"/>
            </a:pPr>
            <a:r>
              <a:rPr lang="en-US" altLang="ko-KR" sz="1541" spc="4" dirty="0">
                <a:latin typeface="문체부 훈민정음체"/>
                <a:ea typeface="문체부 훈민정음체"/>
                <a:cs typeface="Arial"/>
              </a:rPr>
              <a:t>U.S. Internet </a:t>
            </a:r>
            <a:r>
              <a:rPr lang="en-US" altLang="ko-KR" sz="1541" spc="-66" dirty="0">
                <a:latin typeface="문체부 훈민정음체"/>
                <a:ea typeface="문체부 훈민정음체"/>
                <a:cs typeface="Arial"/>
              </a:rPr>
              <a:t>Tax </a:t>
            </a:r>
            <a:r>
              <a:rPr lang="en-US" altLang="ko-KR" sz="1541" spc="4" dirty="0">
                <a:latin typeface="문체부 훈민정음체"/>
                <a:ea typeface="문체부 훈민정음체"/>
                <a:cs typeface="Arial"/>
              </a:rPr>
              <a:t>Freedom Act </a:t>
            </a:r>
            <a:r>
              <a:rPr lang="en-US" altLang="ko-KR" sz="1541" spc="-19" dirty="0">
                <a:latin typeface="문체부 훈민정음체"/>
                <a:ea typeface="문체부 훈민정음체"/>
                <a:cs typeface="Arial"/>
              </a:rPr>
              <a:t>(ITFA) </a:t>
            </a:r>
            <a:r>
              <a:rPr lang="en-US" altLang="ko-KR" sz="1541" spc="4" dirty="0">
                <a:latin typeface="문체부 훈민정음체"/>
                <a:ea typeface="문체부 훈민정음체"/>
                <a:cs typeface="Arial"/>
              </a:rPr>
              <a:t>enacted in 1998– Permanent Act (</a:t>
            </a:r>
            <a:r>
              <a:rPr lang="en-US" altLang="ko-KR" sz="1541" spc="-19" dirty="0">
                <a:latin typeface="문체부 훈민정음체"/>
                <a:ea typeface="문체부 훈민정음체"/>
                <a:cs typeface="Arial"/>
              </a:rPr>
              <a:t>PITFA) </a:t>
            </a:r>
            <a:r>
              <a:rPr lang="en-US" altLang="ko-KR" sz="1541" spc="4" dirty="0">
                <a:latin typeface="문체부 훈민정음체"/>
                <a:ea typeface="문체부 훈민정음체"/>
                <a:cs typeface="Arial"/>
              </a:rPr>
              <a:t>in</a:t>
            </a:r>
            <a:r>
              <a:rPr lang="ko-KR" altLang="en-US" sz="1541" spc="282" dirty="0">
                <a:latin typeface="문체부 훈민정음체"/>
                <a:ea typeface="문체부 훈민정음체"/>
                <a:cs typeface="Arial"/>
              </a:rPr>
              <a:t> </a:t>
            </a:r>
            <a:r>
              <a:rPr lang="en-US" altLang="ko-KR" sz="1541" spc="4" dirty="0">
                <a:latin typeface="문체부 훈민정음체"/>
                <a:ea typeface="문체부 훈민정음체"/>
                <a:cs typeface="Arial"/>
              </a:rPr>
              <a:t>2020</a:t>
            </a:r>
          </a:p>
          <a:p>
            <a:pPr marL="35336" algn="just">
              <a:spcBef>
                <a:spcPct val="28000"/>
              </a:spcBef>
              <a:defRPr lang="ko-KR" altLang="en-US"/>
            </a:pPr>
            <a:endParaRPr lang="ko-KR" altLang="en-US" sz="1541" spc="4" dirty="0">
              <a:latin typeface="Arial"/>
              <a:cs typeface="Arial"/>
            </a:endParaRPr>
          </a:p>
        </p:txBody>
      </p:sp>
      <p:sp>
        <p:nvSpPr>
          <p:cNvPr id="6" name="object 6"/>
          <p:cNvSpPr txBox="1">
            <a:spLocks noGrp="1"/>
          </p:cNvSpPr>
          <p:nvPr>
            <p:ph type="sldNum" sz="quarter" idx="7"/>
          </p:nvPr>
        </p:nvSpPr>
        <p:spPr>
          <a:xfrm>
            <a:off x="9656658" y="7013654"/>
            <a:ext cx="161290" cy="148590"/>
          </a:xfrm>
          <a:prstGeom prst="rect">
            <a:avLst/>
          </a:prstGeom>
        </p:spPr>
        <p:txBody>
          <a:bodyPr vert="horz" wrap="square" lIns="0" tIns="0" rIns="0" bIns="0">
            <a:spAutoFit/>
          </a:bodyPr>
          <a:lstStyle>
            <a:defPPr>
              <a:defRPr lang="ko-KR"/>
            </a:defPPr>
            <a:lvl1pPr marL="0" algn="l" defTabSz="914400" rtl="0" eaLnBrk="1" latinLnBrk="1" hangingPunct="1">
              <a:defRPr sz="800" b="0" i="0" kern="1200">
                <a:solidFill>
                  <a:srgbClr val="6B8F99"/>
                </a:solidFill>
                <a:latin typeface="Tahoma"/>
                <a:ea typeface="+mn-ea"/>
                <a:cs typeface="Tahoma"/>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25400">
              <a:spcBef>
                <a:spcPts val="100"/>
              </a:spcBef>
              <a:defRPr lang="ko-KR" altLang="en-US"/>
            </a:pPr>
            <a:fld id="{81D60167-4931-47E6-BA6A-407CBD079E47}" type="slidenum">
              <a:rPr lang="en-ID" smtClean="0"/>
              <a:pPr marL="25400">
                <a:spcBef>
                  <a:spcPts val="100"/>
                </a:spcBef>
                <a:defRPr lang="ko-KR" altLang="en-US"/>
              </a:pPr>
              <a:t>11</a:t>
            </a:fld>
            <a:endParaRPr lang="ko-K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DCBFAC4-D97D-C00B-8E1E-A772B3C8D60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object 3"/>
          <p:cNvSpPr/>
          <p:nvPr/>
        </p:nvSpPr>
        <p:spPr>
          <a:xfrm>
            <a:off x="961838" y="1409698"/>
            <a:ext cx="7205983" cy="387302"/>
          </a:xfrm>
          <a:prstGeom prst="rect">
            <a:avLst/>
          </a:prstGeom>
          <a:blipFill rotWithShape="1">
            <a:blip r:embed="rId4" cstate="print"/>
            <a:stretch>
              <a:fillRect/>
            </a:stretch>
          </a:blipFill>
        </p:spPr>
        <p:txBody>
          <a:bodyPr wrap="square" lIns="0" tIns="0" rIns="0" bIns="0"/>
          <a:lstStyle/>
          <a:p>
            <a:pPr>
              <a:defRPr lang="ko-KR" altLang="en-US"/>
            </a:pPr>
            <a:endParaRPr lang="ko-KR" altLang="en-US" sz="1541"/>
          </a:p>
        </p:txBody>
      </p:sp>
      <p:sp>
        <p:nvSpPr>
          <p:cNvPr id="4" name="object 4"/>
          <p:cNvSpPr/>
          <p:nvPr/>
        </p:nvSpPr>
        <p:spPr>
          <a:xfrm>
            <a:off x="973570" y="1397966"/>
            <a:ext cx="7182519" cy="370348"/>
          </a:xfrm>
          <a:prstGeom prst="rect">
            <a:avLst/>
          </a:prstGeom>
          <a:blipFill rotWithShape="1">
            <a:blip r:embed="rId5" cstate="print"/>
            <a:stretch>
              <a:fillRect/>
            </a:stretch>
          </a:blipFill>
        </p:spPr>
        <p:txBody>
          <a:bodyPr wrap="square" lIns="0" tIns="0" rIns="0" bIns="0"/>
          <a:lstStyle/>
          <a:p>
            <a:pPr>
              <a:defRPr lang="ko-KR" altLang="en-US"/>
            </a:pPr>
            <a:endParaRPr lang="ko-KR" altLang="en-US" sz="1541"/>
          </a:p>
        </p:txBody>
      </p:sp>
      <p:sp>
        <p:nvSpPr>
          <p:cNvPr id="5" name="object 5"/>
          <p:cNvSpPr txBox="1"/>
          <p:nvPr/>
        </p:nvSpPr>
        <p:spPr>
          <a:xfrm>
            <a:off x="1042197" y="1434038"/>
            <a:ext cx="7290315" cy="3638960"/>
          </a:xfrm>
          <a:prstGeom prst="rect">
            <a:avLst/>
          </a:prstGeom>
        </p:spPr>
        <p:txBody>
          <a:bodyPr vert="horz" wrap="square" lIns="0" tIns="10873" rIns="0" bIns="0">
            <a:spAutoFit/>
          </a:bodyPr>
          <a:lstStyle/>
          <a:p>
            <a:pPr marL="10872">
              <a:spcBef>
                <a:spcPct val="1000"/>
              </a:spcBef>
              <a:defRPr lang="ko-KR" altLang="en-US"/>
            </a:pPr>
            <a:r>
              <a:rPr lang="en-US" altLang="ko-KR" sz="1712" b="1" dirty="0">
                <a:solidFill>
                  <a:srgbClr val="FFFFFF"/>
                </a:solidFill>
                <a:latin typeface="굴림"/>
                <a:cs typeface="굴림"/>
              </a:rPr>
              <a:t>1. Bit Tax(Continue)</a:t>
            </a:r>
          </a:p>
          <a:p>
            <a:pPr marL="35336">
              <a:spcBef>
                <a:spcPct val="79000"/>
              </a:spcBef>
              <a:defRPr lang="ko-KR" altLang="en-US"/>
            </a:pPr>
            <a:r>
              <a:rPr lang="ko-KR" altLang="ko-KR" sz="1541" spc="4" dirty="0">
                <a:latin typeface="HY견고딕"/>
                <a:cs typeface="HY견고딕"/>
              </a:rPr>
              <a:t>C. </a:t>
            </a:r>
            <a:r>
              <a:rPr lang="en-US" altLang="ko-KR" sz="1541" spc="4" dirty="0">
                <a:latin typeface="HY견고딕"/>
                <a:cs typeface="HY견고딕"/>
              </a:rPr>
              <a:t>Bit Tax issue</a:t>
            </a:r>
            <a:r>
              <a:rPr lang="ko-KR" altLang="ko-KR" sz="1541" spc="4" dirty="0">
                <a:latin typeface="HY견고딕"/>
                <a:cs typeface="HY견고딕"/>
              </a:rPr>
              <a:t> (</a:t>
            </a:r>
            <a:r>
              <a:rPr lang="en-US" altLang="ko-KR" sz="1541" spc="4" dirty="0">
                <a:latin typeface="HY견고딕"/>
                <a:cs typeface="HY견고딕"/>
              </a:rPr>
              <a:t>Why not adopted</a:t>
            </a:r>
            <a:r>
              <a:rPr lang="ko-KR" altLang="ko-KR" sz="1541" spc="4" dirty="0">
                <a:latin typeface="HY견고딕"/>
                <a:cs typeface="HY견고딕"/>
              </a:rPr>
              <a:t>)</a:t>
            </a:r>
          </a:p>
          <a:p>
            <a:pPr marL="35336">
              <a:spcBef>
                <a:spcPct val="28000"/>
              </a:spcBef>
              <a:defRPr lang="ko-KR" altLang="en-US"/>
            </a:pPr>
            <a:r>
              <a:rPr lang="ko-KR" altLang="ko-KR" sz="1541" spc="4" dirty="0">
                <a:latin typeface="Arial"/>
                <a:cs typeface="Arial"/>
              </a:rPr>
              <a:t>① </a:t>
            </a:r>
            <a:r>
              <a:rPr lang="en-US" altLang="ko-KR" sz="1541" spc="4" dirty="0">
                <a:latin typeface="Arial"/>
                <a:cs typeface="Arial"/>
              </a:rPr>
              <a:t>External effects on transactions related to the use of the internet /e-commerce discriminatory taxation + the possibility of restricting people’s use of the internet </a:t>
            </a:r>
          </a:p>
          <a:p>
            <a:pPr marL="35336">
              <a:spcBef>
                <a:spcPct val="28000"/>
              </a:spcBef>
              <a:defRPr lang="ko-KR" altLang="en-US"/>
            </a:pPr>
            <a:r>
              <a:rPr lang="ko-KR" altLang="ko-KR" sz="1541" spc="4" dirty="0">
                <a:latin typeface="Arial"/>
                <a:cs typeface="Arial"/>
              </a:rPr>
              <a:t>②</a:t>
            </a:r>
            <a:r>
              <a:rPr lang="en-US" altLang="ko-KR" sz="1541" spc="4" dirty="0">
                <a:latin typeface="Arial"/>
                <a:cs typeface="Arial"/>
              </a:rPr>
              <a:t> Technical limitations – No device to measure data usage</a:t>
            </a:r>
          </a:p>
          <a:p>
            <a:pPr marL="35336">
              <a:spcBef>
                <a:spcPct val="28000"/>
              </a:spcBef>
              <a:defRPr lang="ko-KR" altLang="en-US"/>
            </a:pPr>
            <a:r>
              <a:rPr lang="en-US" altLang="ko-KR" sz="1541" spc="4" dirty="0">
                <a:latin typeface="Arial"/>
                <a:cs typeface="Arial"/>
              </a:rPr>
              <a:t>- Practically impossible to distinguish between transaction in which value is generated among data capacity</a:t>
            </a:r>
          </a:p>
          <a:p>
            <a:pPr marL="35336">
              <a:spcBef>
                <a:spcPct val="28000"/>
              </a:spcBef>
              <a:defRPr lang="ko-KR" altLang="en-US"/>
            </a:pPr>
            <a:r>
              <a:rPr lang="ko-KR" altLang="ko-KR" sz="1541" spc="4" dirty="0">
                <a:latin typeface="Arial"/>
                <a:cs typeface="Arial"/>
              </a:rPr>
              <a:t>③ </a:t>
            </a:r>
            <a:r>
              <a:rPr lang="en-US" altLang="ko-KR" sz="1541" spc="4" dirty="0">
                <a:latin typeface="Arial"/>
                <a:cs typeface="Arial"/>
              </a:rPr>
              <a:t>Tax revenue aspects </a:t>
            </a:r>
            <a:r>
              <a:rPr lang="ko-KR" altLang="ko-KR" sz="1541" spc="4" dirty="0">
                <a:latin typeface="Arial"/>
                <a:cs typeface="Arial"/>
              </a:rPr>
              <a:t>– </a:t>
            </a:r>
            <a:r>
              <a:rPr lang="en-US" altLang="ko-KR" sz="1541" spc="4" dirty="0">
                <a:latin typeface="Arial"/>
                <a:cs typeface="Arial"/>
              </a:rPr>
              <a:t>Excessive taxes compared with corporations’ sales or profit size </a:t>
            </a:r>
            <a:r>
              <a:rPr lang="ko-KR" altLang="ko-KR" sz="1541" spc="4" dirty="0">
                <a:latin typeface="Arial"/>
                <a:cs typeface="Arial"/>
              </a:rPr>
              <a:t>; HP</a:t>
            </a:r>
            <a:r>
              <a:rPr lang="en-US" altLang="ko-KR" sz="1541" spc="4" dirty="0">
                <a:latin typeface="Arial"/>
                <a:cs typeface="Arial"/>
              </a:rPr>
              <a:t> used to 5 terabytes a month</a:t>
            </a:r>
            <a:r>
              <a:rPr lang="ko-KR" altLang="ko-KR" sz="1541" spc="4" dirty="0">
                <a:latin typeface="Arial"/>
                <a:cs typeface="Arial"/>
              </a:rPr>
              <a:t> </a:t>
            </a:r>
            <a:r>
              <a:rPr lang="en-US" altLang="ko-KR" sz="1541" spc="4" dirty="0">
                <a:latin typeface="Arial"/>
                <a:cs typeface="Arial"/>
              </a:rPr>
              <a:t>(or 480 terabits a year). HP would pay a total “bit tax” of $4.8million on total worldwide revenues of </a:t>
            </a:r>
            <a:r>
              <a:rPr lang="ko-KR" altLang="ko-KR" sz="1541" spc="4" dirty="0">
                <a:latin typeface="Arial"/>
                <a:cs typeface="Arial"/>
              </a:rPr>
              <a:t>$32</a:t>
            </a:r>
            <a:r>
              <a:rPr lang="en-US" altLang="ko-KR" sz="1541" spc="4" dirty="0">
                <a:latin typeface="Arial"/>
                <a:cs typeface="Arial"/>
              </a:rPr>
              <a:t> billion and profits of $5 billion for</a:t>
            </a:r>
            <a:r>
              <a:rPr lang="ko-KR" altLang="ko-KR" sz="1541" spc="4" dirty="0">
                <a:latin typeface="Arial"/>
                <a:cs typeface="Arial"/>
              </a:rPr>
              <a:t> HP </a:t>
            </a:r>
            <a:r>
              <a:rPr lang="en-US" altLang="ko-KR" sz="1541" spc="4" dirty="0">
                <a:latin typeface="Arial"/>
                <a:cs typeface="Arial"/>
              </a:rPr>
              <a:t>in </a:t>
            </a:r>
            <a:r>
              <a:rPr lang="ko-KR" altLang="ko-KR" sz="1541" spc="4" dirty="0">
                <a:latin typeface="Arial"/>
                <a:cs typeface="Arial"/>
              </a:rPr>
              <a:t>1995.</a:t>
            </a:r>
          </a:p>
          <a:p>
            <a:pPr marL="35336">
              <a:spcBef>
                <a:spcPct val="28000"/>
              </a:spcBef>
              <a:defRPr lang="ko-KR" altLang="en-US"/>
            </a:pPr>
            <a:r>
              <a:rPr lang="en-US" altLang="ko-KR" sz="1541" spc="4" dirty="0">
                <a:latin typeface="문체부 훈민정음체"/>
                <a:ea typeface="문체부 훈민정음체"/>
                <a:cs typeface="Arial"/>
              </a:rPr>
              <a:t> ※ OECD/G20</a:t>
            </a:r>
            <a:r>
              <a:rPr lang="ko-KR" altLang="en-US" sz="1541" spc="4" dirty="0">
                <a:latin typeface="문체부 훈민정음체"/>
                <a:ea typeface="문체부 훈민정음체"/>
                <a:cs typeface="Arial"/>
              </a:rPr>
              <a:t> </a:t>
            </a:r>
            <a:r>
              <a:rPr lang="en-US" altLang="ko-KR" sz="1541" spc="4" dirty="0">
                <a:latin typeface="문체부 훈민정음체"/>
                <a:ea typeface="문체부 훈민정음체"/>
                <a:cs typeface="Arial"/>
              </a:rPr>
              <a:t>(2014 Deliverable)</a:t>
            </a:r>
            <a:r>
              <a:rPr lang="ko-KR" altLang="en-US" sz="1541" spc="4" dirty="0">
                <a:latin typeface="문체부 훈민정음체"/>
                <a:ea typeface="문체부 훈민정음체"/>
                <a:cs typeface="Arial"/>
              </a:rPr>
              <a:t> </a:t>
            </a:r>
            <a:r>
              <a:rPr lang="en-US" altLang="ko-KR" sz="1541" spc="4" dirty="0">
                <a:latin typeface="문체부 훈민정음체"/>
                <a:ea typeface="문체부 훈민정음체"/>
                <a:cs typeface="Arial"/>
              </a:rPr>
              <a:t>BEPS Project Action1; recommended applicable only to businesses that exceed the minimum annual</a:t>
            </a:r>
            <a:r>
              <a:rPr lang="ko-KR" altLang="en-US" sz="1541" spc="343" dirty="0">
                <a:latin typeface="문체부 훈민정음체"/>
                <a:ea typeface="문체부 훈민정음체"/>
                <a:cs typeface="Arial"/>
              </a:rPr>
              <a:t> </a:t>
            </a:r>
            <a:r>
              <a:rPr lang="en-US" altLang="ko-KR" sz="1541" spc="4" dirty="0">
                <a:latin typeface="문체부 훈민정음체"/>
                <a:ea typeface="문체부 훈민정음체"/>
                <a:cs typeface="Arial"/>
              </a:rPr>
              <a:t>bandwidth</a:t>
            </a:r>
          </a:p>
        </p:txBody>
      </p:sp>
      <p:sp>
        <p:nvSpPr>
          <p:cNvPr id="6" name="object 6"/>
          <p:cNvSpPr txBox="1">
            <a:spLocks noGrp="1"/>
          </p:cNvSpPr>
          <p:nvPr>
            <p:ph type="sldNum" sz="quarter" idx="7"/>
          </p:nvPr>
        </p:nvSpPr>
        <p:spPr>
          <a:xfrm>
            <a:off x="9656658" y="7013654"/>
            <a:ext cx="161290" cy="148590"/>
          </a:xfrm>
          <a:prstGeom prst="rect">
            <a:avLst/>
          </a:prstGeom>
        </p:spPr>
        <p:txBody>
          <a:bodyPr vert="horz" wrap="square" lIns="0" tIns="0" rIns="0" bIns="0">
            <a:spAutoFit/>
          </a:bodyPr>
          <a:lstStyle>
            <a:defPPr>
              <a:defRPr lang="ko-KR"/>
            </a:defPPr>
            <a:lvl1pPr marL="0" algn="l" defTabSz="914400" rtl="0" eaLnBrk="1" latinLnBrk="1" hangingPunct="1">
              <a:defRPr sz="800" b="0" i="0" kern="1200">
                <a:solidFill>
                  <a:srgbClr val="6B8F99"/>
                </a:solidFill>
                <a:latin typeface="Tahoma"/>
                <a:ea typeface="+mn-ea"/>
                <a:cs typeface="Tahoma"/>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25400">
              <a:spcBef>
                <a:spcPts val="100"/>
              </a:spcBef>
              <a:defRPr lang="ko-KR" altLang="en-US"/>
            </a:pPr>
            <a:fld id="{81D60167-4931-47E6-BA6A-407CBD079E47}" type="slidenum">
              <a:rPr lang="en-ID" smtClean="0"/>
              <a:pPr marL="25400">
                <a:spcBef>
                  <a:spcPts val="100"/>
                </a:spcBef>
                <a:defRPr lang="ko-KR" altLang="en-US"/>
              </a:pPr>
              <a:t>12</a:t>
            </a:fld>
            <a:endParaRPr lang="ko-KR"/>
          </a:p>
        </p:txBody>
      </p:sp>
      <p:sp>
        <p:nvSpPr>
          <p:cNvPr id="11" name="object 2"/>
          <p:cNvSpPr txBox="1">
            <a:spLocks noGrp="1"/>
          </p:cNvSpPr>
          <p:nvPr>
            <p:ph type="title"/>
          </p:nvPr>
        </p:nvSpPr>
        <p:spPr>
          <a:xfrm>
            <a:off x="1091723" y="819692"/>
            <a:ext cx="6344264" cy="300189"/>
          </a:xfrm>
          <a:prstGeom prst="rect">
            <a:avLst/>
          </a:prstGeom>
        </p:spPr>
        <p:txBody>
          <a:bodyPr vert="horz" wrap="square" lIns="0" tIns="10329" rIns="0" bIns="0" rtlCol="0" anchor="ctr">
            <a:spAutoFit/>
          </a:bodyPr>
          <a:lstStyle/>
          <a:p>
            <a:pPr marL="10872" algn="ctr">
              <a:lnSpc>
                <a:spcPct val="100000"/>
              </a:lnSpc>
              <a:defRPr lang="ko-KR" altLang="en-US"/>
            </a:pPr>
            <a:r>
              <a:rPr lang="en-US" sz="1883" b="1" dirty="0">
                <a:latin typeface="HY견고딕" pitchFamily="18" charset="-127"/>
                <a:ea typeface="HY견고딕" pitchFamily="18" charset="-127"/>
              </a:rPr>
              <a:t>Ⅱ</a:t>
            </a:r>
            <a:r>
              <a:rPr lang="en-US" altLang="ko-KR" sz="1883" b="1" dirty="0">
                <a:latin typeface="HY견고딕" pitchFamily="18" charset="-127"/>
                <a:ea typeface="HY견고딕" pitchFamily="18" charset="-127"/>
              </a:rPr>
              <a:t>. </a:t>
            </a:r>
            <a:r>
              <a:rPr lang="en-US" altLang="ko-KR" sz="1798" b="1" dirty="0">
                <a:latin typeface="HY견고딕" pitchFamily="18" charset="-127"/>
                <a:ea typeface="HY견고딕" pitchFamily="18" charset="-127"/>
              </a:rPr>
              <a:t>Global trends</a:t>
            </a:r>
            <a:r>
              <a:rPr lang="ko-KR" altLang="en-US" sz="1798" b="1" spc="4" dirty="0">
                <a:latin typeface="HY견고딕" pitchFamily="18" charset="-127"/>
                <a:ea typeface="HY견고딕" pitchFamily="18" charset="-127"/>
              </a:rPr>
              <a:t> </a:t>
            </a:r>
            <a:r>
              <a:rPr lang="en-US" altLang="ko-KR" sz="1798" b="1" spc="4" dirty="0">
                <a:latin typeface="HY견고딕" pitchFamily="18" charset="-127"/>
                <a:ea typeface="HY견고딕" pitchFamily="18" charset="-127"/>
              </a:rPr>
              <a:t>on data taxation</a:t>
            </a: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5CCC37E1-4A7A-BEA0-EE0A-32EC2A8DE1A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object 3"/>
          <p:cNvSpPr/>
          <p:nvPr/>
        </p:nvSpPr>
        <p:spPr>
          <a:xfrm>
            <a:off x="961838" y="1409698"/>
            <a:ext cx="7205983" cy="387302"/>
          </a:xfrm>
          <a:prstGeom prst="rect">
            <a:avLst/>
          </a:prstGeom>
          <a:blipFill rotWithShape="1">
            <a:blip r:embed="rId4"/>
            <a:stretch>
              <a:fillRect/>
            </a:stretch>
          </a:blipFill>
        </p:spPr>
        <p:txBody>
          <a:bodyPr wrap="square" lIns="0" tIns="0" rIns="0" bIns="0"/>
          <a:lstStyle/>
          <a:p>
            <a:pPr>
              <a:defRPr lang="ko-KR" altLang="en-US"/>
            </a:pPr>
            <a:endParaRPr lang="ko-KR" altLang="en-US" sz="1541"/>
          </a:p>
        </p:txBody>
      </p:sp>
      <p:sp>
        <p:nvSpPr>
          <p:cNvPr id="4" name="object 4"/>
          <p:cNvSpPr/>
          <p:nvPr/>
        </p:nvSpPr>
        <p:spPr>
          <a:xfrm>
            <a:off x="973570" y="1397966"/>
            <a:ext cx="7182519" cy="370348"/>
          </a:xfrm>
          <a:prstGeom prst="rect">
            <a:avLst/>
          </a:prstGeom>
          <a:blipFill rotWithShape="1">
            <a:blip r:embed="rId5"/>
            <a:stretch>
              <a:fillRect/>
            </a:stretch>
          </a:blipFill>
        </p:spPr>
        <p:txBody>
          <a:bodyPr wrap="square" lIns="0" tIns="0" rIns="0" bIns="0"/>
          <a:lstStyle/>
          <a:p>
            <a:pPr>
              <a:defRPr lang="ko-KR" altLang="en-US"/>
            </a:pPr>
            <a:endParaRPr lang="ko-KR" altLang="en-US" sz="1541"/>
          </a:p>
        </p:txBody>
      </p:sp>
      <p:sp>
        <p:nvSpPr>
          <p:cNvPr id="5" name="object 5"/>
          <p:cNvSpPr txBox="1"/>
          <p:nvPr/>
        </p:nvSpPr>
        <p:spPr>
          <a:xfrm>
            <a:off x="1042200" y="1434038"/>
            <a:ext cx="7117815" cy="2126751"/>
          </a:xfrm>
          <a:prstGeom prst="rect">
            <a:avLst/>
          </a:prstGeom>
        </p:spPr>
        <p:txBody>
          <a:bodyPr vert="horz" wrap="square" lIns="0" tIns="10873" rIns="0" bIns="0">
            <a:spAutoFit/>
          </a:bodyPr>
          <a:lstStyle/>
          <a:p>
            <a:pPr marL="10872">
              <a:spcBef>
                <a:spcPct val="1000"/>
              </a:spcBef>
              <a:defRPr lang="ko-KR" altLang="en-US"/>
            </a:pPr>
            <a:r>
              <a:rPr lang="en-US" altLang="ko-KR" sz="1712" b="1">
                <a:solidFill>
                  <a:srgbClr val="FFFFFF"/>
                </a:solidFill>
                <a:latin typeface="굴림"/>
                <a:cs typeface="굴림"/>
              </a:rPr>
              <a:t>2. </a:t>
            </a:r>
            <a:r>
              <a:rPr lang="en-US" altLang="ko-KR" sz="1712" b="1" spc="4">
                <a:solidFill>
                  <a:srgbClr val="FFFFFF"/>
                </a:solidFill>
                <a:latin typeface="굴림"/>
                <a:cs typeface="굴림"/>
              </a:rPr>
              <a:t>New York Senate </a:t>
            </a:r>
            <a:r>
              <a:rPr lang="en-US" altLang="ko-KR" sz="1712" b="1">
                <a:solidFill>
                  <a:srgbClr val="FFFFFF"/>
                </a:solidFill>
                <a:latin typeface="굴림"/>
                <a:cs typeface="굴림"/>
              </a:rPr>
              <a:t>bill</a:t>
            </a:r>
            <a:r>
              <a:rPr lang="ko-KR" altLang="en-US" sz="1712" b="1" spc="-106">
                <a:solidFill>
                  <a:srgbClr val="FFFFFF"/>
                </a:solidFill>
                <a:latin typeface="굴림"/>
                <a:cs typeface="굴림"/>
              </a:rPr>
              <a:t> </a:t>
            </a:r>
            <a:r>
              <a:rPr lang="en-US" altLang="ko-KR" sz="1712" b="1">
                <a:solidFill>
                  <a:srgbClr val="FFFFFF"/>
                </a:solidFill>
                <a:latin typeface="굴림"/>
                <a:cs typeface="굴림"/>
              </a:rPr>
              <a:t>4959</a:t>
            </a:r>
          </a:p>
          <a:p>
            <a:pPr>
              <a:lnSpc>
                <a:spcPct val="100000"/>
              </a:lnSpc>
              <a:defRPr lang="ko-KR" altLang="en-US"/>
            </a:pPr>
            <a:endParaRPr lang="ko-KR" altLang="en-US" sz="1498">
              <a:latin typeface="Times New Roman"/>
              <a:cs typeface="Times New Roman"/>
            </a:endParaRPr>
          </a:p>
          <a:p>
            <a:pPr marL="35336">
              <a:defRPr lang="ko-KR" altLang="en-US"/>
            </a:pPr>
            <a:r>
              <a:rPr lang="en-US" altLang="ko-KR" sz="1541" spc="4">
                <a:latin typeface="HY견고딕"/>
                <a:cs typeface="HY견고딕"/>
              </a:rPr>
              <a:t>A. Summary</a:t>
            </a:r>
          </a:p>
          <a:p>
            <a:pPr marL="35336">
              <a:spcBef>
                <a:spcPct val="28000"/>
              </a:spcBef>
              <a:defRPr lang="ko-KR" altLang="en-US"/>
            </a:pPr>
            <a:r>
              <a:rPr lang="ko-KR" altLang="en-US" sz="1541" spc="4">
                <a:latin typeface="함초롬돋움"/>
                <a:cs typeface="함초롬돋움"/>
              </a:rPr>
              <a:t>① </a:t>
            </a:r>
            <a:r>
              <a:rPr lang="en-US" altLang="ko-KR" sz="1541" spc="4">
                <a:latin typeface="Arial"/>
                <a:cs typeface="Arial"/>
              </a:rPr>
              <a:t>New </a:t>
            </a:r>
            <a:r>
              <a:rPr lang="en-US" altLang="ko-KR" sz="1541" spc="-35">
                <a:latin typeface="Arial"/>
                <a:cs typeface="Arial"/>
              </a:rPr>
              <a:t>York </a:t>
            </a:r>
            <a:r>
              <a:rPr lang="en-US" altLang="ko-KR" sz="1541" spc="4">
                <a:latin typeface="Arial"/>
                <a:cs typeface="Arial"/>
              </a:rPr>
              <a:t>Senate Liz Krueger proposed on Feb 12,</a:t>
            </a:r>
            <a:r>
              <a:rPr lang="ko-KR" altLang="en-US" sz="1541" spc="220">
                <a:latin typeface="Arial"/>
                <a:cs typeface="Arial"/>
              </a:rPr>
              <a:t> </a:t>
            </a:r>
            <a:r>
              <a:rPr lang="en-US" altLang="ko-KR" sz="1541" spc="4">
                <a:latin typeface="Arial"/>
                <a:cs typeface="Arial"/>
              </a:rPr>
              <a:t>2021</a:t>
            </a:r>
          </a:p>
          <a:p>
            <a:pPr marL="35336">
              <a:spcBef>
                <a:spcPct val="28000"/>
              </a:spcBef>
              <a:defRPr lang="ko-KR" altLang="en-US"/>
            </a:pPr>
            <a:r>
              <a:rPr lang="ko-KR" altLang="en-US" sz="1541" spc="4">
                <a:latin typeface="함초롬돋움"/>
                <a:cs typeface="함초롬돋움"/>
              </a:rPr>
              <a:t>② </a:t>
            </a:r>
            <a:r>
              <a:rPr lang="en-US" altLang="ko-KR" sz="1541" spc="4">
                <a:latin typeface="Arial"/>
                <a:cs typeface="Arial"/>
              </a:rPr>
              <a:t>Developed as an alternative to digital advertising tax that does not violate the Permanent Internet </a:t>
            </a:r>
            <a:r>
              <a:rPr lang="en-US" altLang="ko-KR" sz="1541" spc="-66">
                <a:latin typeface="Arial"/>
                <a:cs typeface="Arial"/>
              </a:rPr>
              <a:t>Tax </a:t>
            </a:r>
            <a:r>
              <a:rPr lang="en-US" altLang="ko-KR" sz="1541" spc="4">
                <a:latin typeface="Arial"/>
                <a:cs typeface="Arial"/>
              </a:rPr>
              <a:t>Freedom Act</a:t>
            </a:r>
            <a:r>
              <a:rPr lang="ko-KR" altLang="en-US" sz="1541" spc="50">
                <a:latin typeface="Arial"/>
                <a:cs typeface="Arial"/>
              </a:rPr>
              <a:t> </a:t>
            </a:r>
            <a:r>
              <a:rPr lang="en-US" altLang="ko-KR" sz="1541" spc="-19">
                <a:latin typeface="Arial"/>
                <a:cs typeface="Arial"/>
              </a:rPr>
              <a:t>(PITFA)</a:t>
            </a:r>
          </a:p>
          <a:p>
            <a:pPr marL="35336">
              <a:spcBef>
                <a:spcPct val="28000"/>
              </a:spcBef>
              <a:defRPr lang="ko-KR" altLang="en-US"/>
            </a:pPr>
            <a:r>
              <a:rPr lang="ko-KR" altLang="en-US" sz="1541" spc="4">
                <a:latin typeface="함초롬돋움"/>
                <a:cs typeface="함초롬돋움"/>
              </a:rPr>
              <a:t>③ </a:t>
            </a:r>
            <a:r>
              <a:rPr lang="en-US" altLang="ko-KR" sz="1541" spc="4">
                <a:latin typeface="Arial"/>
                <a:cs typeface="Arial"/>
              </a:rPr>
              <a:t>Monthly taxation based on the number of members of an Internet service</a:t>
            </a:r>
            <a:r>
              <a:rPr lang="ko-KR" altLang="en-US" sz="1541" spc="343">
                <a:latin typeface="Arial"/>
                <a:cs typeface="Arial"/>
              </a:rPr>
              <a:t> </a:t>
            </a:r>
            <a:r>
              <a:rPr lang="en-US" altLang="ko-KR" sz="1541" spc="4">
                <a:latin typeface="Arial"/>
                <a:cs typeface="Arial"/>
              </a:rPr>
              <a:t>company</a:t>
            </a:r>
            <a:endParaRPr lang="ko-KR" altLang="en-US" sz="1541">
              <a:latin typeface="Arial"/>
              <a:cs typeface="Arial"/>
            </a:endParaRPr>
          </a:p>
        </p:txBody>
      </p:sp>
      <p:sp>
        <p:nvSpPr>
          <p:cNvPr id="6" name="object 6"/>
          <p:cNvSpPr/>
          <p:nvPr/>
        </p:nvSpPr>
        <p:spPr>
          <a:xfrm>
            <a:off x="1072620" y="3713932"/>
            <a:ext cx="6685804" cy="1872584"/>
          </a:xfrm>
          <a:prstGeom prst="rect">
            <a:avLst/>
          </a:prstGeom>
          <a:blipFill rotWithShape="1">
            <a:blip r:embed="rId6"/>
            <a:stretch>
              <a:fillRect/>
            </a:stretch>
          </a:blipFill>
        </p:spPr>
        <p:txBody>
          <a:bodyPr wrap="square" lIns="0" tIns="0" rIns="0" bIns="0"/>
          <a:lstStyle/>
          <a:p>
            <a:pPr>
              <a:defRPr lang="ko-KR" altLang="en-US"/>
            </a:pPr>
            <a:endParaRPr lang="ko-KR" altLang="en-US" sz="1541"/>
          </a:p>
        </p:txBody>
      </p:sp>
      <p:sp>
        <p:nvSpPr>
          <p:cNvPr id="7" name="object 7"/>
          <p:cNvSpPr txBox="1">
            <a:spLocks noGrp="1"/>
          </p:cNvSpPr>
          <p:nvPr>
            <p:ph type="sldNum" sz="quarter" idx="7"/>
          </p:nvPr>
        </p:nvSpPr>
        <p:spPr>
          <a:xfrm>
            <a:off x="9656658" y="7013654"/>
            <a:ext cx="161290" cy="148590"/>
          </a:xfrm>
          <a:prstGeom prst="rect">
            <a:avLst/>
          </a:prstGeom>
        </p:spPr>
        <p:txBody>
          <a:bodyPr vert="horz" wrap="square" lIns="0" tIns="0" rIns="0" bIns="0">
            <a:spAutoFit/>
          </a:bodyPr>
          <a:lstStyle>
            <a:defPPr>
              <a:defRPr lang="ko-KR"/>
            </a:defPPr>
            <a:lvl1pPr marL="0" algn="l" defTabSz="914400" rtl="0" eaLnBrk="1" latinLnBrk="1" hangingPunct="1">
              <a:defRPr sz="800" b="0" i="0" kern="1200">
                <a:solidFill>
                  <a:srgbClr val="6B8F99"/>
                </a:solidFill>
                <a:latin typeface="Tahoma"/>
                <a:ea typeface="+mn-ea"/>
                <a:cs typeface="Tahoma"/>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25400">
              <a:spcBef>
                <a:spcPts val="100"/>
              </a:spcBef>
              <a:defRPr lang="ko-KR" altLang="en-US"/>
            </a:pPr>
            <a:fld id="{81D60167-4931-47E6-BA6A-407CBD079E47}" type="slidenum">
              <a:rPr lang="en-ID" smtClean="0"/>
              <a:pPr marL="25400">
                <a:spcBef>
                  <a:spcPts val="100"/>
                </a:spcBef>
                <a:defRPr lang="ko-KR" altLang="en-US"/>
              </a:pPr>
              <a:t>13</a:t>
            </a:fld>
            <a:endParaRPr lang="en-US"/>
          </a:p>
        </p:txBody>
      </p:sp>
      <p:sp>
        <p:nvSpPr>
          <p:cNvPr id="11" name="object 2"/>
          <p:cNvSpPr txBox="1">
            <a:spLocks noGrp="1"/>
          </p:cNvSpPr>
          <p:nvPr>
            <p:ph type="title"/>
          </p:nvPr>
        </p:nvSpPr>
        <p:spPr>
          <a:xfrm>
            <a:off x="1091723" y="819692"/>
            <a:ext cx="6344264" cy="300189"/>
          </a:xfrm>
          <a:prstGeom prst="rect">
            <a:avLst/>
          </a:prstGeom>
        </p:spPr>
        <p:txBody>
          <a:bodyPr vert="horz" wrap="square" lIns="0" tIns="10329" rIns="0" bIns="0" rtlCol="0" anchor="ctr">
            <a:spAutoFit/>
          </a:bodyPr>
          <a:lstStyle/>
          <a:p>
            <a:pPr marL="10872" algn="ctr">
              <a:lnSpc>
                <a:spcPct val="100000"/>
              </a:lnSpc>
              <a:defRPr lang="ko-KR" altLang="en-US"/>
            </a:pPr>
            <a:r>
              <a:rPr lang="en-US" sz="1883" b="1" dirty="0">
                <a:latin typeface="HY견고딕" pitchFamily="18" charset="-127"/>
                <a:ea typeface="HY견고딕" pitchFamily="18" charset="-127"/>
              </a:rPr>
              <a:t>Ⅱ</a:t>
            </a:r>
            <a:r>
              <a:rPr lang="en-US" altLang="ko-KR" sz="1883" b="1" dirty="0">
                <a:latin typeface="HY견고딕" pitchFamily="18" charset="-127"/>
                <a:ea typeface="HY견고딕" pitchFamily="18" charset="-127"/>
              </a:rPr>
              <a:t>. </a:t>
            </a:r>
            <a:r>
              <a:rPr lang="en-US" altLang="ko-KR" sz="1798" b="1" dirty="0">
                <a:latin typeface="HY견고딕" pitchFamily="18" charset="-127"/>
                <a:ea typeface="HY견고딕" pitchFamily="18" charset="-127"/>
              </a:rPr>
              <a:t>Global trends</a:t>
            </a:r>
            <a:r>
              <a:rPr lang="ko-KR" altLang="en-US" sz="1798" b="1" spc="4" dirty="0">
                <a:latin typeface="HY견고딕" pitchFamily="18" charset="-127"/>
                <a:ea typeface="HY견고딕" pitchFamily="18" charset="-127"/>
              </a:rPr>
              <a:t> </a:t>
            </a:r>
            <a:r>
              <a:rPr lang="en-US" altLang="ko-KR" sz="1798" b="1" spc="4" dirty="0">
                <a:latin typeface="HY견고딕" pitchFamily="18" charset="-127"/>
                <a:ea typeface="HY견고딕" pitchFamily="18" charset="-127"/>
              </a:rPr>
              <a:t>on data taxation</a:t>
            </a: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7F1E44E-F53B-86D7-3B2D-20A1FB0E1E8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object 3"/>
          <p:cNvSpPr/>
          <p:nvPr/>
        </p:nvSpPr>
        <p:spPr>
          <a:xfrm>
            <a:off x="961838" y="1409698"/>
            <a:ext cx="7205983" cy="387302"/>
          </a:xfrm>
          <a:prstGeom prst="rect">
            <a:avLst/>
          </a:prstGeom>
          <a:blipFill rotWithShape="1">
            <a:blip r:embed="rId4"/>
            <a:stretch>
              <a:fillRect/>
            </a:stretch>
          </a:blipFill>
        </p:spPr>
        <p:txBody>
          <a:bodyPr wrap="square" lIns="0" tIns="0" rIns="0" bIns="0"/>
          <a:lstStyle/>
          <a:p>
            <a:pPr>
              <a:defRPr lang="ko-KR" altLang="en-US"/>
            </a:pPr>
            <a:endParaRPr lang="ko-KR" altLang="en-US" sz="1541"/>
          </a:p>
        </p:txBody>
      </p:sp>
      <p:sp>
        <p:nvSpPr>
          <p:cNvPr id="4" name="object 4"/>
          <p:cNvSpPr/>
          <p:nvPr/>
        </p:nvSpPr>
        <p:spPr>
          <a:xfrm>
            <a:off x="973570" y="1397966"/>
            <a:ext cx="7182519" cy="370348"/>
          </a:xfrm>
          <a:prstGeom prst="rect">
            <a:avLst/>
          </a:prstGeom>
          <a:blipFill rotWithShape="1">
            <a:blip r:embed="rId5"/>
            <a:stretch>
              <a:fillRect/>
            </a:stretch>
          </a:blipFill>
        </p:spPr>
        <p:txBody>
          <a:bodyPr wrap="square" lIns="0" tIns="0" rIns="0" bIns="0"/>
          <a:lstStyle/>
          <a:p>
            <a:pPr>
              <a:defRPr lang="ko-KR" altLang="en-US"/>
            </a:pPr>
            <a:endParaRPr lang="ko-KR" altLang="en-US" sz="1541"/>
          </a:p>
        </p:txBody>
      </p:sp>
      <p:sp>
        <p:nvSpPr>
          <p:cNvPr id="5" name="object 5"/>
          <p:cNvSpPr txBox="1"/>
          <p:nvPr/>
        </p:nvSpPr>
        <p:spPr>
          <a:xfrm>
            <a:off x="1042200" y="1434037"/>
            <a:ext cx="7117815" cy="2430231"/>
          </a:xfrm>
          <a:prstGeom prst="rect">
            <a:avLst/>
          </a:prstGeom>
        </p:spPr>
        <p:txBody>
          <a:bodyPr vert="horz" wrap="square" lIns="0" tIns="10873" rIns="0" bIns="0">
            <a:spAutoFit/>
          </a:bodyPr>
          <a:lstStyle/>
          <a:p>
            <a:pPr marL="10872">
              <a:spcBef>
                <a:spcPct val="1000"/>
              </a:spcBef>
              <a:defRPr lang="ko-KR" altLang="en-US"/>
            </a:pPr>
            <a:r>
              <a:rPr lang="en-US" altLang="ko-KR" sz="1712" b="1">
                <a:solidFill>
                  <a:srgbClr val="FFFFFF"/>
                </a:solidFill>
                <a:latin typeface="굴림"/>
                <a:cs typeface="굴림"/>
              </a:rPr>
              <a:t>2. </a:t>
            </a:r>
            <a:r>
              <a:rPr lang="en-US" altLang="ko-KR" sz="1712" b="1" spc="4">
                <a:solidFill>
                  <a:srgbClr val="FFFFFF"/>
                </a:solidFill>
                <a:latin typeface="굴림"/>
                <a:cs typeface="굴림"/>
              </a:rPr>
              <a:t>New York Senate </a:t>
            </a:r>
            <a:r>
              <a:rPr lang="en-US" altLang="ko-KR" sz="1712" b="1">
                <a:solidFill>
                  <a:srgbClr val="FFFFFF"/>
                </a:solidFill>
                <a:latin typeface="굴림"/>
                <a:cs typeface="굴림"/>
              </a:rPr>
              <a:t>bill 4959</a:t>
            </a:r>
            <a:r>
              <a:rPr lang="ko-KR" altLang="en-US" sz="1712" b="1" spc="-124">
                <a:solidFill>
                  <a:srgbClr val="FFFFFF"/>
                </a:solidFill>
                <a:latin typeface="굴림"/>
                <a:cs typeface="굴림"/>
              </a:rPr>
              <a:t> </a:t>
            </a:r>
            <a:r>
              <a:rPr lang="en-US" altLang="ko-KR" sz="1712" b="1" spc="4">
                <a:solidFill>
                  <a:srgbClr val="FFFFFF"/>
                </a:solidFill>
                <a:latin typeface="굴림"/>
                <a:cs typeface="굴림"/>
              </a:rPr>
              <a:t>(Continue)</a:t>
            </a:r>
          </a:p>
          <a:p>
            <a:pPr>
              <a:lnSpc>
                <a:spcPct val="100000"/>
              </a:lnSpc>
              <a:defRPr lang="ko-KR" altLang="en-US"/>
            </a:pPr>
            <a:endParaRPr lang="ko-KR" altLang="en-US" sz="1498">
              <a:latin typeface="Times New Roman"/>
              <a:cs typeface="Times New Roman"/>
            </a:endParaRPr>
          </a:p>
          <a:p>
            <a:pPr marL="35336">
              <a:defRPr lang="ko-KR" altLang="en-US"/>
            </a:pPr>
            <a:r>
              <a:rPr lang="en-US" altLang="ko-KR" sz="1541" spc="4">
                <a:latin typeface="HY견고딕"/>
                <a:cs typeface="HY견고딕"/>
              </a:rPr>
              <a:t>B.</a:t>
            </a:r>
            <a:r>
              <a:rPr lang="ko-KR" altLang="en-US" sz="1541" spc="4">
                <a:latin typeface="HY견고딕"/>
                <a:cs typeface="HY견고딕"/>
              </a:rPr>
              <a:t> </a:t>
            </a:r>
            <a:r>
              <a:rPr lang="en-US" altLang="ko-KR" sz="1541" spc="4">
                <a:latin typeface="HY견고딕"/>
                <a:cs typeface="HY견고딕"/>
              </a:rPr>
              <a:t>Analysis</a:t>
            </a:r>
          </a:p>
          <a:p>
            <a:pPr marL="35336">
              <a:spcBef>
                <a:spcPct val="28000"/>
              </a:spcBef>
              <a:defRPr lang="ko-KR" altLang="en-US"/>
            </a:pPr>
            <a:r>
              <a:rPr lang="ko-KR" altLang="en-US" sz="1541" spc="4">
                <a:latin typeface="함초롬돋움"/>
                <a:cs typeface="함초롬돋움"/>
              </a:rPr>
              <a:t>① </a:t>
            </a:r>
            <a:r>
              <a:rPr lang="en-US" altLang="ko-KR" sz="1541" spc="-66">
                <a:latin typeface="Arial"/>
                <a:cs typeface="Arial"/>
              </a:rPr>
              <a:t>Tax </a:t>
            </a:r>
            <a:r>
              <a:rPr lang="en-US" altLang="ko-KR" sz="1541" spc="4">
                <a:latin typeface="Arial"/>
                <a:cs typeface="Arial"/>
              </a:rPr>
              <a:t>per person, not the data itself - </a:t>
            </a:r>
            <a:r>
              <a:rPr lang="en-US" altLang="ko-KR" sz="1541">
                <a:latin typeface="Arial"/>
                <a:cs typeface="Arial"/>
              </a:rPr>
              <a:t>a poll[head] tax</a:t>
            </a:r>
            <a:endParaRPr lang="en-US" altLang="ko-KR" sz="1541">
              <a:latin typeface="+mn-ea"/>
            </a:endParaRPr>
          </a:p>
          <a:p>
            <a:pPr marL="35336">
              <a:spcBef>
                <a:spcPct val="28000"/>
              </a:spcBef>
              <a:defRPr lang="ko-KR" altLang="en-US"/>
            </a:pPr>
            <a:r>
              <a:rPr lang="ko-KR" altLang="en-US" sz="1541" spc="4">
                <a:latin typeface="함초롬돋움"/>
                <a:cs typeface="함초롬돋움"/>
              </a:rPr>
              <a:t>② </a:t>
            </a:r>
            <a:r>
              <a:rPr lang="en-US" altLang="ko-KR" sz="1541" spc="4">
                <a:latin typeface="Arial"/>
                <a:cs typeface="Arial"/>
              </a:rPr>
              <a:t>Violation of Commerce Clause ?(trade relationship with freedom of residence)</a:t>
            </a:r>
          </a:p>
          <a:p>
            <a:pPr marL="35336">
              <a:spcBef>
                <a:spcPct val="28000"/>
              </a:spcBef>
              <a:defRPr lang="ko-KR" altLang="en-US"/>
            </a:pPr>
            <a:r>
              <a:rPr lang="ko-KR" altLang="en-US" sz="1541" spc="4">
                <a:latin typeface="함초롬돋움"/>
                <a:cs typeface="함초롬돋움"/>
              </a:rPr>
              <a:t>③ </a:t>
            </a:r>
            <a:r>
              <a:rPr lang="en-US" altLang="ko-KR" sz="1541" spc="4">
                <a:latin typeface="Arial"/>
                <a:cs typeface="Arial"/>
              </a:rPr>
              <a:t>The possibility of tax shifting to customers(indirect tax) and the difficulty of appropriate taxation on the profits of data</a:t>
            </a:r>
            <a:r>
              <a:rPr lang="ko-KR" altLang="en-US" sz="1541" spc="-66">
                <a:latin typeface="Arial"/>
                <a:cs typeface="Arial"/>
              </a:rPr>
              <a:t> </a:t>
            </a:r>
            <a:r>
              <a:rPr lang="en-US" altLang="ko-KR" sz="1541" spc="4">
                <a:latin typeface="Arial"/>
                <a:cs typeface="Arial"/>
              </a:rPr>
              <a:t>companies</a:t>
            </a:r>
          </a:p>
          <a:p>
            <a:pPr marL="35336">
              <a:spcBef>
                <a:spcPct val="28000"/>
              </a:spcBef>
              <a:defRPr lang="ko-KR" altLang="en-US"/>
            </a:pPr>
            <a:r>
              <a:rPr lang="ko-KR" altLang="en-US" sz="1541" spc="4">
                <a:latin typeface="함초롬돋움"/>
                <a:cs typeface="함초롬돋움"/>
              </a:rPr>
              <a:t>④ </a:t>
            </a:r>
            <a:r>
              <a:rPr lang="en-US" altLang="ko-KR" sz="1541" spc="4">
                <a:latin typeface="Arial"/>
                <a:cs typeface="Arial"/>
              </a:rPr>
              <a:t>The structure is simple, and possible to secure a certain amount of tax revenue every year -</a:t>
            </a:r>
            <a:r>
              <a:rPr lang="ko-KR" altLang="en-US" sz="1541" spc="127">
                <a:latin typeface="Arial"/>
                <a:cs typeface="Arial"/>
              </a:rPr>
              <a:t> </a:t>
            </a:r>
            <a:r>
              <a:rPr lang="en-US" altLang="ko-KR" sz="1541" spc="4">
                <a:latin typeface="Arial"/>
                <a:cs typeface="Arial"/>
              </a:rPr>
              <a:t>advantage</a:t>
            </a:r>
            <a:endParaRPr lang="ko-KR" altLang="en-US" sz="1541">
              <a:latin typeface="Arial"/>
              <a:cs typeface="Arial"/>
            </a:endParaRPr>
          </a:p>
        </p:txBody>
      </p:sp>
      <p:sp>
        <p:nvSpPr>
          <p:cNvPr id="6" name="object 6"/>
          <p:cNvSpPr txBox="1">
            <a:spLocks noGrp="1"/>
          </p:cNvSpPr>
          <p:nvPr>
            <p:ph type="sldNum" sz="quarter" idx="7"/>
          </p:nvPr>
        </p:nvSpPr>
        <p:spPr>
          <a:xfrm>
            <a:off x="9656658" y="7013654"/>
            <a:ext cx="161290" cy="148590"/>
          </a:xfrm>
          <a:prstGeom prst="rect">
            <a:avLst/>
          </a:prstGeom>
        </p:spPr>
        <p:txBody>
          <a:bodyPr vert="horz" wrap="square" lIns="0" tIns="0" rIns="0" bIns="0">
            <a:spAutoFit/>
          </a:bodyPr>
          <a:lstStyle>
            <a:defPPr>
              <a:defRPr lang="ko-KR"/>
            </a:defPPr>
            <a:lvl1pPr marL="0" algn="l" defTabSz="914400" rtl="0" eaLnBrk="1" latinLnBrk="1" hangingPunct="1">
              <a:defRPr sz="800" b="0" i="0" kern="1200">
                <a:solidFill>
                  <a:srgbClr val="6B8F99"/>
                </a:solidFill>
                <a:latin typeface="Tahoma"/>
                <a:ea typeface="+mn-ea"/>
                <a:cs typeface="Tahoma"/>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25400">
              <a:spcBef>
                <a:spcPts val="100"/>
              </a:spcBef>
              <a:defRPr lang="ko-KR" altLang="en-US"/>
            </a:pPr>
            <a:fld id="{81D60167-4931-47E6-BA6A-407CBD079E47}" type="slidenum">
              <a:rPr lang="en-ID" smtClean="0"/>
              <a:pPr marL="25400">
                <a:spcBef>
                  <a:spcPts val="100"/>
                </a:spcBef>
                <a:defRPr lang="ko-KR" altLang="en-US"/>
              </a:pPr>
              <a:t>14</a:t>
            </a:fld>
            <a:endParaRPr lang="en-US"/>
          </a:p>
        </p:txBody>
      </p:sp>
      <p:sp>
        <p:nvSpPr>
          <p:cNvPr id="10" name="object 2"/>
          <p:cNvSpPr txBox="1">
            <a:spLocks noGrp="1"/>
          </p:cNvSpPr>
          <p:nvPr>
            <p:ph type="title"/>
          </p:nvPr>
        </p:nvSpPr>
        <p:spPr>
          <a:xfrm>
            <a:off x="1091723" y="819692"/>
            <a:ext cx="6344264" cy="300189"/>
          </a:xfrm>
          <a:prstGeom prst="rect">
            <a:avLst/>
          </a:prstGeom>
        </p:spPr>
        <p:txBody>
          <a:bodyPr vert="horz" wrap="square" lIns="0" tIns="10329" rIns="0" bIns="0" rtlCol="0" anchor="ctr">
            <a:spAutoFit/>
          </a:bodyPr>
          <a:lstStyle/>
          <a:p>
            <a:pPr marL="10872" algn="ctr">
              <a:lnSpc>
                <a:spcPct val="100000"/>
              </a:lnSpc>
              <a:defRPr lang="ko-KR" altLang="en-US"/>
            </a:pPr>
            <a:r>
              <a:rPr lang="en-US" sz="1883" b="1" dirty="0">
                <a:latin typeface="HY견고딕" pitchFamily="18" charset="-127"/>
                <a:ea typeface="HY견고딕" pitchFamily="18" charset="-127"/>
              </a:rPr>
              <a:t>Ⅱ</a:t>
            </a:r>
            <a:r>
              <a:rPr lang="en-US" altLang="ko-KR" sz="1883" b="1" dirty="0">
                <a:latin typeface="HY견고딕" pitchFamily="18" charset="-127"/>
                <a:ea typeface="HY견고딕" pitchFamily="18" charset="-127"/>
              </a:rPr>
              <a:t>. </a:t>
            </a:r>
            <a:r>
              <a:rPr lang="en-US" altLang="ko-KR" sz="1798" b="1" dirty="0">
                <a:latin typeface="HY견고딕" pitchFamily="18" charset="-127"/>
                <a:ea typeface="HY견고딕" pitchFamily="18" charset="-127"/>
              </a:rPr>
              <a:t>Global trends</a:t>
            </a:r>
            <a:r>
              <a:rPr lang="ko-KR" altLang="en-US" sz="1798" b="1" spc="4" dirty="0">
                <a:latin typeface="HY견고딕" pitchFamily="18" charset="-127"/>
                <a:ea typeface="HY견고딕" pitchFamily="18" charset="-127"/>
              </a:rPr>
              <a:t> </a:t>
            </a:r>
            <a:r>
              <a:rPr lang="en-US" altLang="ko-KR" sz="1798" b="1" spc="4" dirty="0">
                <a:latin typeface="HY견고딕" pitchFamily="18" charset="-127"/>
                <a:ea typeface="HY견고딕" pitchFamily="18" charset="-127"/>
              </a:rPr>
              <a:t>on data taxation</a:t>
            </a: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882D3346-0E30-B28C-370B-4E40122DFD5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object 3"/>
          <p:cNvSpPr/>
          <p:nvPr/>
        </p:nvSpPr>
        <p:spPr>
          <a:xfrm>
            <a:off x="981386" y="1409708"/>
            <a:ext cx="7205983" cy="356000"/>
          </a:xfrm>
          <a:prstGeom prst="rect">
            <a:avLst/>
          </a:prstGeom>
          <a:blipFill rotWithShape="1">
            <a:blip r:embed="rId4" cstate="print"/>
            <a:stretch>
              <a:fillRect/>
            </a:stretch>
          </a:blipFill>
        </p:spPr>
        <p:txBody>
          <a:bodyPr wrap="square" lIns="0" tIns="0" rIns="0" bIns="0"/>
          <a:lstStyle/>
          <a:p>
            <a:pPr>
              <a:defRPr lang="ko-KR" altLang="en-US"/>
            </a:pPr>
            <a:endParaRPr lang="ko-KR" altLang="en-US" sz="1541"/>
          </a:p>
        </p:txBody>
      </p:sp>
      <p:sp>
        <p:nvSpPr>
          <p:cNvPr id="4" name="object 4"/>
          <p:cNvSpPr/>
          <p:nvPr/>
        </p:nvSpPr>
        <p:spPr>
          <a:xfrm>
            <a:off x="993118" y="1397977"/>
            <a:ext cx="7182519" cy="340350"/>
          </a:xfrm>
          <a:prstGeom prst="rect">
            <a:avLst/>
          </a:prstGeom>
          <a:blipFill rotWithShape="1">
            <a:blip r:embed="rId5" cstate="print"/>
            <a:stretch>
              <a:fillRect/>
            </a:stretch>
          </a:blipFill>
        </p:spPr>
        <p:txBody>
          <a:bodyPr wrap="square" lIns="0" tIns="0" rIns="0" bIns="0"/>
          <a:lstStyle/>
          <a:p>
            <a:pPr>
              <a:defRPr lang="ko-KR" altLang="en-US"/>
            </a:pPr>
            <a:endParaRPr lang="ko-KR" altLang="en-US" sz="1541"/>
          </a:p>
        </p:txBody>
      </p:sp>
      <p:sp>
        <p:nvSpPr>
          <p:cNvPr id="5" name="object 5"/>
          <p:cNvSpPr txBox="1"/>
          <p:nvPr/>
        </p:nvSpPr>
        <p:spPr>
          <a:xfrm>
            <a:off x="1059143" y="1424910"/>
            <a:ext cx="7100871" cy="4228929"/>
          </a:xfrm>
          <a:prstGeom prst="rect">
            <a:avLst/>
          </a:prstGeom>
        </p:spPr>
        <p:txBody>
          <a:bodyPr vert="horz" wrap="square" lIns="0" tIns="10873" rIns="0" bIns="0">
            <a:spAutoFit/>
          </a:bodyPr>
          <a:lstStyle/>
          <a:p>
            <a:pPr marL="275073" indent="-264201">
              <a:spcBef>
                <a:spcPct val="1000"/>
              </a:spcBef>
              <a:buAutoNum type="arabicPeriod" startAt="3"/>
              <a:tabLst>
                <a:tab pos="308235" algn="l"/>
              </a:tabLst>
              <a:defRPr lang="ko-KR" altLang="en-US"/>
            </a:pPr>
            <a:r>
              <a:rPr lang="en-US" altLang="ko-KR" sz="1712" b="1" spc="4" dirty="0">
                <a:solidFill>
                  <a:srgbClr val="FFFFFF"/>
                </a:solidFill>
                <a:latin typeface="굴림"/>
                <a:cs typeface="굴림"/>
              </a:rPr>
              <a:t>Data </a:t>
            </a:r>
            <a:r>
              <a:rPr lang="en-US" altLang="ko-KR" sz="1712" b="1" dirty="0">
                <a:solidFill>
                  <a:srgbClr val="FFFFFF"/>
                </a:solidFill>
                <a:latin typeface="굴림"/>
                <a:cs typeface="굴림"/>
              </a:rPr>
              <a:t>exchange </a:t>
            </a:r>
            <a:r>
              <a:rPr lang="en-US" altLang="ko-KR" sz="1712" b="1" spc="4" dirty="0">
                <a:solidFill>
                  <a:srgbClr val="FFFFFF"/>
                </a:solidFill>
                <a:latin typeface="굴림"/>
                <a:cs typeface="굴림"/>
              </a:rPr>
              <a:t>in</a:t>
            </a:r>
            <a:r>
              <a:rPr lang="ko-KR" altLang="en-US" sz="1712" b="1" spc="-73" dirty="0">
                <a:solidFill>
                  <a:srgbClr val="FFFFFF"/>
                </a:solidFill>
                <a:latin typeface="굴림"/>
                <a:cs typeface="굴림"/>
              </a:rPr>
              <a:t> </a:t>
            </a:r>
            <a:r>
              <a:rPr lang="en-US" altLang="ko-KR" sz="1712" b="1" dirty="0">
                <a:solidFill>
                  <a:srgbClr val="FFFFFF"/>
                </a:solidFill>
                <a:latin typeface="굴림"/>
                <a:cs typeface="굴림"/>
              </a:rPr>
              <a:t>China</a:t>
            </a:r>
          </a:p>
          <a:p>
            <a:pPr>
              <a:spcBef>
                <a:spcPct val="0"/>
              </a:spcBef>
              <a:buClr>
                <a:srgbClr val="FFFFFF"/>
              </a:buClr>
              <a:buAutoNum type="arabicPeriod" startAt="3"/>
              <a:tabLst>
                <a:tab pos="308235" algn="l"/>
              </a:tabLst>
              <a:defRPr lang="ko-KR" altLang="en-US"/>
            </a:pPr>
            <a:endParaRPr lang="ko-KR" altLang="en-US" sz="1541" dirty="0">
              <a:latin typeface="Times New Roman"/>
              <a:cs typeface="Times New Roman"/>
            </a:endParaRPr>
          </a:p>
          <a:p>
            <a:pPr marL="384885" lvl="1" indent="-293557">
              <a:buAutoNum type="alphaUcPeriod"/>
              <a:tabLst>
                <a:tab pos="308235" algn="l"/>
              </a:tabLst>
              <a:defRPr lang="ko-KR" altLang="en-US"/>
            </a:pPr>
            <a:r>
              <a:rPr lang="en-US" altLang="ko-KR" sz="1541" spc="4" dirty="0">
                <a:latin typeface="HY견고딕"/>
                <a:cs typeface="HY견고딕"/>
              </a:rPr>
              <a:t>Recent</a:t>
            </a:r>
            <a:r>
              <a:rPr lang="ko-KR" altLang="en-US" sz="1541" dirty="0">
                <a:latin typeface="HY견고딕"/>
                <a:cs typeface="HY견고딕"/>
              </a:rPr>
              <a:t> </a:t>
            </a:r>
            <a:r>
              <a:rPr lang="en-US" altLang="ko-KR" sz="1541" spc="4" dirty="0">
                <a:latin typeface="HY견고딕"/>
                <a:cs typeface="HY견고딕"/>
              </a:rPr>
              <a:t>situation</a:t>
            </a:r>
          </a:p>
          <a:p>
            <a:pPr marL="18483" indent="72846">
              <a:spcBef>
                <a:spcPct val="28000"/>
              </a:spcBef>
              <a:tabLst>
                <a:tab pos="308235" algn="l"/>
              </a:tabLst>
              <a:defRPr lang="ko-KR" altLang="en-US"/>
            </a:pPr>
            <a:r>
              <a:rPr lang="ko-KR" altLang="en-US" sz="1541" spc="4" dirty="0">
                <a:latin typeface="함초롬돋움"/>
                <a:cs typeface="함초롬돋움"/>
              </a:rPr>
              <a:t>① </a:t>
            </a:r>
            <a:r>
              <a:rPr lang="en-US" altLang="ko-KR" sz="1541" spc="4" dirty="0">
                <a:latin typeface="Arial"/>
                <a:cs typeface="Arial"/>
              </a:rPr>
              <a:t>Suggestions that "platform companies have large amounts of user data, such as valuable mineral assets, and that taxation on the data itself is needed to share their profits."</a:t>
            </a:r>
            <a:r>
              <a:rPr lang="ko-KR" altLang="en-US" sz="1541" spc="4" dirty="0">
                <a:latin typeface="Arial"/>
                <a:cs typeface="Arial"/>
              </a:rPr>
              <a:t> </a:t>
            </a:r>
            <a:r>
              <a:rPr lang="en-US" altLang="ko-KR" sz="1541" spc="4" dirty="0">
                <a:latin typeface="Arial"/>
                <a:cs typeface="Arial"/>
              </a:rPr>
              <a:t>(December 2020; </a:t>
            </a:r>
            <a:r>
              <a:rPr lang="en-US" altLang="ko-KR" sz="1541" spc="-35" dirty="0">
                <a:latin typeface="Arial"/>
                <a:cs typeface="Arial"/>
              </a:rPr>
              <a:t>Yao </a:t>
            </a:r>
            <a:r>
              <a:rPr lang="en-US" altLang="ko-KR" sz="1541" spc="4" dirty="0">
                <a:latin typeface="Arial"/>
                <a:cs typeface="Arial"/>
              </a:rPr>
              <a:t>Qian, science and technology supervision bureau chief at the China Securities Regulatory Commission)</a:t>
            </a:r>
          </a:p>
          <a:p>
            <a:pPr marL="18483" indent="72846">
              <a:spcBef>
                <a:spcPct val="28000"/>
              </a:spcBef>
              <a:tabLst>
                <a:tab pos="308235" algn="l"/>
              </a:tabLst>
              <a:defRPr lang="ko-KR" altLang="en-US"/>
            </a:pPr>
            <a:r>
              <a:rPr lang="ko-KR" altLang="en-US" sz="1541" spc="4" dirty="0">
                <a:latin typeface="함초롬돋움"/>
                <a:cs typeface="함초롬돋움"/>
              </a:rPr>
              <a:t>② </a:t>
            </a:r>
            <a:r>
              <a:rPr lang="en-US" altLang="ko-KR" sz="1541" spc="4" dirty="0">
                <a:latin typeface="Arial"/>
                <a:cs typeface="Arial"/>
              </a:rPr>
              <a:t>Move to view data as economic contributors, including labor and capital, and to clarify data</a:t>
            </a:r>
            <a:r>
              <a:rPr lang="ko-KR" altLang="en-US" sz="1541" spc="35" dirty="0">
                <a:latin typeface="Arial"/>
                <a:cs typeface="Arial"/>
              </a:rPr>
              <a:t> </a:t>
            </a:r>
            <a:r>
              <a:rPr lang="en-US" altLang="ko-KR" sz="1541" spc="4" dirty="0">
                <a:latin typeface="Arial"/>
                <a:cs typeface="Arial"/>
              </a:rPr>
              <a:t>rights</a:t>
            </a:r>
          </a:p>
          <a:p>
            <a:pPr>
              <a:spcBef>
                <a:spcPct val="0"/>
              </a:spcBef>
              <a:tabLst>
                <a:tab pos="308235" algn="l"/>
              </a:tabLst>
              <a:defRPr lang="ko-KR" altLang="en-US"/>
            </a:pPr>
            <a:endParaRPr lang="ko-KR" altLang="en-US" sz="1969" dirty="0">
              <a:latin typeface="Times New Roman"/>
              <a:cs typeface="Times New Roman"/>
            </a:endParaRPr>
          </a:p>
          <a:p>
            <a:pPr marL="384885" lvl="1" indent="-293557">
              <a:buAutoNum type="alphaUcPeriod" startAt="2"/>
              <a:tabLst>
                <a:tab pos="308235" algn="l"/>
              </a:tabLst>
              <a:defRPr lang="ko-KR" altLang="en-US"/>
            </a:pPr>
            <a:r>
              <a:rPr lang="en-US" altLang="ko-KR" sz="1541" spc="4" dirty="0">
                <a:latin typeface="HY견고딕"/>
                <a:cs typeface="HY견고딕"/>
              </a:rPr>
              <a:t>Government-led data exchange</a:t>
            </a:r>
          </a:p>
          <a:p>
            <a:pPr marL="18483" indent="72846">
              <a:spcBef>
                <a:spcPct val="28000"/>
              </a:spcBef>
              <a:tabLst>
                <a:tab pos="308235" algn="l"/>
              </a:tabLst>
              <a:defRPr lang="ko-KR" altLang="en-US"/>
            </a:pPr>
            <a:r>
              <a:rPr lang="ko-KR" altLang="en-US" sz="1541" spc="4" dirty="0">
                <a:latin typeface="함초롬돋움"/>
                <a:cs typeface="함초롬돋움"/>
              </a:rPr>
              <a:t>① </a:t>
            </a:r>
            <a:r>
              <a:rPr lang="en-US" altLang="ko-KR" sz="1541" spc="4" dirty="0">
                <a:latin typeface="Arial"/>
                <a:cs typeface="Arial"/>
              </a:rPr>
              <a:t>GBDEx(Global Big Data Exchange) established in Guiyang, Guizhou Province</a:t>
            </a:r>
            <a:r>
              <a:rPr lang="ko-KR" altLang="en-US" sz="1541" spc="343" dirty="0">
                <a:latin typeface="Arial"/>
                <a:cs typeface="Arial"/>
              </a:rPr>
              <a:t> </a:t>
            </a:r>
            <a:r>
              <a:rPr lang="en-US" altLang="ko-KR" sz="1541" spc="4" dirty="0">
                <a:latin typeface="Arial"/>
                <a:cs typeface="Arial"/>
              </a:rPr>
              <a:t>in</a:t>
            </a:r>
            <a:r>
              <a:rPr lang="ko-KR" altLang="en-US" sz="1541" spc="343" dirty="0">
                <a:latin typeface="Arial"/>
                <a:cs typeface="Arial"/>
              </a:rPr>
              <a:t> </a:t>
            </a:r>
            <a:r>
              <a:rPr lang="en-US" altLang="ko-KR" sz="1541" spc="4" dirty="0">
                <a:latin typeface="Arial"/>
                <a:cs typeface="Arial"/>
              </a:rPr>
              <a:t>2014</a:t>
            </a:r>
            <a:r>
              <a:rPr lang="ko-KR" altLang="en-US" sz="1541" spc="343" dirty="0">
                <a:latin typeface="Arial"/>
                <a:cs typeface="Arial"/>
              </a:rPr>
              <a:t> </a:t>
            </a:r>
            <a:r>
              <a:rPr lang="en-US" altLang="ko-KR" sz="1541" spc="4" dirty="0">
                <a:latin typeface="Arial"/>
                <a:cs typeface="Arial"/>
              </a:rPr>
              <a:t>-</a:t>
            </a:r>
            <a:r>
              <a:rPr lang="ko-KR" altLang="en-US" sz="1541" spc="328" dirty="0">
                <a:latin typeface="Arial"/>
                <a:cs typeface="Arial"/>
              </a:rPr>
              <a:t> </a:t>
            </a:r>
            <a:r>
              <a:rPr lang="en-US" altLang="ko-KR" sz="1541" spc="4" dirty="0">
                <a:latin typeface="Arial"/>
                <a:cs typeface="Arial"/>
              </a:rPr>
              <a:t>the</a:t>
            </a:r>
            <a:r>
              <a:rPr lang="ko-KR" altLang="en-US" sz="1541" spc="328" dirty="0">
                <a:latin typeface="Arial"/>
                <a:cs typeface="Arial"/>
              </a:rPr>
              <a:t> </a:t>
            </a:r>
            <a:r>
              <a:rPr lang="en-US" altLang="ko-KR" sz="1541" spc="4" dirty="0">
                <a:latin typeface="Arial"/>
                <a:cs typeface="Arial"/>
              </a:rPr>
              <a:t>first</a:t>
            </a:r>
            <a:r>
              <a:rPr lang="ko-KR" altLang="en-US" sz="1541" spc="343" dirty="0">
                <a:latin typeface="Arial"/>
                <a:cs typeface="Arial"/>
              </a:rPr>
              <a:t> </a:t>
            </a:r>
            <a:r>
              <a:rPr lang="en-US" altLang="ko-KR" sz="1541" spc="4" dirty="0">
                <a:latin typeface="Arial"/>
                <a:cs typeface="Arial"/>
              </a:rPr>
              <a:t>data</a:t>
            </a:r>
            <a:r>
              <a:rPr lang="ko-KR" altLang="en-US" sz="1541" spc="343" dirty="0">
                <a:latin typeface="Arial"/>
                <a:cs typeface="Arial"/>
              </a:rPr>
              <a:t> </a:t>
            </a:r>
            <a:r>
              <a:rPr lang="en-US" altLang="ko-KR" sz="1541" spc="4" dirty="0">
                <a:latin typeface="Arial"/>
                <a:cs typeface="Arial"/>
              </a:rPr>
              <a:t>transaction</a:t>
            </a:r>
            <a:r>
              <a:rPr lang="ko-KR" altLang="en-US" sz="1541" spc="343" dirty="0">
                <a:latin typeface="Arial"/>
                <a:cs typeface="Arial"/>
              </a:rPr>
              <a:t> </a:t>
            </a:r>
            <a:r>
              <a:rPr lang="en-US" altLang="ko-KR" sz="1541" spc="4" dirty="0">
                <a:latin typeface="Arial"/>
                <a:cs typeface="Arial"/>
              </a:rPr>
              <a:t>system</a:t>
            </a:r>
            <a:r>
              <a:rPr lang="ko-KR" altLang="en-US" sz="1541" spc="328" dirty="0">
                <a:latin typeface="Arial"/>
                <a:cs typeface="Arial"/>
              </a:rPr>
              <a:t> </a:t>
            </a:r>
            <a:r>
              <a:rPr lang="en-US" altLang="ko-KR" sz="1541" spc="4" dirty="0">
                <a:latin typeface="Arial"/>
                <a:cs typeface="Arial"/>
              </a:rPr>
              <a:t>in</a:t>
            </a:r>
            <a:r>
              <a:rPr lang="ko-KR" altLang="en-US" sz="1541" spc="343" dirty="0">
                <a:latin typeface="Arial"/>
                <a:cs typeface="Arial"/>
              </a:rPr>
              <a:t> </a:t>
            </a:r>
            <a:r>
              <a:rPr lang="en-US" altLang="ko-KR" sz="1541" spc="4" dirty="0">
                <a:latin typeface="Arial"/>
                <a:cs typeface="Arial"/>
              </a:rPr>
              <a:t>the</a:t>
            </a:r>
            <a:r>
              <a:rPr lang="ko-KR" altLang="en-US" sz="1541" spc="328" dirty="0">
                <a:latin typeface="Arial"/>
                <a:cs typeface="Arial"/>
              </a:rPr>
              <a:t> </a:t>
            </a:r>
            <a:r>
              <a:rPr lang="en-US" altLang="ko-KR" sz="1541" spc="4" dirty="0">
                <a:latin typeface="Arial"/>
                <a:cs typeface="Arial"/>
              </a:rPr>
              <a:t>world</a:t>
            </a:r>
          </a:p>
          <a:p>
            <a:pPr marL="91329">
              <a:spcBef>
                <a:spcPct val="28000"/>
              </a:spcBef>
              <a:tabLst>
                <a:tab pos="308235" algn="l"/>
              </a:tabLst>
              <a:defRPr lang="ko-KR" altLang="en-US"/>
            </a:pPr>
            <a:r>
              <a:rPr lang="ko-KR" altLang="en-US" sz="1541" spc="4" dirty="0">
                <a:latin typeface="함초롬돋움"/>
                <a:cs typeface="함초롬돋움"/>
              </a:rPr>
              <a:t>② </a:t>
            </a:r>
            <a:r>
              <a:rPr lang="en-US" altLang="ko-KR" sz="1541" spc="4" dirty="0">
                <a:latin typeface="Arial"/>
                <a:cs typeface="Arial"/>
              </a:rPr>
              <a:t>Increasing Big data companies(below 1,000 in 2013 → 8,949 in</a:t>
            </a:r>
            <a:r>
              <a:rPr lang="ko-KR" altLang="en-US" sz="1541" spc="112" dirty="0">
                <a:latin typeface="Arial"/>
                <a:cs typeface="Arial"/>
              </a:rPr>
              <a:t> </a:t>
            </a:r>
            <a:r>
              <a:rPr lang="en-US" altLang="ko-KR" sz="1541" spc="4" dirty="0">
                <a:latin typeface="Arial"/>
                <a:cs typeface="Arial"/>
              </a:rPr>
              <a:t>2017) </a:t>
            </a:r>
          </a:p>
          <a:p>
            <a:pPr marL="18483" indent="72846">
              <a:spcBef>
                <a:spcPct val="28000"/>
              </a:spcBef>
              <a:tabLst>
                <a:tab pos="308235" algn="l"/>
              </a:tabLst>
              <a:defRPr lang="ko-KR" altLang="en-US"/>
            </a:pPr>
            <a:r>
              <a:rPr lang="ko-KR" altLang="en-US" sz="1541" spc="4" dirty="0">
                <a:latin typeface="함초롬돋움"/>
                <a:cs typeface="함초롬돋움"/>
              </a:rPr>
              <a:t>③ </a:t>
            </a:r>
            <a:r>
              <a:rPr lang="en-US" altLang="ko-KR" sz="1541" spc="4" dirty="0">
                <a:latin typeface="Arial"/>
                <a:cs typeface="Arial"/>
              </a:rPr>
              <a:t>Recruited 225 premium members, developed 4,000 categories of tradable data products in</a:t>
            </a:r>
            <a:r>
              <a:rPr lang="ko-KR" altLang="en-US" sz="1541" spc="143" dirty="0">
                <a:latin typeface="Arial"/>
                <a:cs typeface="Arial"/>
              </a:rPr>
              <a:t> </a:t>
            </a:r>
            <a:r>
              <a:rPr lang="en-US" altLang="ko-KR" sz="1541" spc="4" dirty="0">
                <a:latin typeface="Arial"/>
                <a:cs typeface="Arial"/>
              </a:rPr>
              <a:t>2018</a:t>
            </a:r>
            <a:endParaRPr lang="ko-KR" altLang="en-US" sz="1541" dirty="0">
              <a:latin typeface="Arial"/>
              <a:cs typeface="Arial"/>
            </a:endParaRPr>
          </a:p>
        </p:txBody>
      </p:sp>
      <p:sp>
        <p:nvSpPr>
          <p:cNvPr id="6" name="object 6"/>
          <p:cNvSpPr txBox="1">
            <a:spLocks noGrp="1"/>
          </p:cNvSpPr>
          <p:nvPr>
            <p:ph type="sldNum" sz="quarter" idx="7"/>
          </p:nvPr>
        </p:nvSpPr>
        <p:spPr>
          <a:xfrm>
            <a:off x="9656658" y="7013654"/>
            <a:ext cx="161290" cy="148590"/>
          </a:xfrm>
          <a:prstGeom prst="rect">
            <a:avLst/>
          </a:prstGeom>
        </p:spPr>
        <p:txBody>
          <a:bodyPr vert="horz" wrap="square" lIns="0" tIns="0" rIns="0" bIns="0">
            <a:spAutoFit/>
          </a:bodyPr>
          <a:lstStyle>
            <a:defPPr>
              <a:defRPr lang="ko-KR"/>
            </a:defPPr>
            <a:lvl1pPr marL="0" algn="l" defTabSz="914400" rtl="0" eaLnBrk="1" latinLnBrk="1" hangingPunct="1">
              <a:defRPr sz="800" b="0" i="0" kern="1200">
                <a:solidFill>
                  <a:srgbClr val="6B8F99"/>
                </a:solidFill>
                <a:latin typeface="Tahoma"/>
                <a:ea typeface="+mn-ea"/>
                <a:cs typeface="Tahoma"/>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25400">
              <a:spcBef>
                <a:spcPts val="100"/>
              </a:spcBef>
              <a:defRPr lang="ko-KR" altLang="en-US"/>
            </a:pPr>
            <a:fld id="{81D60167-4931-47E6-BA6A-407CBD079E47}" type="slidenum">
              <a:rPr lang="en-ID" smtClean="0"/>
              <a:pPr marL="25400">
                <a:spcBef>
                  <a:spcPts val="100"/>
                </a:spcBef>
                <a:defRPr lang="ko-KR" altLang="en-US"/>
              </a:pPr>
              <a:t>15</a:t>
            </a:fld>
            <a:endParaRPr lang="en-US"/>
          </a:p>
        </p:txBody>
      </p:sp>
      <p:sp>
        <p:nvSpPr>
          <p:cNvPr id="10" name="object 2"/>
          <p:cNvSpPr txBox="1">
            <a:spLocks noGrp="1"/>
          </p:cNvSpPr>
          <p:nvPr>
            <p:ph type="title"/>
          </p:nvPr>
        </p:nvSpPr>
        <p:spPr>
          <a:xfrm>
            <a:off x="1091723" y="819692"/>
            <a:ext cx="6344264" cy="300189"/>
          </a:xfrm>
          <a:prstGeom prst="rect">
            <a:avLst/>
          </a:prstGeom>
        </p:spPr>
        <p:txBody>
          <a:bodyPr vert="horz" wrap="square" lIns="0" tIns="10329" rIns="0" bIns="0" rtlCol="0" anchor="ctr">
            <a:spAutoFit/>
          </a:bodyPr>
          <a:lstStyle/>
          <a:p>
            <a:pPr marL="10872" algn="ctr">
              <a:lnSpc>
                <a:spcPct val="100000"/>
              </a:lnSpc>
              <a:defRPr lang="ko-KR" altLang="en-US"/>
            </a:pPr>
            <a:r>
              <a:rPr lang="en-US" sz="1883" b="1" dirty="0">
                <a:latin typeface="HY견고딕" pitchFamily="18" charset="-127"/>
                <a:ea typeface="HY견고딕" pitchFamily="18" charset="-127"/>
              </a:rPr>
              <a:t>Ⅱ</a:t>
            </a:r>
            <a:r>
              <a:rPr lang="en-US" altLang="ko-KR" sz="1883" b="1" dirty="0">
                <a:latin typeface="HY견고딕" pitchFamily="18" charset="-127"/>
                <a:ea typeface="HY견고딕" pitchFamily="18" charset="-127"/>
              </a:rPr>
              <a:t>. </a:t>
            </a:r>
            <a:r>
              <a:rPr lang="en-US" altLang="ko-KR" sz="1798" b="1" dirty="0">
                <a:latin typeface="HY견고딕" pitchFamily="18" charset="-127"/>
                <a:ea typeface="HY견고딕" pitchFamily="18" charset="-127"/>
              </a:rPr>
              <a:t>Global trends</a:t>
            </a:r>
            <a:r>
              <a:rPr lang="ko-KR" altLang="en-US" sz="1798" b="1" spc="4" dirty="0">
                <a:latin typeface="HY견고딕" pitchFamily="18" charset="-127"/>
                <a:ea typeface="HY견고딕" pitchFamily="18" charset="-127"/>
              </a:rPr>
              <a:t> </a:t>
            </a:r>
            <a:r>
              <a:rPr lang="en-US" altLang="ko-KR" sz="1798" b="1" spc="4" dirty="0">
                <a:latin typeface="HY견고딕" pitchFamily="18" charset="-127"/>
                <a:ea typeface="HY견고딕" pitchFamily="18" charset="-127"/>
              </a:rPr>
              <a:t>on data taxation</a:t>
            </a: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40EACCCB-40DD-1694-515A-5FCAA65C96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object 3"/>
          <p:cNvSpPr/>
          <p:nvPr/>
        </p:nvSpPr>
        <p:spPr>
          <a:xfrm>
            <a:off x="981386" y="1409708"/>
            <a:ext cx="7205983" cy="356000"/>
          </a:xfrm>
          <a:prstGeom prst="rect">
            <a:avLst/>
          </a:prstGeom>
          <a:blipFill rotWithShape="1">
            <a:blip r:embed="rId4"/>
            <a:stretch>
              <a:fillRect/>
            </a:stretch>
          </a:blipFill>
        </p:spPr>
        <p:txBody>
          <a:bodyPr wrap="square" lIns="0" tIns="0" rIns="0" bIns="0"/>
          <a:lstStyle/>
          <a:p>
            <a:pPr>
              <a:defRPr lang="ko-KR" altLang="en-US"/>
            </a:pPr>
            <a:endParaRPr lang="ko-KR" altLang="en-US" sz="1541"/>
          </a:p>
        </p:txBody>
      </p:sp>
      <p:sp>
        <p:nvSpPr>
          <p:cNvPr id="4" name="object 4"/>
          <p:cNvSpPr/>
          <p:nvPr/>
        </p:nvSpPr>
        <p:spPr>
          <a:xfrm>
            <a:off x="993118" y="1397977"/>
            <a:ext cx="7182519" cy="340350"/>
          </a:xfrm>
          <a:prstGeom prst="rect">
            <a:avLst/>
          </a:prstGeom>
          <a:blipFill rotWithShape="1">
            <a:blip r:embed="rId5"/>
            <a:stretch>
              <a:fillRect/>
            </a:stretch>
          </a:blipFill>
        </p:spPr>
        <p:txBody>
          <a:bodyPr wrap="square" lIns="0" tIns="0" rIns="0" bIns="0"/>
          <a:lstStyle/>
          <a:p>
            <a:pPr>
              <a:defRPr lang="ko-KR" altLang="en-US"/>
            </a:pPr>
            <a:endParaRPr lang="ko-KR" altLang="en-US" sz="1541"/>
          </a:p>
        </p:txBody>
      </p:sp>
      <p:sp>
        <p:nvSpPr>
          <p:cNvPr id="5" name="object 5"/>
          <p:cNvSpPr txBox="1"/>
          <p:nvPr/>
        </p:nvSpPr>
        <p:spPr>
          <a:xfrm>
            <a:off x="1059143" y="1424910"/>
            <a:ext cx="7100871" cy="1829875"/>
          </a:xfrm>
          <a:prstGeom prst="rect">
            <a:avLst/>
          </a:prstGeom>
        </p:spPr>
        <p:txBody>
          <a:bodyPr vert="horz" wrap="square" lIns="0" tIns="10873" rIns="0" bIns="0">
            <a:spAutoFit/>
          </a:bodyPr>
          <a:lstStyle/>
          <a:p>
            <a:pPr marL="10872">
              <a:spcBef>
                <a:spcPct val="1000"/>
              </a:spcBef>
              <a:defRPr lang="ko-KR" altLang="en-US"/>
            </a:pPr>
            <a:r>
              <a:rPr lang="en-US" altLang="ko-KR" sz="1712" b="1">
                <a:solidFill>
                  <a:srgbClr val="FFFFFF"/>
                </a:solidFill>
                <a:latin typeface="굴림"/>
                <a:cs typeface="굴림"/>
              </a:rPr>
              <a:t>3. </a:t>
            </a:r>
            <a:r>
              <a:rPr lang="en-US" altLang="ko-KR" sz="1712" b="1" spc="4">
                <a:solidFill>
                  <a:srgbClr val="FFFFFF"/>
                </a:solidFill>
                <a:latin typeface="굴림"/>
                <a:cs typeface="굴림"/>
              </a:rPr>
              <a:t>Data </a:t>
            </a:r>
            <a:r>
              <a:rPr lang="en-US" altLang="ko-KR" sz="1712" b="1">
                <a:solidFill>
                  <a:srgbClr val="FFFFFF"/>
                </a:solidFill>
                <a:latin typeface="굴림"/>
                <a:cs typeface="굴림"/>
              </a:rPr>
              <a:t>exchange </a:t>
            </a:r>
            <a:r>
              <a:rPr lang="en-US" altLang="ko-KR" sz="1712" b="1" spc="4">
                <a:solidFill>
                  <a:srgbClr val="FFFFFF"/>
                </a:solidFill>
                <a:latin typeface="굴림"/>
                <a:cs typeface="굴림"/>
              </a:rPr>
              <a:t>in</a:t>
            </a:r>
            <a:r>
              <a:rPr lang="ko-KR" altLang="en-US" sz="1712" b="1" spc="-89">
                <a:solidFill>
                  <a:srgbClr val="FFFFFF"/>
                </a:solidFill>
                <a:latin typeface="굴림"/>
                <a:cs typeface="굴림"/>
              </a:rPr>
              <a:t> </a:t>
            </a:r>
            <a:r>
              <a:rPr lang="en-US" altLang="ko-KR" sz="1712" b="1" spc="4">
                <a:solidFill>
                  <a:srgbClr val="FFFFFF"/>
                </a:solidFill>
                <a:latin typeface="굴림"/>
                <a:cs typeface="굴림"/>
              </a:rPr>
              <a:t>China(Continue)</a:t>
            </a:r>
          </a:p>
          <a:p>
            <a:pPr>
              <a:lnSpc>
                <a:spcPct val="100000"/>
              </a:lnSpc>
              <a:spcBef>
                <a:spcPct val="0"/>
              </a:spcBef>
              <a:defRPr lang="ko-KR" altLang="en-US"/>
            </a:pPr>
            <a:endParaRPr lang="ko-KR" altLang="en-US" sz="1541">
              <a:latin typeface="Times New Roman"/>
              <a:cs typeface="Times New Roman"/>
            </a:endParaRPr>
          </a:p>
          <a:p>
            <a:pPr marL="18483">
              <a:defRPr lang="ko-KR" altLang="en-US"/>
            </a:pPr>
            <a:r>
              <a:rPr lang="en-US" altLang="ko-KR" sz="1541" spc="4">
                <a:latin typeface="HY견고딕"/>
                <a:cs typeface="HY견고딕"/>
              </a:rPr>
              <a:t>C. Prospect</a:t>
            </a:r>
          </a:p>
          <a:p>
            <a:pPr marL="18483">
              <a:spcBef>
                <a:spcPct val="28000"/>
              </a:spcBef>
              <a:defRPr lang="ko-KR" altLang="en-US"/>
            </a:pPr>
            <a:r>
              <a:rPr lang="ko-KR" altLang="en-US" sz="1541" spc="4">
                <a:latin typeface="함초롬돋움"/>
                <a:cs typeface="함초롬돋움"/>
              </a:rPr>
              <a:t>① </a:t>
            </a:r>
            <a:r>
              <a:rPr lang="en-US" altLang="ko-KR" sz="1541" spc="4">
                <a:latin typeface="Arial"/>
                <a:cs typeface="Arial"/>
              </a:rPr>
              <a:t>The possibility of standardizing the transaction price of the data itself through the data</a:t>
            </a:r>
            <a:r>
              <a:rPr lang="ko-KR" altLang="en-US" sz="1541" spc="188">
                <a:latin typeface="Arial"/>
                <a:cs typeface="Arial"/>
              </a:rPr>
              <a:t> </a:t>
            </a:r>
            <a:r>
              <a:rPr lang="en-US" altLang="ko-KR" sz="1541" spc="4">
                <a:latin typeface="Arial"/>
                <a:cs typeface="Arial"/>
              </a:rPr>
              <a:t>exchange</a:t>
            </a:r>
          </a:p>
          <a:p>
            <a:pPr marL="18483">
              <a:spcBef>
                <a:spcPct val="28000"/>
              </a:spcBef>
              <a:defRPr lang="ko-KR" altLang="en-US"/>
            </a:pPr>
            <a:r>
              <a:rPr lang="ko-KR" altLang="en-US" sz="1541" spc="4">
                <a:latin typeface="함초롬돋움"/>
                <a:cs typeface="함초롬돋움"/>
              </a:rPr>
              <a:t>② </a:t>
            </a:r>
            <a:r>
              <a:rPr lang="en-US" altLang="ko-KR" sz="1541" spc="4">
                <a:latin typeface="Arial"/>
                <a:cs typeface="Arial"/>
              </a:rPr>
              <a:t>Fair value can be used as a tax base</a:t>
            </a:r>
            <a:r>
              <a:rPr lang="ko-KR" altLang="en-US" sz="1541" spc="4">
                <a:latin typeface="Arial"/>
                <a:cs typeface="Arial"/>
              </a:rPr>
              <a:t> </a:t>
            </a:r>
            <a:r>
              <a:rPr lang="en-US" altLang="ko-KR" sz="1541" spc="4">
                <a:latin typeface="Arial"/>
                <a:cs typeface="Arial"/>
              </a:rPr>
              <a:t>when data tax is introduced in the form of Ad Valorem tax</a:t>
            </a:r>
            <a:r>
              <a:rPr lang="ko-KR" altLang="en-US" sz="1541" spc="4">
                <a:latin typeface="Arial"/>
                <a:cs typeface="Arial"/>
              </a:rPr>
              <a:t> </a:t>
            </a:r>
            <a:r>
              <a:rPr lang="en-US" altLang="ko-KR" sz="1541" spc="4">
                <a:latin typeface="Arial"/>
                <a:cs typeface="Arial"/>
              </a:rPr>
              <a:t>and even used for fixing tax rate in the form of unit tax </a:t>
            </a:r>
          </a:p>
        </p:txBody>
      </p:sp>
      <p:sp>
        <p:nvSpPr>
          <p:cNvPr id="6" name="object 6"/>
          <p:cNvSpPr txBox="1">
            <a:spLocks noGrp="1"/>
          </p:cNvSpPr>
          <p:nvPr>
            <p:ph type="sldNum" sz="quarter" idx="7"/>
          </p:nvPr>
        </p:nvSpPr>
        <p:spPr>
          <a:xfrm>
            <a:off x="9656658" y="7013654"/>
            <a:ext cx="161290" cy="148590"/>
          </a:xfrm>
          <a:prstGeom prst="rect">
            <a:avLst/>
          </a:prstGeom>
        </p:spPr>
        <p:txBody>
          <a:bodyPr vert="horz" wrap="square" lIns="0" tIns="0" rIns="0" bIns="0">
            <a:spAutoFit/>
          </a:bodyPr>
          <a:lstStyle>
            <a:defPPr>
              <a:defRPr lang="ko-KR"/>
            </a:defPPr>
            <a:lvl1pPr marL="0" algn="l" defTabSz="914400" rtl="0" eaLnBrk="1" latinLnBrk="1" hangingPunct="1">
              <a:defRPr sz="800" b="0" i="0" kern="1200">
                <a:solidFill>
                  <a:srgbClr val="6B8F99"/>
                </a:solidFill>
                <a:latin typeface="Tahoma"/>
                <a:ea typeface="+mn-ea"/>
                <a:cs typeface="Tahoma"/>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25400">
              <a:spcBef>
                <a:spcPts val="100"/>
              </a:spcBef>
              <a:defRPr lang="ko-KR" altLang="en-US"/>
            </a:pPr>
            <a:fld id="{81D60167-4931-47E6-BA6A-407CBD079E47}" type="slidenum">
              <a:rPr lang="en-ID" smtClean="0"/>
              <a:pPr marL="25400">
                <a:spcBef>
                  <a:spcPts val="100"/>
                </a:spcBef>
                <a:defRPr lang="ko-KR" altLang="en-US"/>
              </a:pPr>
              <a:t>16</a:t>
            </a:fld>
            <a:endParaRPr lang="en-US"/>
          </a:p>
        </p:txBody>
      </p:sp>
      <p:sp>
        <p:nvSpPr>
          <p:cNvPr id="10" name="object 2"/>
          <p:cNvSpPr txBox="1">
            <a:spLocks noGrp="1"/>
          </p:cNvSpPr>
          <p:nvPr>
            <p:ph type="title"/>
          </p:nvPr>
        </p:nvSpPr>
        <p:spPr>
          <a:xfrm>
            <a:off x="1091723" y="819692"/>
            <a:ext cx="6344264" cy="300189"/>
          </a:xfrm>
          <a:prstGeom prst="rect">
            <a:avLst/>
          </a:prstGeom>
        </p:spPr>
        <p:txBody>
          <a:bodyPr vert="horz" wrap="square" lIns="0" tIns="10329" rIns="0" bIns="0" rtlCol="0" anchor="ctr">
            <a:spAutoFit/>
          </a:bodyPr>
          <a:lstStyle/>
          <a:p>
            <a:pPr marL="10872" algn="ctr">
              <a:lnSpc>
                <a:spcPct val="100000"/>
              </a:lnSpc>
              <a:defRPr lang="ko-KR" altLang="en-US"/>
            </a:pPr>
            <a:r>
              <a:rPr lang="en-US" sz="1883" b="1" dirty="0">
                <a:latin typeface="HY견고딕" pitchFamily="18" charset="-127"/>
                <a:ea typeface="HY견고딕" pitchFamily="18" charset="-127"/>
              </a:rPr>
              <a:t>Ⅱ</a:t>
            </a:r>
            <a:r>
              <a:rPr lang="en-US" altLang="ko-KR" sz="1883" b="1" dirty="0">
                <a:latin typeface="HY견고딕" pitchFamily="18" charset="-127"/>
                <a:ea typeface="HY견고딕" pitchFamily="18" charset="-127"/>
              </a:rPr>
              <a:t>. </a:t>
            </a:r>
            <a:r>
              <a:rPr lang="en-US" altLang="ko-KR" sz="1798" b="1" dirty="0">
                <a:latin typeface="HY견고딕" pitchFamily="18" charset="-127"/>
                <a:ea typeface="HY견고딕" pitchFamily="18" charset="-127"/>
              </a:rPr>
              <a:t>Global trends</a:t>
            </a:r>
            <a:r>
              <a:rPr lang="ko-KR" altLang="en-US" sz="1798" b="1" spc="4" dirty="0">
                <a:latin typeface="HY견고딕" pitchFamily="18" charset="-127"/>
                <a:ea typeface="HY견고딕" pitchFamily="18" charset="-127"/>
              </a:rPr>
              <a:t> </a:t>
            </a:r>
            <a:r>
              <a:rPr lang="en-US" altLang="ko-KR" sz="1798" b="1" spc="4" dirty="0">
                <a:latin typeface="HY견고딕" pitchFamily="18" charset="-127"/>
                <a:ea typeface="HY견고딕" pitchFamily="18" charset="-127"/>
              </a:rPr>
              <a:t>on data taxation</a:t>
            </a: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DA4588DD-D92A-71B6-18DB-D5705EB477F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object 3"/>
          <p:cNvSpPr/>
          <p:nvPr/>
        </p:nvSpPr>
        <p:spPr>
          <a:xfrm>
            <a:off x="961838" y="1409698"/>
            <a:ext cx="7205983" cy="387302"/>
          </a:xfrm>
          <a:prstGeom prst="rect">
            <a:avLst/>
          </a:prstGeom>
          <a:blipFill rotWithShape="1">
            <a:blip r:embed="rId4" cstate="print"/>
            <a:stretch>
              <a:fillRect/>
            </a:stretch>
          </a:blipFill>
        </p:spPr>
        <p:txBody>
          <a:bodyPr wrap="square" lIns="0" tIns="0" rIns="0" bIns="0"/>
          <a:lstStyle/>
          <a:p>
            <a:pPr>
              <a:defRPr lang="ko-KR" altLang="en-US"/>
            </a:pPr>
            <a:endParaRPr lang="ko-KR" altLang="en-US" sz="1541"/>
          </a:p>
        </p:txBody>
      </p:sp>
      <p:sp>
        <p:nvSpPr>
          <p:cNvPr id="4" name="object 4"/>
          <p:cNvSpPr/>
          <p:nvPr/>
        </p:nvSpPr>
        <p:spPr>
          <a:xfrm>
            <a:off x="973570" y="1397966"/>
            <a:ext cx="7182519" cy="370348"/>
          </a:xfrm>
          <a:prstGeom prst="rect">
            <a:avLst/>
          </a:prstGeom>
          <a:blipFill rotWithShape="1">
            <a:blip r:embed="rId5" cstate="print"/>
            <a:stretch>
              <a:fillRect/>
            </a:stretch>
          </a:blipFill>
        </p:spPr>
        <p:txBody>
          <a:bodyPr wrap="square" lIns="0" tIns="0" rIns="0" bIns="0"/>
          <a:lstStyle/>
          <a:p>
            <a:pPr>
              <a:defRPr lang="ko-KR" altLang="en-US"/>
            </a:pPr>
            <a:endParaRPr lang="ko-KR" altLang="en-US" sz="1541"/>
          </a:p>
        </p:txBody>
      </p:sp>
      <p:sp>
        <p:nvSpPr>
          <p:cNvPr id="5" name="object 5"/>
          <p:cNvSpPr txBox="1"/>
          <p:nvPr/>
        </p:nvSpPr>
        <p:spPr>
          <a:xfrm>
            <a:off x="1042200" y="1434039"/>
            <a:ext cx="7183051" cy="4306514"/>
          </a:xfrm>
          <a:prstGeom prst="rect">
            <a:avLst/>
          </a:prstGeom>
        </p:spPr>
        <p:txBody>
          <a:bodyPr vert="horz" wrap="square" lIns="0" tIns="10873" rIns="0" bIns="0">
            <a:spAutoFit/>
          </a:bodyPr>
          <a:lstStyle/>
          <a:p>
            <a:pPr marL="275073" indent="-264201">
              <a:spcBef>
                <a:spcPts val="86"/>
              </a:spcBef>
              <a:buAutoNum type="arabicPeriod" startAt="4"/>
              <a:tabLst>
                <a:tab pos="308235" algn="l"/>
              </a:tabLst>
              <a:defRPr lang="ko-KR" altLang="en-US"/>
            </a:pPr>
            <a:r>
              <a:rPr lang="en-US" altLang="ko-KR" sz="1712" b="1" spc="-4" dirty="0">
                <a:solidFill>
                  <a:srgbClr val="FFFFFF"/>
                </a:solidFill>
                <a:latin typeface="굴림"/>
                <a:cs typeface="굴림"/>
              </a:rPr>
              <a:t>Data Protection </a:t>
            </a:r>
            <a:r>
              <a:rPr lang="en-US" altLang="ko-KR" sz="1712" b="1" dirty="0">
                <a:solidFill>
                  <a:srgbClr val="FFFFFF"/>
                </a:solidFill>
                <a:latin typeface="굴림"/>
                <a:cs typeface="굴림"/>
              </a:rPr>
              <a:t>Policy </a:t>
            </a:r>
            <a:r>
              <a:rPr lang="en-US" altLang="ko-KR" sz="1712" b="1" spc="4" dirty="0">
                <a:solidFill>
                  <a:srgbClr val="FFFFFF"/>
                </a:solidFill>
                <a:latin typeface="굴림"/>
                <a:cs typeface="굴림"/>
              </a:rPr>
              <a:t>in</a:t>
            </a:r>
            <a:r>
              <a:rPr lang="ko-KR" altLang="en-US" sz="1712" b="1" spc="-98" dirty="0">
                <a:solidFill>
                  <a:srgbClr val="FFFFFF"/>
                </a:solidFill>
                <a:latin typeface="굴림"/>
                <a:cs typeface="굴림"/>
              </a:rPr>
              <a:t> </a:t>
            </a:r>
            <a:r>
              <a:rPr lang="en-US" altLang="ko-KR" sz="1712" b="1" dirty="0">
                <a:solidFill>
                  <a:srgbClr val="FFFFFF"/>
                </a:solidFill>
                <a:latin typeface="굴림"/>
                <a:cs typeface="굴림"/>
              </a:rPr>
              <a:t>EU</a:t>
            </a:r>
          </a:p>
          <a:p>
            <a:pPr>
              <a:spcBef>
                <a:spcPts val="4"/>
              </a:spcBef>
              <a:buClr>
                <a:srgbClr val="FFFFFF"/>
              </a:buClr>
              <a:buAutoNum type="arabicPeriod" startAt="4"/>
              <a:defRPr lang="ko-KR" altLang="en-US"/>
            </a:pPr>
            <a:endParaRPr lang="ko-KR" altLang="en-US" sz="1498" dirty="0">
              <a:latin typeface="Times New Roman"/>
              <a:cs typeface="Times New Roman"/>
            </a:endParaRPr>
          </a:p>
          <a:p>
            <a:pPr marL="416959" lvl="1" indent="-308778">
              <a:buAutoNum type="alphaUcPeriod"/>
              <a:tabLst>
                <a:tab pos="385293" algn="l"/>
              </a:tabLst>
              <a:defRPr lang="ko-KR" altLang="en-US"/>
            </a:pPr>
            <a:r>
              <a:rPr lang="en-US" altLang="ko-KR" sz="1627" spc="-4" dirty="0">
                <a:latin typeface="HY견고딕"/>
                <a:cs typeface="HY견고딕"/>
              </a:rPr>
              <a:t>GDPR(General Data Protection</a:t>
            </a:r>
            <a:r>
              <a:rPr lang="ko-KR" altLang="en-US" sz="1627" dirty="0">
                <a:latin typeface="HY견고딕"/>
                <a:cs typeface="HY견고딕"/>
              </a:rPr>
              <a:t> </a:t>
            </a:r>
            <a:r>
              <a:rPr lang="en-US" altLang="ko-KR" sz="1627" spc="-9" dirty="0">
                <a:latin typeface="HY견고딕"/>
                <a:cs typeface="HY견고딕"/>
              </a:rPr>
              <a:t>Regulation)</a:t>
            </a:r>
          </a:p>
          <a:p>
            <a:pPr marL="35336" indent="72846">
              <a:spcBef>
                <a:spcPts val="591"/>
              </a:spcBef>
              <a:defRPr lang="ko-KR" altLang="en-US"/>
            </a:pPr>
            <a:r>
              <a:rPr lang="ko-KR" altLang="en-US" sz="1541" spc="-4" dirty="0">
                <a:latin typeface="함초롬돋움"/>
                <a:cs typeface="함초롬돋움"/>
              </a:rPr>
              <a:t>① </a:t>
            </a:r>
            <a:r>
              <a:rPr lang="en-US" altLang="ko-KR" sz="1541" spc="-9" dirty="0">
                <a:latin typeface="Arial"/>
                <a:cs typeface="Arial"/>
              </a:rPr>
              <a:t>Effect </a:t>
            </a:r>
            <a:r>
              <a:rPr lang="en-US" altLang="ko-KR" sz="1541" spc="-4" dirty="0">
                <a:latin typeface="Arial"/>
                <a:cs typeface="Arial"/>
              </a:rPr>
              <a:t>in </a:t>
            </a:r>
            <a:r>
              <a:rPr lang="en-US" altLang="ko-KR" sz="1541" spc="-9" dirty="0">
                <a:latin typeface="Arial"/>
                <a:cs typeface="Arial"/>
              </a:rPr>
              <a:t>2018 </a:t>
            </a:r>
            <a:r>
              <a:rPr lang="en-US" altLang="ko-KR" sz="1541" spc="-4" dirty="0">
                <a:latin typeface="Arial"/>
                <a:cs typeface="Arial"/>
              </a:rPr>
              <a:t>: </a:t>
            </a:r>
            <a:r>
              <a:rPr lang="en-US" altLang="ko-KR" sz="1541" spc="-13" dirty="0">
                <a:latin typeface="Arial"/>
                <a:cs typeface="Arial"/>
              </a:rPr>
              <a:t>Transfers </a:t>
            </a:r>
            <a:r>
              <a:rPr lang="en-US" altLang="ko-KR" sz="1541" spc="-4" dirty="0">
                <a:latin typeface="Arial"/>
                <a:cs typeface="Arial"/>
              </a:rPr>
              <a:t>to 3rd countries </a:t>
            </a:r>
            <a:r>
              <a:rPr lang="en-US" altLang="ko-KR" sz="1541" spc="-9" dirty="0">
                <a:latin typeface="Arial"/>
                <a:cs typeface="Arial"/>
              </a:rPr>
              <a:t>on </a:t>
            </a:r>
            <a:r>
              <a:rPr lang="en-US" altLang="ko-KR" sz="1541" spc="-4" dirty="0">
                <a:latin typeface="Arial"/>
                <a:cs typeface="Arial"/>
              </a:rPr>
              <a:t>the </a:t>
            </a:r>
            <a:r>
              <a:rPr lang="en-US" altLang="ko-KR" sz="1541" spc="-9" dirty="0">
                <a:latin typeface="Arial"/>
                <a:cs typeface="Arial"/>
              </a:rPr>
              <a:t>basis of an adequacy decision(§45) </a:t>
            </a:r>
            <a:r>
              <a:rPr lang="en-US" altLang="ko-KR" sz="1541" spc="-4" dirty="0">
                <a:latin typeface="Arial"/>
                <a:cs typeface="Arial"/>
              </a:rPr>
              <a:t>&amp; </a:t>
            </a:r>
            <a:r>
              <a:rPr lang="en-US" altLang="ko-KR" sz="1541" spc="-9" dirty="0">
                <a:latin typeface="Arial"/>
                <a:cs typeface="Arial"/>
              </a:rPr>
              <a:t>appropriate safeguards(§46)</a:t>
            </a:r>
            <a:r>
              <a:rPr lang="ko-KR" altLang="en-US" sz="1541" spc="133" dirty="0">
                <a:latin typeface="Arial"/>
                <a:cs typeface="Arial"/>
              </a:rPr>
              <a:t> </a:t>
            </a:r>
            <a:r>
              <a:rPr lang="en-US" altLang="ko-KR" sz="1541" spc="-4" dirty="0">
                <a:latin typeface="Arial"/>
                <a:cs typeface="Arial"/>
              </a:rPr>
              <a:t>etc</a:t>
            </a:r>
          </a:p>
          <a:p>
            <a:pPr marL="35336" lvl="2" indent="170698">
              <a:spcBef>
                <a:spcPts val="552"/>
              </a:spcBef>
              <a:buChar char="-"/>
              <a:tabLst>
                <a:tab pos="385293" algn="l"/>
                <a:tab pos="6395867" algn="l"/>
              </a:tabLst>
              <a:defRPr lang="ko-KR" altLang="en-US"/>
            </a:pPr>
            <a:r>
              <a:rPr lang="en-US" altLang="ko-KR" sz="1541" spc="-9" dirty="0">
                <a:latin typeface="Arial"/>
                <a:cs typeface="Arial"/>
              </a:rPr>
              <a:t>A</a:t>
            </a:r>
            <a:r>
              <a:rPr lang="en-US" altLang="ko-KR" sz="1541" spc="-13" dirty="0">
                <a:latin typeface="Arial"/>
                <a:cs typeface="Arial"/>
              </a:rPr>
              <a:t>d</a:t>
            </a:r>
            <a:r>
              <a:rPr lang="en-US" altLang="ko-KR" sz="1541" spc="-4" dirty="0">
                <a:latin typeface="Arial"/>
                <a:cs typeface="Arial"/>
              </a:rPr>
              <a:t>m</a:t>
            </a:r>
            <a:r>
              <a:rPr lang="en-US" altLang="ko-KR" sz="1541" spc="-9" dirty="0">
                <a:latin typeface="Arial"/>
                <a:cs typeface="Arial"/>
              </a:rPr>
              <a:t>i</a:t>
            </a:r>
            <a:r>
              <a:rPr lang="en-US" altLang="ko-KR" sz="1541" spc="-13" dirty="0">
                <a:latin typeface="Arial"/>
                <a:cs typeface="Arial"/>
              </a:rPr>
              <a:t>n</a:t>
            </a:r>
            <a:r>
              <a:rPr lang="en-US" altLang="ko-KR" sz="1541" spc="-9" dirty="0">
                <a:latin typeface="Arial"/>
                <a:cs typeface="Arial"/>
              </a:rPr>
              <a:t>i</a:t>
            </a:r>
            <a:r>
              <a:rPr lang="en-US" altLang="ko-KR" sz="1541" spc="-4" dirty="0">
                <a:latin typeface="Arial"/>
                <a:cs typeface="Arial"/>
              </a:rPr>
              <a:t>s</a:t>
            </a:r>
            <a:r>
              <a:rPr lang="en-US" altLang="ko-KR" sz="1541" dirty="0">
                <a:latin typeface="Arial"/>
                <a:cs typeface="Arial"/>
              </a:rPr>
              <a:t>t</a:t>
            </a:r>
            <a:r>
              <a:rPr lang="en-US" altLang="ko-KR" sz="1541" spc="-4" dirty="0">
                <a:latin typeface="Arial"/>
                <a:cs typeface="Arial"/>
              </a:rPr>
              <a:t>r</a:t>
            </a:r>
            <a:r>
              <a:rPr lang="en-US" altLang="ko-KR" sz="1541" spc="-13" dirty="0">
                <a:latin typeface="Arial"/>
                <a:cs typeface="Arial"/>
              </a:rPr>
              <a:t>a</a:t>
            </a:r>
            <a:r>
              <a:rPr lang="en-US" altLang="ko-KR" sz="1541" spc="-4" dirty="0">
                <a:latin typeface="Arial"/>
                <a:cs typeface="Arial"/>
              </a:rPr>
              <a:t>t</a:t>
            </a:r>
            <a:r>
              <a:rPr lang="en-US" altLang="ko-KR" sz="1541" spc="-9" dirty="0">
                <a:latin typeface="Arial"/>
                <a:cs typeface="Arial"/>
              </a:rPr>
              <a:t>i</a:t>
            </a:r>
            <a:r>
              <a:rPr lang="en-US" altLang="ko-KR" sz="1541" spc="-4" dirty="0">
                <a:latin typeface="Arial"/>
                <a:cs typeface="Arial"/>
              </a:rPr>
              <a:t>ve</a:t>
            </a:r>
            <a:r>
              <a:rPr lang="ko-KR" altLang="en-US" sz="1541" dirty="0">
                <a:latin typeface="Arial"/>
                <a:cs typeface="Arial"/>
              </a:rPr>
              <a:t> </a:t>
            </a:r>
            <a:r>
              <a:rPr lang="ko-KR" altLang="en-US" sz="1541" spc="-73" dirty="0">
                <a:latin typeface="Arial"/>
                <a:cs typeface="Arial"/>
              </a:rPr>
              <a:t> </a:t>
            </a:r>
            <a:r>
              <a:rPr lang="en-US" altLang="ko-KR" sz="1541" spc="-4" dirty="0">
                <a:latin typeface="Arial"/>
                <a:cs typeface="Arial"/>
              </a:rPr>
              <a:t>f</a:t>
            </a:r>
            <a:r>
              <a:rPr lang="en-US" altLang="ko-KR" sz="1541" spc="-9" dirty="0">
                <a:latin typeface="Arial"/>
                <a:cs typeface="Arial"/>
              </a:rPr>
              <a:t>i</a:t>
            </a:r>
            <a:r>
              <a:rPr lang="en-US" altLang="ko-KR" sz="1541" spc="-13" dirty="0">
                <a:latin typeface="Arial"/>
                <a:cs typeface="Arial"/>
              </a:rPr>
              <a:t>ne</a:t>
            </a:r>
            <a:r>
              <a:rPr lang="en-US" altLang="ko-KR" sz="1541" spc="-4" dirty="0">
                <a:latin typeface="Arial"/>
                <a:cs typeface="Arial"/>
              </a:rPr>
              <a:t>s(</a:t>
            </a:r>
            <a:r>
              <a:rPr lang="en-US" altLang="ko-KR" sz="1541" dirty="0">
                <a:latin typeface="Arial"/>
                <a:cs typeface="Arial"/>
              </a:rPr>
              <a:t>§</a:t>
            </a:r>
            <a:r>
              <a:rPr lang="en-US" altLang="ko-KR" sz="1541" spc="-13" dirty="0">
                <a:latin typeface="Arial"/>
                <a:cs typeface="Arial"/>
              </a:rPr>
              <a:t>83</a:t>
            </a:r>
            <a:r>
              <a:rPr lang="en-US" altLang="ko-KR" sz="1541" spc="-4" dirty="0">
                <a:latin typeface="Arial"/>
                <a:cs typeface="Arial"/>
              </a:rPr>
              <a:t>) -</a:t>
            </a:r>
            <a:r>
              <a:rPr lang="ko-KR" altLang="en-US" sz="1541" dirty="0">
                <a:latin typeface="Arial"/>
                <a:cs typeface="Arial"/>
              </a:rPr>
              <a:t> </a:t>
            </a:r>
            <a:r>
              <a:rPr lang="en-US" altLang="ko-KR" sz="1541" spc="-4" dirty="0">
                <a:latin typeface="Arial"/>
                <a:cs typeface="Arial"/>
              </a:rPr>
              <a:t>M</a:t>
            </a:r>
            <a:r>
              <a:rPr lang="en-US" altLang="ko-KR" sz="1541" spc="-13" dirty="0">
                <a:latin typeface="Arial"/>
                <a:cs typeface="Arial"/>
              </a:rPr>
              <a:t>a</a:t>
            </a:r>
            <a:r>
              <a:rPr lang="en-US" altLang="ko-KR" sz="1541" spc="-4" dirty="0">
                <a:latin typeface="Arial"/>
                <a:cs typeface="Arial"/>
              </a:rPr>
              <a:t>x</a:t>
            </a:r>
            <a:r>
              <a:rPr lang="en-US" altLang="ko-KR" sz="1541" dirty="0">
                <a:latin typeface="Arial"/>
                <a:cs typeface="Arial"/>
              </a:rPr>
              <a:t>(</a:t>
            </a:r>
            <a:r>
              <a:rPr lang="en-US" altLang="ko-KR" sz="1541" spc="-13" dirty="0">
                <a:latin typeface="Arial"/>
                <a:cs typeface="Arial"/>
              </a:rPr>
              <a:t>4</a:t>
            </a:r>
            <a:r>
              <a:rPr lang="en-US" altLang="ko-KR" sz="1541" spc="-4" dirty="0">
                <a:latin typeface="Arial"/>
                <a:cs typeface="Arial"/>
              </a:rPr>
              <a:t>%</a:t>
            </a:r>
            <a:r>
              <a:rPr lang="ko-KR" altLang="en-US" sz="1541" dirty="0">
                <a:latin typeface="Arial"/>
                <a:cs typeface="Arial"/>
              </a:rPr>
              <a:t> </a:t>
            </a:r>
            <a:r>
              <a:rPr lang="en-US" altLang="ko-KR" sz="1541" spc="-13" dirty="0">
                <a:latin typeface="Arial"/>
                <a:cs typeface="Arial"/>
              </a:rPr>
              <a:t>o</a:t>
            </a:r>
            <a:r>
              <a:rPr lang="en-US" altLang="ko-KR" sz="1541" spc="-4" dirty="0">
                <a:latin typeface="Arial"/>
                <a:cs typeface="Arial"/>
              </a:rPr>
              <a:t>f</a:t>
            </a:r>
            <a:r>
              <a:rPr lang="ko-KR" altLang="en-US" sz="1541" dirty="0">
                <a:latin typeface="Arial"/>
                <a:cs typeface="Arial"/>
              </a:rPr>
              <a:t> </a:t>
            </a:r>
            <a:r>
              <a:rPr lang="en-US" altLang="ko-KR" sz="1541" spc="-9" dirty="0">
                <a:latin typeface="Arial"/>
                <a:cs typeface="Arial"/>
              </a:rPr>
              <a:t>w</a:t>
            </a:r>
            <a:r>
              <a:rPr lang="en-US" altLang="ko-KR" sz="1541" spc="-13" dirty="0">
                <a:latin typeface="Arial"/>
                <a:cs typeface="Arial"/>
              </a:rPr>
              <a:t>o</a:t>
            </a:r>
            <a:r>
              <a:rPr lang="en-US" altLang="ko-KR" sz="1541" spc="-4" dirty="0">
                <a:latin typeface="Arial"/>
                <a:cs typeface="Arial"/>
              </a:rPr>
              <a:t>r</a:t>
            </a:r>
            <a:r>
              <a:rPr lang="en-US" altLang="ko-KR" sz="1541" spc="-9" dirty="0">
                <a:latin typeface="Arial"/>
                <a:cs typeface="Arial"/>
              </a:rPr>
              <a:t>l</a:t>
            </a:r>
            <a:r>
              <a:rPr lang="en-US" altLang="ko-KR" sz="1541" spc="-13" dirty="0">
                <a:latin typeface="Arial"/>
                <a:cs typeface="Arial"/>
              </a:rPr>
              <a:t>d</a:t>
            </a:r>
            <a:r>
              <a:rPr lang="en-US" altLang="ko-KR" sz="1541" spc="-9" dirty="0">
                <a:latin typeface="Arial"/>
                <a:cs typeface="Arial"/>
              </a:rPr>
              <a:t>wi</a:t>
            </a:r>
            <a:r>
              <a:rPr lang="en-US" altLang="ko-KR" sz="1541" spc="-13" dirty="0">
                <a:latin typeface="Arial"/>
                <a:cs typeface="Arial"/>
              </a:rPr>
              <a:t>d</a:t>
            </a:r>
            <a:r>
              <a:rPr lang="en-US" altLang="ko-KR" sz="1541" spc="-4" dirty="0">
                <a:latin typeface="Arial"/>
                <a:cs typeface="Arial"/>
              </a:rPr>
              <a:t>e</a:t>
            </a:r>
            <a:r>
              <a:rPr lang="ko-KR" altLang="en-US" sz="1541" dirty="0">
                <a:latin typeface="Arial"/>
                <a:cs typeface="Arial"/>
              </a:rPr>
              <a:t> </a:t>
            </a:r>
            <a:r>
              <a:rPr lang="en-US" altLang="ko-KR" sz="1541" spc="-13" dirty="0">
                <a:latin typeface="Arial"/>
                <a:cs typeface="Arial"/>
              </a:rPr>
              <a:t>annua</a:t>
            </a:r>
            <a:r>
              <a:rPr lang="en-US" altLang="ko-KR" sz="1541" spc="-4" dirty="0">
                <a:latin typeface="Arial"/>
                <a:cs typeface="Arial"/>
              </a:rPr>
              <a:t>l</a:t>
            </a:r>
            <a:r>
              <a:rPr lang="ko-KR" altLang="en-US" sz="1541" dirty="0">
                <a:latin typeface="Arial"/>
                <a:cs typeface="Arial"/>
              </a:rPr>
              <a:t> </a:t>
            </a:r>
            <a:r>
              <a:rPr lang="en-US" altLang="ko-KR" sz="1541" spc="-4" dirty="0">
                <a:latin typeface="Arial"/>
                <a:cs typeface="Arial"/>
              </a:rPr>
              <a:t>r</a:t>
            </a:r>
            <a:r>
              <a:rPr lang="en-US" altLang="ko-KR" sz="1541" spc="-13" dirty="0">
                <a:latin typeface="Arial"/>
                <a:cs typeface="Arial"/>
              </a:rPr>
              <a:t>e</a:t>
            </a:r>
            <a:r>
              <a:rPr lang="en-US" altLang="ko-KR" sz="1541" spc="-4" dirty="0">
                <a:latin typeface="Arial"/>
                <a:cs typeface="Arial"/>
              </a:rPr>
              <a:t>v</a:t>
            </a:r>
            <a:r>
              <a:rPr lang="en-US" altLang="ko-KR" sz="1541" spc="-9" dirty="0">
                <a:latin typeface="Arial"/>
                <a:cs typeface="Arial"/>
              </a:rPr>
              <a:t>e</a:t>
            </a:r>
            <a:r>
              <a:rPr lang="en-US" altLang="ko-KR" sz="1541" spc="-13" dirty="0">
                <a:latin typeface="Arial"/>
                <a:cs typeface="Arial"/>
              </a:rPr>
              <a:t>nu</a:t>
            </a:r>
            <a:r>
              <a:rPr lang="en-US" altLang="ko-KR" sz="1541" spc="4" dirty="0">
                <a:latin typeface="Arial"/>
                <a:cs typeface="Arial"/>
              </a:rPr>
              <a:t>e</a:t>
            </a:r>
            <a:r>
              <a:rPr lang="en-US" altLang="ko-KR" sz="1541" spc="-4" dirty="0">
                <a:latin typeface="Arial"/>
                <a:cs typeface="Arial"/>
              </a:rPr>
              <a:t>,</a:t>
            </a:r>
            <a:r>
              <a:rPr lang="ko-KR" altLang="en-US" sz="1541" spc="-13" dirty="0">
                <a:latin typeface="Arial"/>
                <a:cs typeface="Arial"/>
              </a:rPr>
              <a:t>€</a:t>
            </a:r>
            <a:r>
              <a:rPr lang="en-US" altLang="ko-KR" sz="1541" spc="-13" dirty="0">
                <a:latin typeface="Arial"/>
                <a:cs typeface="Arial"/>
              </a:rPr>
              <a:t>2</a:t>
            </a:r>
            <a:r>
              <a:rPr lang="en-US" altLang="ko-KR" sz="1541" spc="-4" dirty="0">
                <a:latin typeface="Arial"/>
                <a:cs typeface="Arial"/>
              </a:rPr>
              <a:t>0 </a:t>
            </a:r>
            <a:r>
              <a:rPr lang="en-US" altLang="ko-KR" sz="1541" spc="-9" dirty="0">
                <a:latin typeface="Arial"/>
                <a:cs typeface="Arial"/>
              </a:rPr>
              <a:t>million)</a:t>
            </a:r>
            <a:r>
              <a:rPr lang="en-US" altLang="ko-KR" sz="1541" spc="-4" dirty="0">
                <a:latin typeface="Arial"/>
                <a:cs typeface="Arial"/>
              </a:rPr>
              <a:t>;</a:t>
            </a:r>
            <a:r>
              <a:rPr lang="ko-KR" altLang="en-US" sz="1541" spc="330" dirty="0">
                <a:latin typeface="Arial"/>
                <a:cs typeface="Arial"/>
              </a:rPr>
              <a:t> </a:t>
            </a:r>
            <a:r>
              <a:rPr lang="en-US" altLang="ko-KR" sz="1541" spc="-39" dirty="0">
                <a:latin typeface="Arial"/>
                <a:cs typeface="Arial"/>
              </a:rPr>
              <a:t>Total</a:t>
            </a:r>
            <a:r>
              <a:rPr lang="ko-KR" altLang="en-US" sz="1541" spc="342" dirty="0">
                <a:latin typeface="Arial"/>
                <a:cs typeface="Arial"/>
              </a:rPr>
              <a:t> </a:t>
            </a:r>
            <a:r>
              <a:rPr lang="en-US" altLang="ko-KR" sz="1541" spc="-9" dirty="0">
                <a:latin typeface="Arial"/>
                <a:cs typeface="Arial"/>
              </a:rPr>
              <a:t>405</a:t>
            </a:r>
            <a:r>
              <a:rPr lang="ko-KR" altLang="en-US" sz="1541" spc="342" dirty="0">
                <a:latin typeface="Arial"/>
                <a:cs typeface="Arial"/>
              </a:rPr>
              <a:t> </a:t>
            </a:r>
            <a:r>
              <a:rPr lang="en-US" altLang="ko-KR" sz="1541" spc="-4" dirty="0">
                <a:latin typeface="Arial"/>
                <a:cs typeface="Arial"/>
              </a:rPr>
              <a:t>million</a:t>
            </a:r>
            <a:r>
              <a:rPr lang="ko-KR" altLang="en-US" sz="1541" spc="350" dirty="0">
                <a:latin typeface="Arial"/>
                <a:cs typeface="Arial"/>
              </a:rPr>
              <a:t> </a:t>
            </a:r>
            <a:r>
              <a:rPr lang="en-US" altLang="ko-KR" sz="1541" spc="-4" dirty="0">
                <a:latin typeface="Arial"/>
                <a:cs typeface="Arial"/>
              </a:rPr>
              <a:t>Euro</a:t>
            </a:r>
            <a:r>
              <a:rPr lang="ko-KR" altLang="en-US" sz="1541" spc="342" dirty="0">
                <a:latin typeface="Arial"/>
                <a:cs typeface="Arial"/>
              </a:rPr>
              <a:t> </a:t>
            </a:r>
            <a:r>
              <a:rPr lang="en-US" altLang="ko-KR" sz="1541" spc="-9" dirty="0">
                <a:latin typeface="Arial"/>
                <a:cs typeface="Arial"/>
              </a:rPr>
              <a:t>fines</a:t>
            </a:r>
            <a:r>
              <a:rPr lang="ko-KR" altLang="en-US" sz="1541" spc="334" dirty="0">
                <a:latin typeface="Arial"/>
                <a:cs typeface="Arial"/>
              </a:rPr>
              <a:t> </a:t>
            </a:r>
            <a:r>
              <a:rPr lang="en-US" altLang="ko-KR" sz="1541" spc="-9" dirty="0">
                <a:latin typeface="Arial"/>
                <a:cs typeface="Arial"/>
              </a:rPr>
              <a:t>on</a:t>
            </a:r>
            <a:r>
              <a:rPr lang="ko-KR" altLang="en-US" sz="1541" spc="342" dirty="0">
                <a:latin typeface="Arial"/>
                <a:cs typeface="Arial"/>
              </a:rPr>
              <a:t> </a:t>
            </a:r>
            <a:r>
              <a:rPr lang="en-US" altLang="ko-KR" sz="1541" spc="-4" dirty="0">
                <a:latin typeface="Arial"/>
                <a:cs typeface="Arial"/>
              </a:rPr>
              <a:t>Instagram(Oct</a:t>
            </a:r>
            <a:r>
              <a:rPr lang="ko-KR" altLang="en-US" sz="1541" spc="330" dirty="0">
                <a:latin typeface="Arial"/>
                <a:cs typeface="Arial"/>
              </a:rPr>
              <a:t> </a:t>
            </a:r>
            <a:r>
              <a:rPr lang="en-US" altLang="ko-KR" sz="1541" spc="-9" dirty="0">
                <a:latin typeface="Arial"/>
                <a:cs typeface="Arial"/>
              </a:rPr>
              <a:t>2022)</a:t>
            </a:r>
          </a:p>
          <a:p>
            <a:pPr marL="35336" lvl="2" indent="170698">
              <a:spcBef>
                <a:spcPts val="556"/>
              </a:spcBef>
              <a:buChar char="-"/>
              <a:tabLst>
                <a:tab pos="385293" algn="l"/>
              </a:tabLst>
              <a:defRPr lang="ko-KR" altLang="en-US"/>
            </a:pPr>
            <a:r>
              <a:rPr lang="en-US" altLang="ko-KR" sz="1541" spc="-4" dirty="0">
                <a:latin typeface="Arial"/>
                <a:cs typeface="Arial"/>
              </a:rPr>
              <a:t>ISO/IEC </a:t>
            </a:r>
            <a:r>
              <a:rPr lang="en-US" altLang="ko-KR" sz="1541" spc="-9" dirty="0">
                <a:latin typeface="Arial"/>
                <a:cs typeface="Arial"/>
              </a:rPr>
              <a:t>27701 international </a:t>
            </a:r>
            <a:r>
              <a:rPr lang="en-US" altLang="ko-KR" sz="1541" spc="-4" dirty="0">
                <a:latin typeface="Arial"/>
                <a:cs typeface="Arial"/>
              </a:rPr>
              <a:t>certificate in </a:t>
            </a:r>
            <a:r>
              <a:rPr lang="en-US" altLang="ko-KR" sz="1541" spc="-9" dirty="0">
                <a:latin typeface="Arial"/>
                <a:cs typeface="Arial"/>
              </a:rPr>
              <a:t>August</a:t>
            </a:r>
            <a:r>
              <a:rPr lang="ko-KR" altLang="en-US" sz="1541" dirty="0">
                <a:latin typeface="Arial"/>
                <a:cs typeface="Arial"/>
              </a:rPr>
              <a:t> </a:t>
            </a:r>
            <a:r>
              <a:rPr lang="en-US" altLang="ko-KR" sz="1541" dirty="0">
                <a:latin typeface="Arial"/>
                <a:cs typeface="Arial"/>
              </a:rPr>
              <a:t>2019</a:t>
            </a:r>
          </a:p>
          <a:p>
            <a:pPr marL="108180">
              <a:spcBef>
                <a:spcPts val="621"/>
              </a:spcBef>
              <a:defRPr lang="ko-KR" altLang="en-US"/>
            </a:pPr>
            <a:r>
              <a:rPr lang="ko-KR" altLang="en-US" sz="1541" spc="-4" dirty="0">
                <a:latin typeface="함초롬돋움"/>
                <a:cs typeface="함초롬돋움"/>
              </a:rPr>
              <a:t>② </a:t>
            </a:r>
            <a:r>
              <a:rPr lang="en-US" altLang="ko-KR" sz="1541" spc="-9" dirty="0">
                <a:latin typeface="Arial"/>
                <a:cs typeface="Arial"/>
              </a:rPr>
              <a:t>personal data ownership </a:t>
            </a:r>
            <a:r>
              <a:rPr lang="en-US" altLang="ko-KR" sz="1541" spc="-4" dirty="0">
                <a:latin typeface="Arial"/>
                <a:cs typeface="Arial"/>
              </a:rPr>
              <a:t>+ </a:t>
            </a:r>
            <a:r>
              <a:rPr lang="en-US" altLang="ko-KR" sz="1541" spc="-9" dirty="0">
                <a:latin typeface="Arial"/>
                <a:cs typeface="Arial"/>
              </a:rPr>
              <a:t>nation's data</a:t>
            </a:r>
            <a:r>
              <a:rPr lang="ko-KR" altLang="en-US" sz="1541" spc="-111" dirty="0">
                <a:latin typeface="Arial"/>
                <a:cs typeface="Arial"/>
              </a:rPr>
              <a:t> </a:t>
            </a:r>
            <a:r>
              <a:rPr lang="en-US" altLang="ko-KR" sz="1541" spc="-4" dirty="0">
                <a:latin typeface="Arial"/>
                <a:cs typeface="Arial"/>
              </a:rPr>
              <a:t>sovereignty</a:t>
            </a:r>
          </a:p>
          <a:p>
            <a:pPr marL="416959" lvl="1" indent="-308778">
              <a:spcBef>
                <a:spcPts val="1759"/>
              </a:spcBef>
              <a:buAutoNum type="alphaUcPeriod" startAt="2"/>
              <a:tabLst>
                <a:tab pos="385293" algn="l"/>
              </a:tabLst>
              <a:defRPr lang="ko-KR" altLang="en-US"/>
            </a:pPr>
            <a:r>
              <a:rPr lang="en-US" altLang="ko-KR" sz="1627" spc="-9" dirty="0">
                <a:latin typeface="HY견고딕"/>
                <a:cs typeface="HY견고딕"/>
              </a:rPr>
              <a:t>Tendency</a:t>
            </a:r>
          </a:p>
          <a:p>
            <a:pPr marL="35336" indent="72846">
              <a:lnSpc>
                <a:spcPct val="100099"/>
              </a:lnSpc>
              <a:spcBef>
                <a:spcPts val="578"/>
              </a:spcBef>
              <a:defRPr lang="ko-KR" altLang="en-US"/>
            </a:pPr>
            <a:r>
              <a:rPr lang="ko-KR" altLang="en-US" sz="1541" spc="-4" dirty="0">
                <a:latin typeface="함초롬돋움"/>
                <a:cs typeface="함초롬돋움"/>
              </a:rPr>
              <a:t>① </a:t>
            </a:r>
            <a:r>
              <a:rPr lang="en-US" altLang="ko-KR" sz="1541" spc="-9" dirty="0">
                <a:latin typeface="Arial"/>
                <a:cs typeface="Arial"/>
              </a:rPr>
              <a:t>European Court of </a:t>
            </a:r>
            <a:r>
              <a:rPr lang="en-US" altLang="ko-KR" sz="1541" spc="-4" dirty="0">
                <a:latin typeface="Arial"/>
                <a:cs typeface="Arial"/>
              </a:rPr>
              <a:t>Justice </a:t>
            </a:r>
            <a:r>
              <a:rPr lang="en-US" altLang="ko-KR" sz="1541" spc="-9" dirty="0">
                <a:latin typeface="Arial"/>
                <a:cs typeface="Arial"/>
              </a:rPr>
              <a:t>(</a:t>
            </a:r>
            <a:r>
              <a:rPr lang="en-US" altLang="ko-KR" sz="1541" i="1" spc="-9" dirty="0">
                <a:latin typeface="Arial"/>
                <a:cs typeface="Arial"/>
              </a:rPr>
              <a:t>Google Spain </a:t>
            </a:r>
            <a:r>
              <a:rPr lang="en-US" altLang="ko-KR" sz="1541" i="1" spc="-4" dirty="0">
                <a:latin typeface="Arial"/>
                <a:cs typeface="Arial"/>
              </a:rPr>
              <a:t>SL </a:t>
            </a:r>
            <a:r>
              <a:rPr lang="en-US" altLang="ko-KR" sz="1541" i="1" spc="-9" dirty="0">
                <a:latin typeface="Arial"/>
                <a:cs typeface="Arial"/>
              </a:rPr>
              <a:t>and Google </a:t>
            </a:r>
            <a:r>
              <a:rPr lang="en-US" altLang="ko-KR" sz="1541" i="1" spc="-4" dirty="0">
                <a:latin typeface="Arial"/>
                <a:cs typeface="Arial"/>
              </a:rPr>
              <a:t>Inc</a:t>
            </a:r>
            <a:r>
              <a:rPr lang="en-US" altLang="ko-KR" sz="1541" spc="-4" dirty="0">
                <a:latin typeface="Arial"/>
                <a:cs typeface="Arial"/>
              </a:rPr>
              <a:t>. v </a:t>
            </a:r>
            <a:r>
              <a:rPr lang="en-US" altLang="ko-KR" sz="1541" i="1" spc="-4" dirty="0">
                <a:latin typeface="Arial"/>
                <a:cs typeface="Arial"/>
              </a:rPr>
              <a:t>AEPD  </a:t>
            </a:r>
            <a:r>
              <a:rPr lang="en-US" altLang="ko-KR" sz="1541" i="1" spc="-9" dirty="0">
                <a:latin typeface="Arial"/>
                <a:cs typeface="Arial"/>
              </a:rPr>
              <a:t>and </a:t>
            </a:r>
            <a:r>
              <a:rPr lang="en-US" altLang="ko-KR" sz="1541" i="1" spc="-4" dirty="0">
                <a:latin typeface="Arial"/>
                <a:cs typeface="Arial"/>
              </a:rPr>
              <a:t>Mario Costeja Gonzalez</a:t>
            </a:r>
            <a:r>
              <a:rPr lang="en-US" altLang="ko-KR" sz="1541" spc="-4" dirty="0">
                <a:latin typeface="Arial"/>
                <a:cs typeface="Arial"/>
              </a:rPr>
              <a:t>, </a:t>
            </a:r>
            <a:r>
              <a:rPr lang="en-US" altLang="ko-KR" sz="1541" spc="-9" dirty="0">
                <a:latin typeface="Arial"/>
                <a:cs typeface="Arial"/>
              </a:rPr>
              <a:t>13 </a:t>
            </a:r>
            <a:r>
              <a:rPr lang="en-US" altLang="ko-KR" sz="1541" spc="-4" dirty="0">
                <a:latin typeface="Arial"/>
                <a:cs typeface="Arial"/>
              </a:rPr>
              <a:t>May </a:t>
            </a:r>
            <a:r>
              <a:rPr lang="en-US" altLang="ko-KR" sz="1541" spc="-9" dirty="0">
                <a:latin typeface="Arial"/>
                <a:cs typeface="Arial"/>
              </a:rPr>
              <a:t>2014) </a:t>
            </a:r>
            <a:r>
              <a:rPr lang="en-US" altLang="ko-KR" sz="1541" spc="-4" dirty="0">
                <a:latin typeface="Arial"/>
                <a:cs typeface="Arial"/>
              </a:rPr>
              <a:t>; The processing </a:t>
            </a:r>
            <a:r>
              <a:rPr lang="en-US" altLang="ko-KR" sz="1541" spc="-9" dirty="0">
                <a:latin typeface="Arial"/>
                <a:cs typeface="Arial"/>
              </a:rPr>
              <a:t>of data </a:t>
            </a:r>
            <a:r>
              <a:rPr lang="en-US" altLang="ko-KR" sz="1541" spc="-4" dirty="0">
                <a:latin typeface="Arial"/>
                <a:cs typeface="Arial"/>
              </a:rPr>
              <a:t>shall </a:t>
            </a:r>
            <a:r>
              <a:rPr lang="en-US" altLang="ko-KR" sz="1541" spc="-9" dirty="0">
                <a:latin typeface="Arial"/>
                <a:cs typeface="Arial"/>
              </a:rPr>
              <a:t>be governed by </a:t>
            </a:r>
            <a:r>
              <a:rPr lang="en-US" altLang="ko-KR" sz="1541" spc="-4" dirty="0">
                <a:latin typeface="Arial"/>
                <a:cs typeface="Arial"/>
              </a:rPr>
              <a:t>the </a:t>
            </a:r>
            <a:r>
              <a:rPr lang="en-US" altLang="ko-KR" sz="1541" spc="-9" dirty="0">
                <a:latin typeface="Arial"/>
                <a:cs typeface="Arial"/>
              </a:rPr>
              <a:t>laws of </a:t>
            </a:r>
            <a:r>
              <a:rPr lang="en-US" altLang="ko-KR" sz="1541" spc="-4" dirty="0">
                <a:latin typeface="Arial"/>
                <a:cs typeface="Arial"/>
              </a:rPr>
              <a:t>the </a:t>
            </a:r>
            <a:r>
              <a:rPr lang="en-US" altLang="ko-KR" sz="1541" spc="-9" dirty="0">
                <a:latin typeface="Arial"/>
                <a:cs typeface="Arial"/>
              </a:rPr>
              <a:t>Member </a:t>
            </a:r>
            <a:r>
              <a:rPr lang="en-US" altLang="ko-KR" sz="1541" spc="-4" dirty="0">
                <a:latin typeface="Arial"/>
                <a:cs typeface="Arial"/>
              </a:rPr>
              <a:t>States in which the instruments used are</a:t>
            </a:r>
            <a:r>
              <a:rPr lang="ko-KR" altLang="en-US" sz="1541" spc="257" dirty="0">
                <a:latin typeface="Arial"/>
                <a:cs typeface="Arial"/>
              </a:rPr>
              <a:t> </a:t>
            </a:r>
            <a:r>
              <a:rPr lang="en-US" altLang="ko-KR" sz="1541" spc="-9" dirty="0">
                <a:latin typeface="Arial"/>
                <a:cs typeface="Arial"/>
              </a:rPr>
              <a:t>located.</a:t>
            </a:r>
          </a:p>
          <a:p>
            <a:pPr marL="35336" indent="170698">
              <a:spcBef>
                <a:spcPts val="552"/>
              </a:spcBef>
              <a:defRPr lang="ko-KR" altLang="en-US"/>
            </a:pPr>
            <a:r>
              <a:rPr lang="en-US" altLang="ko-KR" sz="1541" spc="-4" dirty="0">
                <a:latin typeface="Arial"/>
                <a:cs typeface="Arial"/>
              </a:rPr>
              <a:t>– </a:t>
            </a:r>
            <a:r>
              <a:rPr lang="en-US" altLang="ko-KR" sz="1541" spc="-9" dirty="0">
                <a:latin typeface="Arial"/>
                <a:cs typeface="Arial"/>
              </a:rPr>
              <a:t>Expanded interpretation of </a:t>
            </a:r>
            <a:r>
              <a:rPr lang="en-US" altLang="ko-KR" sz="1541" spc="-4" dirty="0">
                <a:latin typeface="Arial"/>
                <a:cs typeface="Arial"/>
              </a:rPr>
              <a:t>the territorial jurisdiction scope</a:t>
            </a:r>
            <a:r>
              <a:rPr lang="ko-KR" altLang="en-US" sz="1541" spc="-9" dirty="0">
                <a:latin typeface="Arial"/>
                <a:cs typeface="Arial"/>
              </a:rPr>
              <a:t> </a:t>
            </a:r>
            <a:r>
              <a:rPr lang="en-US" altLang="ko-KR" sz="1541" spc="-9" dirty="0">
                <a:latin typeface="Arial"/>
                <a:cs typeface="Arial"/>
              </a:rPr>
              <a:t>stipulated </a:t>
            </a:r>
            <a:r>
              <a:rPr lang="en-US" altLang="ko-KR" sz="1541" spc="-4" dirty="0">
                <a:latin typeface="Arial"/>
                <a:cs typeface="Arial"/>
              </a:rPr>
              <a:t>in the </a:t>
            </a:r>
            <a:r>
              <a:rPr lang="en-US" altLang="ko-KR" sz="1541" spc="-9" dirty="0">
                <a:latin typeface="Arial"/>
                <a:cs typeface="Arial"/>
              </a:rPr>
              <a:t>EU's </a:t>
            </a:r>
            <a:r>
              <a:rPr lang="en-US" altLang="ko-KR" sz="1541" spc="-4" dirty="0">
                <a:latin typeface="Arial"/>
                <a:cs typeface="Arial"/>
              </a:rPr>
              <a:t>information protection </a:t>
            </a:r>
            <a:r>
              <a:rPr lang="en-US" altLang="ko-KR" sz="1541" spc="-9" dirty="0">
                <a:latin typeface="Arial"/>
                <a:cs typeface="Arial"/>
              </a:rPr>
              <a:t>regulations </a:t>
            </a:r>
            <a:r>
              <a:rPr lang="en-US" altLang="ko-KR" sz="1541" spc="-4" dirty="0">
                <a:latin typeface="Arial"/>
                <a:cs typeface="Arial"/>
              </a:rPr>
              <a:t>for </a:t>
            </a:r>
            <a:r>
              <a:rPr lang="en-US" altLang="ko-KR" sz="1541" spc="-9" dirty="0">
                <a:latin typeface="Arial"/>
                <a:cs typeface="Arial"/>
              </a:rPr>
              <a:t>multinational</a:t>
            </a:r>
            <a:r>
              <a:rPr lang="ko-KR" altLang="en-US" sz="1541" spc="-4" dirty="0">
                <a:latin typeface="Arial"/>
                <a:cs typeface="Arial"/>
              </a:rPr>
              <a:t> </a:t>
            </a:r>
            <a:r>
              <a:rPr lang="en-US" altLang="ko-KR" sz="1541" spc="-9" dirty="0">
                <a:latin typeface="Arial"/>
                <a:cs typeface="Arial"/>
              </a:rPr>
              <a:t>corporations</a:t>
            </a:r>
            <a:endParaRPr lang="ko-KR" altLang="en-US" sz="1541" dirty="0">
              <a:latin typeface="Arial"/>
              <a:cs typeface="Arial"/>
            </a:endParaRPr>
          </a:p>
        </p:txBody>
      </p:sp>
      <p:sp>
        <p:nvSpPr>
          <p:cNvPr id="6" name="object 6"/>
          <p:cNvSpPr txBox="1">
            <a:spLocks noGrp="1"/>
          </p:cNvSpPr>
          <p:nvPr>
            <p:ph type="sldNum" sz="quarter" idx="7"/>
          </p:nvPr>
        </p:nvSpPr>
        <p:spPr>
          <a:xfrm>
            <a:off x="9656658" y="7013654"/>
            <a:ext cx="161290" cy="148590"/>
          </a:xfrm>
          <a:prstGeom prst="rect">
            <a:avLst/>
          </a:prstGeom>
        </p:spPr>
        <p:txBody>
          <a:bodyPr vert="horz" wrap="square" lIns="0" tIns="0" rIns="0" bIns="0">
            <a:spAutoFit/>
          </a:bodyPr>
          <a:lstStyle>
            <a:defPPr>
              <a:defRPr lang="ko-KR"/>
            </a:defPPr>
            <a:lvl1pPr marL="0" algn="l" defTabSz="914400" rtl="0" eaLnBrk="1" latinLnBrk="1" hangingPunct="1">
              <a:defRPr sz="800" b="0" i="0" kern="1200">
                <a:solidFill>
                  <a:srgbClr val="6B8F99"/>
                </a:solidFill>
                <a:latin typeface="Tahoma"/>
                <a:ea typeface="+mn-ea"/>
                <a:cs typeface="Tahoma"/>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25400">
              <a:spcBef>
                <a:spcPts val="100"/>
              </a:spcBef>
              <a:defRPr lang="ko-KR" altLang="en-US"/>
            </a:pPr>
            <a:fld id="{81D60167-4931-47E6-BA6A-407CBD079E47}" type="slidenum">
              <a:rPr lang="en-ID" smtClean="0"/>
              <a:pPr marL="25400">
                <a:spcBef>
                  <a:spcPts val="100"/>
                </a:spcBef>
                <a:defRPr lang="ko-KR" altLang="en-US"/>
              </a:pPr>
              <a:t>17</a:t>
            </a:fld>
            <a:endParaRPr lang="en-US"/>
          </a:p>
        </p:txBody>
      </p:sp>
      <p:sp>
        <p:nvSpPr>
          <p:cNvPr id="10" name="object 2"/>
          <p:cNvSpPr txBox="1">
            <a:spLocks noGrp="1"/>
          </p:cNvSpPr>
          <p:nvPr>
            <p:ph type="title"/>
          </p:nvPr>
        </p:nvSpPr>
        <p:spPr>
          <a:xfrm>
            <a:off x="1091723" y="819692"/>
            <a:ext cx="6344264" cy="300189"/>
          </a:xfrm>
          <a:prstGeom prst="rect">
            <a:avLst/>
          </a:prstGeom>
        </p:spPr>
        <p:txBody>
          <a:bodyPr vert="horz" wrap="square" lIns="0" tIns="10329" rIns="0" bIns="0" rtlCol="0" anchor="ctr">
            <a:spAutoFit/>
          </a:bodyPr>
          <a:lstStyle/>
          <a:p>
            <a:pPr marL="10872" algn="ctr">
              <a:lnSpc>
                <a:spcPct val="100000"/>
              </a:lnSpc>
              <a:defRPr lang="ko-KR" altLang="en-US"/>
            </a:pPr>
            <a:r>
              <a:rPr lang="en-US" sz="1883" b="1" dirty="0">
                <a:latin typeface="HY견고딕" pitchFamily="18" charset="-127"/>
                <a:ea typeface="HY견고딕" pitchFamily="18" charset="-127"/>
              </a:rPr>
              <a:t>Ⅱ</a:t>
            </a:r>
            <a:r>
              <a:rPr lang="en-US" altLang="ko-KR" sz="1883" b="1" dirty="0">
                <a:latin typeface="HY견고딕" pitchFamily="18" charset="-127"/>
                <a:ea typeface="HY견고딕" pitchFamily="18" charset="-127"/>
              </a:rPr>
              <a:t>. </a:t>
            </a:r>
            <a:r>
              <a:rPr lang="en-US" altLang="ko-KR" sz="1798" b="1" dirty="0">
                <a:latin typeface="HY견고딕" pitchFamily="18" charset="-127"/>
                <a:ea typeface="HY견고딕" pitchFamily="18" charset="-127"/>
              </a:rPr>
              <a:t>Global trends</a:t>
            </a:r>
            <a:r>
              <a:rPr lang="ko-KR" altLang="en-US" sz="1798" b="1" spc="4" dirty="0">
                <a:latin typeface="HY견고딕" pitchFamily="18" charset="-127"/>
                <a:ea typeface="HY견고딕" pitchFamily="18" charset="-127"/>
              </a:rPr>
              <a:t> </a:t>
            </a:r>
            <a:r>
              <a:rPr lang="en-US" altLang="ko-KR" sz="1798" b="1" spc="4" dirty="0">
                <a:latin typeface="HY견고딕" pitchFamily="18" charset="-127"/>
                <a:ea typeface="HY견고딕" pitchFamily="18" charset="-127"/>
              </a:rPr>
              <a:t>on data taxation</a:t>
            </a: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D175B978-9A31-EDD8-88CA-F9FBF0BF42F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object 3"/>
          <p:cNvSpPr/>
          <p:nvPr/>
        </p:nvSpPr>
        <p:spPr>
          <a:xfrm>
            <a:off x="961838" y="1409698"/>
            <a:ext cx="7205983" cy="387302"/>
          </a:xfrm>
          <a:prstGeom prst="rect">
            <a:avLst/>
          </a:prstGeom>
          <a:blipFill rotWithShape="1">
            <a:blip r:embed="rId4" cstate="print"/>
            <a:stretch>
              <a:fillRect/>
            </a:stretch>
          </a:blipFill>
        </p:spPr>
        <p:txBody>
          <a:bodyPr wrap="square" lIns="0" tIns="0" rIns="0" bIns="0"/>
          <a:lstStyle/>
          <a:p>
            <a:pPr>
              <a:defRPr lang="ko-KR" altLang="en-US"/>
            </a:pPr>
            <a:endParaRPr lang="ko-KR" altLang="en-US" sz="1541"/>
          </a:p>
        </p:txBody>
      </p:sp>
      <p:sp>
        <p:nvSpPr>
          <p:cNvPr id="4" name="object 4"/>
          <p:cNvSpPr/>
          <p:nvPr/>
        </p:nvSpPr>
        <p:spPr>
          <a:xfrm>
            <a:off x="973570" y="1397966"/>
            <a:ext cx="7182519" cy="370348"/>
          </a:xfrm>
          <a:prstGeom prst="rect">
            <a:avLst/>
          </a:prstGeom>
          <a:blipFill rotWithShape="1">
            <a:blip r:embed="rId5" cstate="print"/>
            <a:stretch>
              <a:fillRect/>
            </a:stretch>
          </a:blipFill>
        </p:spPr>
        <p:txBody>
          <a:bodyPr wrap="square" lIns="0" tIns="0" rIns="0" bIns="0"/>
          <a:lstStyle/>
          <a:p>
            <a:pPr>
              <a:defRPr lang="ko-KR" altLang="en-US"/>
            </a:pPr>
            <a:endParaRPr lang="ko-KR" altLang="en-US" sz="1541"/>
          </a:p>
        </p:txBody>
      </p:sp>
      <p:sp>
        <p:nvSpPr>
          <p:cNvPr id="5" name="object 5"/>
          <p:cNvSpPr txBox="1"/>
          <p:nvPr/>
        </p:nvSpPr>
        <p:spPr>
          <a:xfrm>
            <a:off x="1034377" y="1434034"/>
            <a:ext cx="7190874" cy="3234619"/>
          </a:xfrm>
          <a:prstGeom prst="rect">
            <a:avLst/>
          </a:prstGeom>
        </p:spPr>
        <p:txBody>
          <a:bodyPr vert="horz" wrap="square" lIns="0" tIns="10873" rIns="0" bIns="0">
            <a:spAutoFit/>
          </a:bodyPr>
          <a:lstStyle/>
          <a:p>
            <a:pPr marL="283228" indent="-264745">
              <a:spcBef>
                <a:spcPts val="86"/>
              </a:spcBef>
              <a:buAutoNum type="arabicPeriod" startAt="4"/>
              <a:tabLst>
                <a:tab pos="308235" algn="l"/>
              </a:tabLst>
              <a:defRPr lang="ko-KR" altLang="en-US"/>
            </a:pPr>
            <a:r>
              <a:rPr lang="en-US" altLang="ko-KR" sz="1712" b="1" spc="-4">
                <a:solidFill>
                  <a:srgbClr val="FFFFFF"/>
                </a:solidFill>
                <a:latin typeface="굴림"/>
                <a:cs typeface="굴림"/>
              </a:rPr>
              <a:t>Data Protection </a:t>
            </a:r>
            <a:r>
              <a:rPr lang="en-US" altLang="ko-KR" sz="1712" b="1">
                <a:solidFill>
                  <a:srgbClr val="FFFFFF"/>
                </a:solidFill>
                <a:latin typeface="굴림"/>
                <a:cs typeface="굴림"/>
              </a:rPr>
              <a:t>Policy </a:t>
            </a:r>
            <a:r>
              <a:rPr lang="en-US" altLang="ko-KR" sz="1712" b="1" spc="4">
                <a:solidFill>
                  <a:srgbClr val="FFFFFF"/>
                </a:solidFill>
                <a:latin typeface="굴림"/>
                <a:cs typeface="굴림"/>
              </a:rPr>
              <a:t>in</a:t>
            </a:r>
            <a:r>
              <a:rPr lang="ko-KR" altLang="en-US" sz="1712" b="1" spc="-94">
                <a:solidFill>
                  <a:srgbClr val="FFFFFF"/>
                </a:solidFill>
                <a:latin typeface="굴림"/>
                <a:cs typeface="굴림"/>
              </a:rPr>
              <a:t> </a:t>
            </a:r>
            <a:r>
              <a:rPr lang="en-US" altLang="ko-KR" sz="1712" b="1" spc="-4">
                <a:solidFill>
                  <a:srgbClr val="FFFFFF"/>
                </a:solidFill>
                <a:latin typeface="굴림"/>
                <a:cs typeface="굴림"/>
              </a:rPr>
              <a:t>EU(Continue)</a:t>
            </a:r>
          </a:p>
          <a:p>
            <a:pPr>
              <a:spcBef>
                <a:spcPts val="4"/>
              </a:spcBef>
              <a:buClr>
                <a:srgbClr val="FFFFFF"/>
              </a:buClr>
              <a:buAutoNum type="arabicPeriod" startAt="4"/>
              <a:defRPr lang="ko-KR" altLang="en-US"/>
            </a:pPr>
            <a:endParaRPr lang="ko-KR" altLang="en-US" sz="1498">
              <a:latin typeface="Times New Roman"/>
              <a:cs typeface="Times New Roman"/>
            </a:endParaRPr>
          </a:p>
          <a:p>
            <a:pPr marL="392496" lvl="1" indent="-308778">
              <a:buAutoNum type="alphaUcPeriod" startAt="2"/>
              <a:tabLst>
                <a:tab pos="385293" algn="l"/>
              </a:tabLst>
              <a:defRPr lang="ko-KR" altLang="en-US"/>
            </a:pPr>
            <a:r>
              <a:rPr lang="en-US" altLang="ko-KR" sz="1627" spc="-9">
                <a:latin typeface="HY견고딕"/>
                <a:cs typeface="HY견고딕"/>
              </a:rPr>
              <a:t>Tendency</a:t>
            </a:r>
          </a:p>
          <a:p>
            <a:pPr marL="83718">
              <a:spcBef>
                <a:spcPts val="591"/>
              </a:spcBef>
              <a:defRPr lang="ko-KR" altLang="en-US"/>
            </a:pPr>
            <a:r>
              <a:rPr lang="ko-KR" altLang="en-US" sz="1541" spc="-4">
                <a:latin typeface="함초롬돋움"/>
                <a:cs typeface="함초롬돋움"/>
              </a:rPr>
              <a:t>② </a:t>
            </a:r>
            <a:r>
              <a:rPr lang="en-US" altLang="ko-KR" sz="1541" spc="-4">
                <a:latin typeface="Arial"/>
                <a:cs typeface="Arial"/>
              </a:rPr>
              <a:t>EUROPEAN COMMISSION(Feb </a:t>
            </a:r>
            <a:r>
              <a:rPr lang="en-US" altLang="ko-KR" sz="1541" spc="-9">
                <a:latin typeface="Arial"/>
                <a:cs typeface="Arial"/>
              </a:rPr>
              <a:t>19,</a:t>
            </a:r>
            <a:r>
              <a:rPr lang="ko-KR" altLang="en-US" sz="1541" spc="43">
                <a:latin typeface="Arial"/>
                <a:cs typeface="Arial"/>
              </a:rPr>
              <a:t> </a:t>
            </a:r>
            <a:r>
              <a:rPr lang="en-US" altLang="ko-KR" sz="1541" spc="-9">
                <a:latin typeface="Arial"/>
                <a:cs typeface="Arial"/>
              </a:rPr>
              <a:t>2020)</a:t>
            </a:r>
          </a:p>
          <a:p>
            <a:pPr marL="344114" lvl="2" indent="-162543">
              <a:spcBef>
                <a:spcPts val="552"/>
              </a:spcBef>
              <a:buChar char="-"/>
              <a:tabLst>
                <a:tab pos="308235" algn="l"/>
              </a:tabLst>
              <a:defRPr lang="ko-KR" altLang="en-US"/>
            </a:pPr>
            <a:r>
              <a:rPr lang="en-US" altLang="ko-KR" sz="1541" spc="-9">
                <a:latin typeface="Arial"/>
                <a:cs typeface="Arial"/>
              </a:rPr>
              <a:t>Shaping Europe’s Digital </a:t>
            </a:r>
            <a:r>
              <a:rPr lang="en-US" altLang="ko-KR" sz="1541" spc="-4">
                <a:latin typeface="Arial"/>
                <a:cs typeface="Arial"/>
              </a:rPr>
              <a:t>Future </a:t>
            </a:r>
            <a:r>
              <a:rPr lang="en-US" altLang="ko-KR" sz="1541" spc="-9">
                <a:latin typeface="Arial"/>
                <a:cs typeface="Arial"/>
              </a:rPr>
              <a:t>COM(2020) 67</a:t>
            </a:r>
            <a:r>
              <a:rPr lang="ko-KR" altLang="en-US" sz="1541" spc="30">
                <a:latin typeface="Arial"/>
                <a:cs typeface="Arial"/>
              </a:rPr>
              <a:t> </a:t>
            </a:r>
            <a:r>
              <a:rPr lang="en-US" altLang="ko-KR" sz="1541" spc="-9">
                <a:latin typeface="Arial"/>
                <a:cs typeface="Arial"/>
              </a:rPr>
              <a:t>final)</a:t>
            </a:r>
          </a:p>
          <a:p>
            <a:pPr marL="344114" lvl="2" indent="-162543">
              <a:spcBef>
                <a:spcPts val="552"/>
              </a:spcBef>
              <a:buChar char="-"/>
              <a:tabLst>
                <a:tab pos="308235" algn="l"/>
              </a:tabLst>
              <a:defRPr lang="ko-KR" altLang="en-US"/>
            </a:pPr>
            <a:r>
              <a:rPr lang="en-US" altLang="ko-KR" sz="1541" spc="-4">
                <a:latin typeface="Arial"/>
                <a:cs typeface="Arial"/>
              </a:rPr>
              <a:t>A </a:t>
            </a:r>
            <a:r>
              <a:rPr lang="en-US" altLang="ko-KR" sz="1541" spc="-9">
                <a:latin typeface="Arial"/>
                <a:cs typeface="Arial"/>
              </a:rPr>
              <a:t>European </a:t>
            </a:r>
            <a:r>
              <a:rPr lang="en-US" altLang="ko-KR" sz="1541" spc="-4">
                <a:latin typeface="Arial"/>
                <a:cs typeface="Arial"/>
              </a:rPr>
              <a:t>Strategy for Data </a:t>
            </a:r>
            <a:r>
              <a:rPr lang="en-US" altLang="ko-KR" sz="1541" spc="-9">
                <a:latin typeface="Arial"/>
                <a:cs typeface="Arial"/>
              </a:rPr>
              <a:t>COM(2020) 66</a:t>
            </a:r>
            <a:r>
              <a:rPr lang="ko-KR" altLang="en-US" sz="1541" spc="-167">
                <a:latin typeface="Arial"/>
                <a:cs typeface="Arial"/>
              </a:rPr>
              <a:t> </a:t>
            </a:r>
            <a:r>
              <a:rPr lang="en-US" altLang="ko-KR" sz="1541" spc="-9">
                <a:latin typeface="Arial"/>
                <a:cs typeface="Arial"/>
              </a:rPr>
              <a:t>final</a:t>
            </a:r>
          </a:p>
          <a:p>
            <a:pPr marL="344114" lvl="2" indent="-162543">
              <a:spcBef>
                <a:spcPts val="556"/>
              </a:spcBef>
              <a:buChar char="-"/>
              <a:tabLst>
                <a:tab pos="308235" algn="l"/>
              </a:tabLst>
              <a:defRPr lang="ko-KR" altLang="en-US"/>
            </a:pPr>
            <a:r>
              <a:rPr lang="en-US" altLang="ko-KR" sz="1541" spc="-4">
                <a:latin typeface="Arial"/>
                <a:cs typeface="Arial"/>
              </a:rPr>
              <a:t>White </a:t>
            </a:r>
            <a:r>
              <a:rPr lang="en-US" altLang="ko-KR" sz="1541" spc="-9">
                <a:latin typeface="Arial"/>
                <a:cs typeface="Arial"/>
              </a:rPr>
              <a:t>Paper on </a:t>
            </a:r>
            <a:r>
              <a:rPr lang="en-US" altLang="ko-KR" sz="1541" spc="-4">
                <a:latin typeface="Arial"/>
                <a:cs typeface="Arial"/>
              </a:rPr>
              <a:t>Artificial </a:t>
            </a:r>
            <a:r>
              <a:rPr lang="en-US" altLang="ko-KR" sz="1541" spc="-9">
                <a:latin typeface="Arial"/>
                <a:cs typeface="Arial"/>
              </a:rPr>
              <a:t>Intelligence COM(2020) 65</a:t>
            </a:r>
            <a:r>
              <a:rPr lang="ko-KR" altLang="en-US" sz="1541" spc="-34">
                <a:latin typeface="Arial"/>
                <a:cs typeface="Arial"/>
              </a:rPr>
              <a:t> </a:t>
            </a:r>
            <a:r>
              <a:rPr lang="en-US" altLang="ko-KR" sz="1541" spc="-9">
                <a:latin typeface="Arial"/>
                <a:cs typeface="Arial"/>
              </a:rPr>
              <a:t>final)</a:t>
            </a:r>
          </a:p>
          <a:p>
            <a:pPr marL="83718">
              <a:spcBef>
                <a:spcPts val="561"/>
              </a:spcBef>
              <a:defRPr lang="ko-KR" altLang="en-US"/>
            </a:pPr>
            <a:r>
              <a:rPr lang="en-US" altLang="ko-KR" sz="1541" spc="-4">
                <a:latin typeface="Arial"/>
                <a:cs typeface="Arial"/>
              </a:rPr>
              <a:t>;</a:t>
            </a:r>
            <a:r>
              <a:rPr lang="ko-KR" altLang="en-US" sz="1541" spc="342">
                <a:latin typeface="Arial"/>
                <a:cs typeface="Arial"/>
              </a:rPr>
              <a:t> </a:t>
            </a:r>
            <a:r>
              <a:rPr lang="en-US" altLang="ko-KR" sz="1541" spc="-9">
                <a:latin typeface="Arial"/>
                <a:cs typeface="Arial"/>
              </a:rPr>
              <a:t>Set</a:t>
            </a:r>
            <a:r>
              <a:rPr lang="ko-KR" altLang="en-US" sz="1541" spc="342">
                <a:latin typeface="Arial"/>
                <a:cs typeface="Arial"/>
              </a:rPr>
              <a:t> </a:t>
            </a:r>
            <a:r>
              <a:rPr lang="en-US" altLang="ko-KR" sz="1541" spc="-4">
                <a:latin typeface="Arial"/>
                <a:cs typeface="Arial"/>
              </a:rPr>
              <a:t>the</a:t>
            </a:r>
            <a:r>
              <a:rPr lang="ko-KR" altLang="en-US" sz="1541" spc="334">
                <a:latin typeface="Arial"/>
                <a:cs typeface="Arial"/>
              </a:rPr>
              <a:t> </a:t>
            </a:r>
            <a:r>
              <a:rPr lang="en-US" altLang="ko-KR" sz="1541" spc="-4">
                <a:latin typeface="Arial"/>
                <a:cs typeface="Arial"/>
              </a:rPr>
              <a:t>direction</a:t>
            </a:r>
            <a:r>
              <a:rPr lang="ko-KR" altLang="en-US" sz="1541" spc="355">
                <a:latin typeface="Arial"/>
                <a:cs typeface="Arial"/>
              </a:rPr>
              <a:t> </a:t>
            </a:r>
            <a:r>
              <a:rPr lang="en-US" altLang="ko-KR" sz="1541" spc="-9">
                <a:latin typeface="Arial"/>
                <a:cs typeface="Arial"/>
              </a:rPr>
              <a:t>and</a:t>
            </a:r>
            <a:r>
              <a:rPr lang="ko-KR" altLang="en-US" sz="1541" spc="347">
                <a:latin typeface="Arial"/>
                <a:cs typeface="Arial"/>
              </a:rPr>
              <a:t> </a:t>
            </a:r>
            <a:r>
              <a:rPr lang="en-US" altLang="ko-KR" sz="1541" spc="-9">
                <a:latin typeface="Arial"/>
                <a:cs typeface="Arial"/>
              </a:rPr>
              <a:t>principles</a:t>
            </a:r>
            <a:r>
              <a:rPr lang="ko-KR" altLang="en-US" sz="1541" spc="364">
                <a:latin typeface="Arial"/>
                <a:cs typeface="Arial"/>
              </a:rPr>
              <a:t> </a:t>
            </a:r>
            <a:r>
              <a:rPr lang="en-US" altLang="ko-KR" sz="1541" spc="-9">
                <a:latin typeface="Arial"/>
                <a:cs typeface="Arial"/>
              </a:rPr>
              <a:t>of</a:t>
            </a:r>
            <a:r>
              <a:rPr lang="ko-KR" altLang="en-US" sz="1541" spc="342">
                <a:latin typeface="Arial"/>
                <a:cs typeface="Arial"/>
              </a:rPr>
              <a:t> </a:t>
            </a:r>
            <a:r>
              <a:rPr lang="en-US" altLang="ko-KR" sz="1541" spc="-9">
                <a:latin typeface="Arial"/>
                <a:cs typeface="Arial"/>
              </a:rPr>
              <a:t>digital</a:t>
            </a:r>
            <a:r>
              <a:rPr lang="ko-KR" altLang="en-US" sz="1541" spc="355">
                <a:latin typeface="Arial"/>
                <a:cs typeface="Arial"/>
              </a:rPr>
              <a:t> </a:t>
            </a:r>
            <a:r>
              <a:rPr lang="en-US" altLang="ko-KR" sz="1541" spc="-9">
                <a:latin typeface="Arial"/>
                <a:cs typeface="Arial"/>
              </a:rPr>
              <a:t>policies</a:t>
            </a:r>
            <a:r>
              <a:rPr lang="ko-KR" altLang="en-US" sz="1541" spc="364">
                <a:latin typeface="Arial"/>
                <a:cs typeface="Arial"/>
              </a:rPr>
              <a:t> </a:t>
            </a:r>
            <a:r>
              <a:rPr lang="en-US" altLang="ko-KR" sz="1541" spc="-4">
                <a:latin typeface="Arial"/>
                <a:cs typeface="Arial"/>
              </a:rPr>
              <a:t>for</a:t>
            </a:r>
            <a:r>
              <a:rPr lang="ko-KR" altLang="en-US" sz="1541" spc="342">
                <a:latin typeface="Arial"/>
                <a:cs typeface="Arial"/>
              </a:rPr>
              <a:t> </a:t>
            </a:r>
            <a:r>
              <a:rPr lang="en-US" altLang="ko-KR" sz="1541" spc="-4">
                <a:latin typeface="Arial"/>
                <a:cs typeface="Arial"/>
              </a:rPr>
              <a:t>five</a:t>
            </a:r>
            <a:r>
              <a:rPr lang="ko-KR" altLang="en-US" sz="1541" spc="334">
                <a:latin typeface="Arial"/>
                <a:cs typeface="Arial"/>
              </a:rPr>
              <a:t> </a:t>
            </a:r>
            <a:r>
              <a:rPr lang="en-US" altLang="ko-KR" sz="1541" spc="-4">
                <a:latin typeface="Arial"/>
                <a:cs typeface="Arial"/>
              </a:rPr>
              <a:t>years</a:t>
            </a:r>
            <a:r>
              <a:rPr lang="ko-KR" altLang="en-US" sz="1541" spc="350">
                <a:latin typeface="Arial"/>
                <a:cs typeface="Arial"/>
              </a:rPr>
              <a:t> </a:t>
            </a:r>
            <a:r>
              <a:rPr lang="en-US" altLang="ko-KR" sz="1541" spc="-4">
                <a:latin typeface="Arial"/>
                <a:cs typeface="Arial"/>
              </a:rPr>
              <a:t>future</a:t>
            </a:r>
          </a:p>
          <a:p>
            <a:pPr>
              <a:spcBef>
                <a:spcPts val="26"/>
              </a:spcBef>
              <a:defRPr lang="ko-KR" altLang="en-US"/>
            </a:pPr>
            <a:endParaRPr lang="ko-KR" altLang="en-US" sz="1284">
              <a:latin typeface="Times New Roman"/>
              <a:cs typeface="Times New Roman"/>
            </a:endParaRPr>
          </a:p>
          <a:p>
            <a:pPr marL="10872" indent="72846">
              <a:defRPr lang="ko-KR" altLang="en-US"/>
            </a:pPr>
            <a:r>
              <a:rPr lang="ko-KR" altLang="en-US" sz="1541" spc="-4">
                <a:latin typeface="함초롬돋움"/>
                <a:cs typeface="함초롬돋움"/>
              </a:rPr>
              <a:t>③ </a:t>
            </a:r>
            <a:r>
              <a:rPr lang="en-US" altLang="ko-KR" sz="1541" spc="-4">
                <a:latin typeface="Arial"/>
                <a:cs typeface="Arial"/>
              </a:rPr>
              <a:t>A </a:t>
            </a:r>
            <a:r>
              <a:rPr lang="en-US" altLang="ko-KR" sz="1541" spc="-9">
                <a:latin typeface="Arial"/>
                <a:cs typeface="Arial"/>
              </a:rPr>
              <a:t>single </a:t>
            </a:r>
            <a:r>
              <a:rPr lang="en-US" altLang="ko-KR" sz="1541" spc="-4">
                <a:latin typeface="Arial"/>
                <a:cs typeface="Arial"/>
              </a:rPr>
              <a:t>market for </a:t>
            </a:r>
            <a:r>
              <a:rPr lang="en-US" altLang="ko-KR" sz="1541" spc="-9">
                <a:latin typeface="Arial"/>
                <a:cs typeface="Arial"/>
              </a:rPr>
              <a:t>data </a:t>
            </a:r>
            <a:r>
              <a:rPr lang="en-US" altLang="ko-KR" sz="1541" spc="-4">
                <a:latin typeface="Arial"/>
                <a:cs typeface="Arial"/>
              </a:rPr>
              <a:t>– protect </a:t>
            </a:r>
            <a:r>
              <a:rPr lang="en-US" altLang="ko-KR" sz="1541" spc="-9">
                <a:latin typeface="Arial"/>
                <a:cs typeface="Arial"/>
              </a:rPr>
              <a:t>personal and industrial data, </a:t>
            </a:r>
            <a:r>
              <a:rPr lang="en-US" altLang="ko-KR" sz="1541" spc="-4">
                <a:latin typeface="Arial"/>
                <a:cs typeface="Arial"/>
              </a:rPr>
              <a:t>make it </a:t>
            </a:r>
            <a:r>
              <a:rPr lang="en-US" altLang="ko-KR" sz="1541" spc="-9">
                <a:latin typeface="Arial"/>
                <a:cs typeface="Arial"/>
              </a:rPr>
              <a:t>easier </a:t>
            </a:r>
            <a:r>
              <a:rPr lang="en-US" altLang="ko-KR" sz="1541" spc="-4">
                <a:latin typeface="Arial"/>
                <a:cs typeface="Arial"/>
              </a:rPr>
              <a:t>for </a:t>
            </a:r>
            <a:r>
              <a:rPr lang="en-US" altLang="ko-KR" sz="1541" spc="-9">
                <a:latin typeface="Arial"/>
                <a:cs typeface="Arial"/>
              </a:rPr>
              <a:t>businesses </a:t>
            </a:r>
            <a:r>
              <a:rPr lang="en-US" altLang="ko-KR" sz="1541" spc="-4">
                <a:latin typeface="Arial"/>
                <a:cs typeface="Arial"/>
              </a:rPr>
              <a:t>to access, </a:t>
            </a:r>
            <a:r>
              <a:rPr lang="en-US" altLang="ko-KR" sz="1541" spc="-9">
                <a:latin typeface="Arial"/>
                <a:cs typeface="Arial"/>
              </a:rPr>
              <a:t>and </a:t>
            </a:r>
            <a:r>
              <a:rPr lang="en-US" altLang="ko-KR" sz="1541" spc="-4">
                <a:latin typeface="Arial"/>
                <a:cs typeface="Arial"/>
              </a:rPr>
              <a:t>share the value </a:t>
            </a:r>
            <a:r>
              <a:rPr lang="en-US" altLang="ko-KR" sz="1541" spc="-9">
                <a:latin typeface="Arial"/>
                <a:cs typeface="Arial"/>
              </a:rPr>
              <a:t>of data </a:t>
            </a:r>
            <a:r>
              <a:rPr lang="en-US" altLang="ko-KR" sz="1541" spc="-4">
                <a:latin typeface="Arial"/>
                <a:cs typeface="Arial"/>
              </a:rPr>
              <a:t>creation with members </a:t>
            </a:r>
            <a:r>
              <a:rPr lang="en-US" altLang="ko-KR" sz="1541" spc="-9">
                <a:latin typeface="Arial"/>
                <a:cs typeface="Arial"/>
              </a:rPr>
              <a:t>of</a:t>
            </a:r>
            <a:r>
              <a:rPr lang="ko-KR" altLang="en-US" sz="1541" spc="265">
                <a:latin typeface="Arial"/>
                <a:cs typeface="Arial"/>
              </a:rPr>
              <a:t> </a:t>
            </a:r>
            <a:r>
              <a:rPr lang="en-US" altLang="ko-KR" sz="1541" spc="-4">
                <a:latin typeface="Arial"/>
                <a:cs typeface="Arial"/>
              </a:rPr>
              <a:t>society</a:t>
            </a:r>
            <a:endParaRPr lang="ko-KR" altLang="en-US" sz="1541">
              <a:latin typeface="Arial"/>
              <a:cs typeface="Arial"/>
            </a:endParaRPr>
          </a:p>
        </p:txBody>
      </p:sp>
      <p:sp>
        <p:nvSpPr>
          <p:cNvPr id="6" name="object 6"/>
          <p:cNvSpPr txBox="1">
            <a:spLocks noGrp="1"/>
          </p:cNvSpPr>
          <p:nvPr>
            <p:ph type="sldNum" sz="quarter" idx="7"/>
          </p:nvPr>
        </p:nvSpPr>
        <p:spPr>
          <a:xfrm>
            <a:off x="9656658" y="7013654"/>
            <a:ext cx="161290" cy="148590"/>
          </a:xfrm>
          <a:prstGeom prst="rect">
            <a:avLst/>
          </a:prstGeom>
        </p:spPr>
        <p:txBody>
          <a:bodyPr vert="horz" wrap="square" lIns="0" tIns="0" rIns="0" bIns="0">
            <a:spAutoFit/>
          </a:bodyPr>
          <a:lstStyle>
            <a:defPPr>
              <a:defRPr lang="ko-KR"/>
            </a:defPPr>
            <a:lvl1pPr marL="0" algn="l" defTabSz="914400" rtl="0" eaLnBrk="1" latinLnBrk="1" hangingPunct="1">
              <a:defRPr sz="800" b="0" i="0" kern="1200">
                <a:solidFill>
                  <a:srgbClr val="6B8F99"/>
                </a:solidFill>
                <a:latin typeface="Tahoma"/>
                <a:ea typeface="+mn-ea"/>
                <a:cs typeface="Tahoma"/>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25400">
              <a:spcBef>
                <a:spcPts val="100"/>
              </a:spcBef>
              <a:defRPr lang="ko-KR" altLang="en-US"/>
            </a:pPr>
            <a:fld id="{81D60167-4931-47E6-BA6A-407CBD079E47}" type="slidenum">
              <a:rPr lang="en-ID" smtClean="0"/>
              <a:pPr marL="25400">
                <a:spcBef>
                  <a:spcPts val="100"/>
                </a:spcBef>
                <a:defRPr lang="ko-KR" altLang="en-US"/>
              </a:pPr>
              <a:t>18</a:t>
            </a:fld>
            <a:endParaRPr lang="en-US"/>
          </a:p>
        </p:txBody>
      </p:sp>
      <p:sp>
        <p:nvSpPr>
          <p:cNvPr id="10" name="object 2"/>
          <p:cNvSpPr txBox="1">
            <a:spLocks noGrp="1"/>
          </p:cNvSpPr>
          <p:nvPr>
            <p:ph type="title"/>
          </p:nvPr>
        </p:nvSpPr>
        <p:spPr>
          <a:xfrm>
            <a:off x="1091723" y="819692"/>
            <a:ext cx="6344264" cy="300189"/>
          </a:xfrm>
          <a:prstGeom prst="rect">
            <a:avLst/>
          </a:prstGeom>
        </p:spPr>
        <p:txBody>
          <a:bodyPr vert="horz" wrap="square" lIns="0" tIns="10329" rIns="0" bIns="0" rtlCol="0" anchor="ctr">
            <a:spAutoFit/>
          </a:bodyPr>
          <a:lstStyle/>
          <a:p>
            <a:pPr marL="10872" algn="ctr">
              <a:lnSpc>
                <a:spcPct val="100000"/>
              </a:lnSpc>
              <a:defRPr lang="ko-KR" altLang="en-US"/>
            </a:pPr>
            <a:r>
              <a:rPr lang="en-US" sz="1883" b="1" dirty="0">
                <a:latin typeface="HY견고딕" pitchFamily="18" charset="-127"/>
                <a:ea typeface="HY견고딕" pitchFamily="18" charset="-127"/>
              </a:rPr>
              <a:t>Ⅱ</a:t>
            </a:r>
            <a:r>
              <a:rPr lang="en-US" altLang="ko-KR" sz="1883" b="1" dirty="0">
                <a:latin typeface="HY견고딕" pitchFamily="18" charset="-127"/>
                <a:ea typeface="HY견고딕" pitchFamily="18" charset="-127"/>
              </a:rPr>
              <a:t>. </a:t>
            </a:r>
            <a:r>
              <a:rPr lang="en-US" altLang="ko-KR" sz="1798" b="1" dirty="0">
                <a:latin typeface="HY견고딕" pitchFamily="18" charset="-127"/>
                <a:ea typeface="HY견고딕" pitchFamily="18" charset="-127"/>
              </a:rPr>
              <a:t>Global trends</a:t>
            </a:r>
            <a:r>
              <a:rPr lang="ko-KR" altLang="en-US" sz="1798" b="1" spc="4" dirty="0">
                <a:latin typeface="HY견고딕" pitchFamily="18" charset="-127"/>
                <a:ea typeface="HY견고딕" pitchFamily="18" charset="-127"/>
              </a:rPr>
              <a:t> </a:t>
            </a:r>
            <a:r>
              <a:rPr lang="en-US" altLang="ko-KR" sz="1798" b="1" spc="4" dirty="0">
                <a:latin typeface="HY견고딕" pitchFamily="18" charset="-127"/>
                <a:ea typeface="HY견고딕" pitchFamily="18" charset="-127"/>
              </a:rPr>
              <a:t>on data taxation</a:t>
            </a: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B418D86-8CE6-CC8D-F88C-6DD1B666B43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object 3"/>
          <p:cNvSpPr/>
          <p:nvPr/>
        </p:nvSpPr>
        <p:spPr>
          <a:xfrm>
            <a:off x="961838" y="1409698"/>
            <a:ext cx="7205983" cy="387302"/>
          </a:xfrm>
          <a:prstGeom prst="rect">
            <a:avLst/>
          </a:prstGeom>
          <a:blipFill rotWithShape="1">
            <a:blip r:embed="rId4" cstate="print"/>
            <a:stretch>
              <a:fillRect/>
            </a:stretch>
          </a:blipFill>
        </p:spPr>
        <p:txBody>
          <a:bodyPr wrap="square" lIns="0" tIns="0" rIns="0" bIns="0"/>
          <a:lstStyle/>
          <a:p>
            <a:pPr>
              <a:defRPr lang="ko-KR" altLang="en-US"/>
            </a:pPr>
            <a:endParaRPr lang="ko-KR" altLang="en-US" sz="1541"/>
          </a:p>
        </p:txBody>
      </p:sp>
      <p:sp>
        <p:nvSpPr>
          <p:cNvPr id="4" name="object 4"/>
          <p:cNvSpPr/>
          <p:nvPr/>
        </p:nvSpPr>
        <p:spPr>
          <a:xfrm>
            <a:off x="973570" y="1397966"/>
            <a:ext cx="7182519" cy="370348"/>
          </a:xfrm>
          <a:prstGeom prst="rect">
            <a:avLst/>
          </a:prstGeom>
          <a:blipFill rotWithShape="1">
            <a:blip r:embed="rId5" cstate="print"/>
            <a:stretch>
              <a:fillRect/>
            </a:stretch>
          </a:blipFill>
        </p:spPr>
        <p:txBody>
          <a:bodyPr wrap="square" lIns="0" tIns="0" rIns="0" bIns="0"/>
          <a:lstStyle/>
          <a:p>
            <a:pPr>
              <a:defRPr lang="ko-KR" altLang="en-US"/>
            </a:pPr>
            <a:endParaRPr lang="ko-KR" altLang="en-US" sz="1541"/>
          </a:p>
        </p:txBody>
      </p:sp>
      <p:sp>
        <p:nvSpPr>
          <p:cNvPr id="5" name="object 5"/>
          <p:cNvSpPr txBox="1"/>
          <p:nvPr/>
        </p:nvSpPr>
        <p:spPr>
          <a:xfrm>
            <a:off x="1042200" y="1434039"/>
            <a:ext cx="7117815" cy="2646252"/>
          </a:xfrm>
          <a:prstGeom prst="rect">
            <a:avLst/>
          </a:prstGeom>
        </p:spPr>
        <p:txBody>
          <a:bodyPr vert="horz" wrap="square" lIns="0" tIns="10873" rIns="0" bIns="0">
            <a:spAutoFit/>
          </a:bodyPr>
          <a:lstStyle/>
          <a:p>
            <a:pPr marL="10872">
              <a:spcBef>
                <a:spcPts val="86"/>
              </a:spcBef>
              <a:defRPr lang="ko-KR" altLang="en-US"/>
            </a:pPr>
            <a:r>
              <a:rPr lang="en-US" sz="1712" b="1">
                <a:solidFill>
                  <a:srgbClr val="FFFFFF"/>
                </a:solidFill>
                <a:latin typeface="굴림"/>
                <a:cs typeface="굴림"/>
              </a:rPr>
              <a:t>4. </a:t>
            </a:r>
            <a:r>
              <a:rPr lang="en-US" sz="1712" b="1" spc="-4">
                <a:solidFill>
                  <a:srgbClr val="FFFFFF"/>
                </a:solidFill>
                <a:latin typeface="굴림"/>
                <a:cs typeface="굴림"/>
              </a:rPr>
              <a:t>Data Protection </a:t>
            </a:r>
            <a:r>
              <a:rPr lang="en-US" sz="1712" b="1">
                <a:solidFill>
                  <a:srgbClr val="FFFFFF"/>
                </a:solidFill>
                <a:latin typeface="굴림"/>
                <a:cs typeface="굴림"/>
              </a:rPr>
              <a:t>Policy </a:t>
            </a:r>
            <a:r>
              <a:rPr lang="en-US" sz="1712" b="1" spc="4">
                <a:solidFill>
                  <a:srgbClr val="FFFFFF"/>
                </a:solidFill>
                <a:latin typeface="굴림"/>
                <a:cs typeface="굴림"/>
              </a:rPr>
              <a:t>in</a:t>
            </a:r>
            <a:r>
              <a:rPr lang="en-US" sz="1712" b="1" spc="-111">
                <a:solidFill>
                  <a:srgbClr val="FFFFFF"/>
                </a:solidFill>
                <a:latin typeface="굴림"/>
                <a:cs typeface="굴림"/>
              </a:rPr>
              <a:t> </a:t>
            </a:r>
            <a:r>
              <a:rPr lang="en-US" sz="1712" b="1" spc="-4">
                <a:solidFill>
                  <a:srgbClr val="FFFFFF"/>
                </a:solidFill>
                <a:latin typeface="굴림"/>
                <a:cs typeface="굴림"/>
              </a:rPr>
              <a:t>EU(Continue)</a:t>
            </a:r>
          </a:p>
          <a:p>
            <a:pPr>
              <a:spcBef>
                <a:spcPts val="26"/>
              </a:spcBef>
              <a:defRPr lang="ko-KR" altLang="en-US"/>
            </a:pPr>
            <a:endParaRPr lang="en-US" sz="1669">
              <a:latin typeface="Times New Roman"/>
              <a:cs typeface="Times New Roman"/>
            </a:endParaRPr>
          </a:p>
          <a:p>
            <a:pPr marL="35336">
              <a:spcBef>
                <a:spcPts val="4"/>
              </a:spcBef>
              <a:defRPr lang="ko-KR" altLang="en-US"/>
            </a:pPr>
            <a:r>
              <a:rPr lang="en-US" sz="1541" spc="-4">
                <a:latin typeface="HY견고딕"/>
                <a:cs typeface="HY견고딕"/>
              </a:rPr>
              <a:t>C. Data Localization</a:t>
            </a:r>
            <a:r>
              <a:rPr lang="en-US" sz="1541">
                <a:latin typeface="HY견고딕"/>
                <a:cs typeface="HY견고딕"/>
              </a:rPr>
              <a:t> </a:t>
            </a:r>
            <a:r>
              <a:rPr lang="en-US" sz="1541" spc="-4">
                <a:latin typeface="HY견고딕"/>
                <a:cs typeface="HY견고딕"/>
              </a:rPr>
              <a:t>Policy</a:t>
            </a:r>
          </a:p>
          <a:p>
            <a:pPr marL="35336">
              <a:spcBef>
                <a:spcPts val="552"/>
              </a:spcBef>
              <a:defRPr lang="ko-KR" altLang="en-US"/>
            </a:pPr>
            <a:r>
              <a:rPr lang="en-US" sz="1541" spc="-4">
                <a:latin typeface="함초롬돋움"/>
                <a:cs typeface="함초롬돋움"/>
              </a:rPr>
              <a:t>① </a:t>
            </a:r>
            <a:r>
              <a:rPr lang="en-US" sz="1541" spc="-9">
                <a:latin typeface="Arial"/>
                <a:cs typeface="Arial"/>
              </a:rPr>
              <a:t>Not </a:t>
            </a:r>
            <a:r>
              <a:rPr lang="en-US" sz="1541" spc="-4">
                <a:latin typeface="Arial"/>
                <a:cs typeface="Arial"/>
              </a:rPr>
              <a:t>limit the physical location </a:t>
            </a:r>
            <a:r>
              <a:rPr lang="en-US" sz="1541" spc="-9">
                <a:latin typeface="Arial"/>
                <a:cs typeface="Arial"/>
              </a:rPr>
              <a:t>of </a:t>
            </a:r>
            <a:r>
              <a:rPr lang="en-US" sz="1541" spc="-4">
                <a:latin typeface="Arial"/>
                <a:cs typeface="Arial"/>
              </a:rPr>
              <a:t>the </a:t>
            </a:r>
            <a:r>
              <a:rPr lang="en-US" sz="1541" spc="-17">
                <a:latin typeface="Arial"/>
                <a:cs typeface="Arial"/>
              </a:rPr>
              <a:t>server, </a:t>
            </a:r>
            <a:r>
              <a:rPr lang="en-US" sz="1541" spc="-9">
                <a:latin typeface="Arial"/>
                <a:cs typeface="Arial"/>
              </a:rPr>
              <a:t>but Not </a:t>
            </a:r>
            <a:r>
              <a:rPr lang="en-US" sz="1541" spc="-4">
                <a:latin typeface="Arial"/>
                <a:cs typeface="Arial"/>
              </a:rPr>
              <a:t>make </a:t>
            </a:r>
            <a:r>
              <a:rPr lang="en-US" sz="1541" spc="-9">
                <a:latin typeface="Arial"/>
                <a:cs typeface="Arial"/>
              </a:rPr>
              <a:t>easy data outflow</a:t>
            </a:r>
          </a:p>
          <a:p>
            <a:pPr marL="35336">
              <a:lnSpc>
                <a:spcPct val="100200"/>
              </a:lnSpc>
              <a:spcBef>
                <a:spcPts val="548"/>
              </a:spcBef>
              <a:defRPr lang="ko-KR" altLang="en-US"/>
            </a:pPr>
            <a:r>
              <a:rPr lang="en-US" sz="1541" spc="-4">
                <a:latin typeface="함초롬돋움"/>
                <a:cs typeface="함초롬돋움"/>
              </a:rPr>
              <a:t>② </a:t>
            </a:r>
            <a:r>
              <a:rPr lang="en-US" sz="1541" spc="-4">
                <a:latin typeface="Arial"/>
                <a:cs typeface="Arial"/>
              </a:rPr>
              <a:t>GDPR is also </a:t>
            </a:r>
            <a:r>
              <a:rPr lang="en-US" sz="1541" spc="-9">
                <a:latin typeface="Arial"/>
                <a:cs typeface="Arial"/>
              </a:rPr>
              <a:t>part of </a:t>
            </a:r>
            <a:r>
              <a:rPr lang="en-US" sz="1541" spc="-4">
                <a:latin typeface="Arial"/>
                <a:cs typeface="Arial"/>
              </a:rPr>
              <a:t>Data localization </a:t>
            </a:r>
            <a:r>
              <a:rPr lang="en-US" sz="1541" spc="-9">
                <a:latin typeface="Arial"/>
                <a:cs typeface="Arial"/>
              </a:rPr>
              <a:t>policy </a:t>
            </a:r>
            <a:r>
              <a:rPr lang="en-US" sz="1541" spc="-4">
                <a:latin typeface="Arial"/>
                <a:cs typeface="Arial"/>
              </a:rPr>
              <a:t>- </a:t>
            </a:r>
            <a:r>
              <a:rPr lang="en-US" sz="1541" spc="-9">
                <a:latin typeface="Arial"/>
                <a:cs typeface="Arial"/>
              </a:rPr>
              <a:t>Right </a:t>
            </a:r>
            <a:r>
              <a:rPr lang="en-US" sz="1541" spc="-4">
                <a:latin typeface="Arial"/>
                <a:cs typeface="Arial"/>
              </a:rPr>
              <a:t>to restriction </a:t>
            </a:r>
            <a:r>
              <a:rPr lang="en-US" sz="1541" spc="-9">
                <a:latin typeface="Arial"/>
                <a:cs typeface="Arial"/>
              </a:rPr>
              <a:t>of processing, </a:t>
            </a:r>
            <a:r>
              <a:rPr lang="en-US" sz="1541" spc="-4">
                <a:latin typeface="Arial"/>
                <a:cs typeface="Arial"/>
              </a:rPr>
              <a:t>Opt </a:t>
            </a:r>
            <a:r>
              <a:rPr lang="en-US" sz="1541" spc="-9">
                <a:latin typeface="Arial"/>
                <a:cs typeface="Arial"/>
              </a:rPr>
              <a:t>in, </a:t>
            </a:r>
            <a:r>
              <a:rPr lang="en-US" sz="1541" spc="-4">
                <a:latin typeface="Arial"/>
                <a:cs typeface="Arial"/>
              </a:rPr>
              <a:t>Opt </a:t>
            </a:r>
            <a:r>
              <a:rPr lang="en-US" sz="1541" spc="-9">
                <a:latin typeface="Arial"/>
                <a:cs typeface="Arial"/>
              </a:rPr>
              <a:t>out(Right </a:t>
            </a:r>
            <a:r>
              <a:rPr lang="en-US" sz="1541" spc="-4">
                <a:latin typeface="Arial"/>
                <a:cs typeface="Arial"/>
              </a:rPr>
              <a:t>to </a:t>
            </a:r>
            <a:r>
              <a:rPr lang="en-US" sz="1541" spc="-9">
                <a:latin typeface="Arial"/>
                <a:cs typeface="Arial"/>
              </a:rPr>
              <a:t>be </a:t>
            </a:r>
            <a:r>
              <a:rPr lang="en-US" sz="1541" spc="-4">
                <a:latin typeface="Arial"/>
                <a:cs typeface="Arial"/>
              </a:rPr>
              <a:t>Forgotten), </a:t>
            </a:r>
            <a:r>
              <a:rPr lang="en-US" sz="1541" spc="-9">
                <a:latin typeface="Arial"/>
                <a:cs typeface="Arial"/>
              </a:rPr>
              <a:t>designation </a:t>
            </a:r>
            <a:r>
              <a:rPr lang="en-US" sz="1541" spc="-4">
                <a:latin typeface="Arial"/>
                <a:cs typeface="Arial"/>
              </a:rPr>
              <a:t>in writing a representative in EU,</a:t>
            </a:r>
            <a:r>
              <a:rPr lang="en-US" sz="1541" spc="184">
                <a:latin typeface="Arial"/>
                <a:cs typeface="Arial"/>
              </a:rPr>
              <a:t> </a:t>
            </a:r>
            <a:r>
              <a:rPr lang="en-US" sz="1541" spc="-4">
                <a:latin typeface="Arial"/>
                <a:cs typeface="Arial"/>
              </a:rPr>
              <a:t>etc.</a:t>
            </a:r>
          </a:p>
          <a:p>
            <a:pPr marL="35336">
              <a:spcBef>
                <a:spcPts val="552"/>
              </a:spcBef>
              <a:defRPr lang="ko-KR" altLang="en-US"/>
            </a:pPr>
            <a:r>
              <a:rPr lang="en-US" sz="1541" spc="-4">
                <a:latin typeface="함초롬돋움"/>
                <a:cs typeface="함초롬돋움"/>
              </a:rPr>
              <a:t>③ </a:t>
            </a:r>
            <a:r>
              <a:rPr lang="en-US" sz="1541" spc="-9">
                <a:latin typeface="Arial"/>
                <a:cs typeface="Arial"/>
              </a:rPr>
              <a:t>Regulations on data offshore </a:t>
            </a:r>
            <a:r>
              <a:rPr lang="en-US" sz="1541" spc="-4">
                <a:latin typeface="Arial"/>
                <a:cs typeface="Arial"/>
              </a:rPr>
              <a:t>transfers(Personal information </a:t>
            </a:r>
            <a:r>
              <a:rPr lang="en-US" sz="1541" spc="-9">
                <a:latin typeface="Arial"/>
                <a:cs typeface="Arial"/>
              </a:rPr>
              <a:t>protection) </a:t>
            </a:r>
            <a:r>
              <a:rPr lang="en-US" sz="1541" spc="-4">
                <a:latin typeface="Arial"/>
                <a:cs typeface="Arial"/>
              </a:rPr>
              <a:t>+  Objective to recapture </a:t>
            </a:r>
            <a:r>
              <a:rPr lang="en-US" sz="1541" spc="-9">
                <a:latin typeface="Arial"/>
                <a:cs typeface="Arial"/>
              </a:rPr>
              <a:t>data </a:t>
            </a:r>
            <a:r>
              <a:rPr lang="en-US" sz="1541" spc="-4">
                <a:latin typeface="Arial"/>
                <a:cs typeface="Arial"/>
              </a:rPr>
              <a:t>market from the US &amp; </a:t>
            </a:r>
            <a:r>
              <a:rPr lang="en-US" sz="1541" spc="-9">
                <a:latin typeface="Arial"/>
                <a:cs typeface="Arial"/>
              </a:rPr>
              <a:t>Chinese </a:t>
            </a:r>
            <a:r>
              <a:rPr lang="en-US" sz="1541" spc="-4">
                <a:latin typeface="Arial"/>
                <a:cs typeface="Arial"/>
              </a:rPr>
              <a:t>platform </a:t>
            </a:r>
            <a:r>
              <a:rPr lang="en-US" sz="1541" spc="-9">
                <a:latin typeface="Arial"/>
                <a:cs typeface="Arial"/>
              </a:rPr>
              <a:t>giants(Digital</a:t>
            </a:r>
            <a:r>
              <a:rPr lang="en-US" sz="1541" spc="350">
                <a:latin typeface="Arial"/>
                <a:cs typeface="Arial"/>
              </a:rPr>
              <a:t> </a:t>
            </a:r>
            <a:r>
              <a:rPr lang="en-US" sz="1541" spc="-9">
                <a:latin typeface="Arial"/>
                <a:cs typeface="Arial"/>
              </a:rPr>
              <a:t>Sovereignty)</a:t>
            </a:r>
            <a:endParaRPr lang="en-US" sz="1541">
              <a:latin typeface="Arial"/>
              <a:cs typeface="Arial"/>
            </a:endParaRPr>
          </a:p>
        </p:txBody>
      </p:sp>
      <p:sp>
        <p:nvSpPr>
          <p:cNvPr id="6" name="object 6"/>
          <p:cNvSpPr txBox="1">
            <a:spLocks noGrp="1"/>
          </p:cNvSpPr>
          <p:nvPr>
            <p:ph type="sldNum" sz="quarter" idx="7"/>
          </p:nvPr>
        </p:nvSpPr>
        <p:spPr>
          <a:xfrm>
            <a:off x="9656658" y="7013654"/>
            <a:ext cx="161290" cy="148590"/>
          </a:xfrm>
          <a:prstGeom prst="rect">
            <a:avLst/>
          </a:prstGeom>
        </p:spPr>
        <p:txBody>
          <a:bodyPr vert="horz" wrap="square" lIns="0" tIns="0" rIns="0" bIns="0">
            <a:spAutoFit/>
          </a:bodyPr>
          <a:lstStyle>
            <a:defPPr>
              <a:defRPr lang="ko-KR"/>
            </a:defPPr>
            <a:lvl1pPr marL="0" algn="l" defTabSz="914400" rtl="0" eaLnBrk="1" latinLnBrk="1" hangingPunct="1">
              <a:defRPr sz="800" b="0" i="0" kern="1200">
                <a:solidFill>
                  <a:srgbClr val="6B8F99"/>
                </a:solidFill>
                <a:latin typeface="Tahoma"/>
                <a:ea typeface="+mn-ea"/>
                <a:cs typeface="Tahoma"/>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25400">
              <a:spcBef>
                <a:spcPts val="100"/>
              </a:spcBef>
              <a:defRPr lang="ko-KR" altLang="en-US"/>
            </a:pPr>
            <a:fld id="{81D60167-4931-47E6-BA6A-407CBD079E47}" type="slidenum">
              <a:rPr lang="en-ID" smtClean="0"/>
              <a:pPr marL="25400">
                <a:spcBef>
                  <a:spcPts val="100"/>
                </a:spcBef>
                <a:defRPr lang="ko-KR" altLang="en-US"/>
              </a:pPr>
              <a:t>19</a:t>
            </a:fld>
            <a:endParaRPr lang="en-US"/>
          </a:p>
        </p:txBody>
      </p:sp>
      <p:sp>
        <p:nvSpPr>
          <p:cNvPr id="10" name="object 2"/>
          <p:cNvSpPr txBox="1">
            <a:spLocks noGrp="1"/>
          </p:cNvSpPr>
          <p:nvPr>
            <p:ph type="title"/>
          </p:nvPr>
        </p:nvSpPr>
        <p:spPr>
          <a:xfrm>
            <a:off x="1091723" y="819692"/>
            <a:ext cx="6344264" cy="300189"/>
          </a:xfrm>
          <a:prstGeom prst="rect">
            <a:avLst/>
          </a:prstGeom>
        </p:spPr>
        <p:txBody>
          <a:bodyPr vert="horz" wrap="square" lIns="0" tIns="10329" rIns="0" bIns="0" rtlCol="0" anchor="ctr">
            <a:spAutoFit/>
          </a:bodyPr>
          <a:lstStyle/>
          <a:p>
            <a:pPr marL="10872" algn="ctr">
              <a:lnSpc>
                <a:spcPct val="100000"/>
              </a:lnSpc>
              <a:defRPr lang="ko-KR" altLang="en-US"/>
            </a:pPr>
            <a:r>
              <a:rPr lang="en-US" sz="1883" b="1" dirty="0">
                <a:latin typeface="HY견고딕" pitchFamily="18" charset="-127"/>
                <a:ea typeface="HY견고딕" pitchFamily="18" charset="-127"/>
              </a:rPr>
              <a:t>Ⅱ</a:t>
            </a:r>
            <a:r>
              <a:rPr lang="en-US" altLang="ko-KR" sz="1883" b="1" dirty="0">
                <a:latin typeface="HY견고딕" pitchFamily="18" charset="-127"/>
                <a:ea typeface="HY견고딕" pitchFamily="18" charset="-127"/>
              </a:rPr>
              <a:t>. </a:t>
            </a:r>
            <a:r>
              <a:rPr lang="en-US" altLang="ko-KR" sz="1798" b="1" dirty="0">
                <a:latin typeface="HY견고딕" pitchFamily="18" charset="-127"/>
                <a:ea typeface="HY견고딕" pitchFamily="18" charset="-127"/>
              </a:rPr>
              <a:t>Global trends</a:t>
            </a:r>
            <a:r>
              <a:rPr lang="ko-KR" altLang="en-US" sz="1798" b="1" spc="4" dirty="0">
                <a:latin typeface="HY견고딕" pitchFamily="18" charset="-127"/>
                <a:ea typeface="HY견고딕" pitchFamily="18" charset="-127"/>
              </a:rPr>
              <a:t> </a:t>
            </a:r>
            <a:r>
              <a:rPr lang="en-US" altLang="ko-KR" sz="1798" b="1" spc="4" dirty="0">
                <a:latin typeface="HY견고딕" pitchFamily="18" charset="-127"/>
                <a:ea typeface="HY견고딕" pitchFamily="18" charset="-127"/>
              </a:rPr>
              <a:t>on data taxation</a:t>
            </a: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0B52BD3A-598B-3E1F-16B7-46F2F903A40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object 2"/>
          <p:cNvSpPr/>
          <p:nvPr/>
        </p:nvSpPr>
        <p:spPr>
          <a:xfrm>
            <a:off x="744047" y="2765008"/>
            <a:ext cx="7819848" cy="1574763"/>
          </a:xfrm>
          <a:prstGeom prst="rect">
            <a:avLst/>
          </a:prstGeom>
          <a:blipFill rotWithShape="1">
            <a:blip r:embed="rId4" cstate="print"/>
            <a:stretch>
              <a:fillRect/>
            </a:stretch>
          </a:blipFill>
        </p:spPr>
        <p:txBody>
          <a:bodyPr wrap="square" lIns="0" tIns="0" rIns="0" bIns="0"/>
          <a:lstStyle/>
          <a:p>
            <a:pPr>
              <a:defRPr lang="ko-KR" altLang="en-US"/>
            </a:pPr>
            <a:endParaRPr lang="ko-KR" altLang="en-US" sz="1541"/>
          </a:p>
        </p:txBody>
      </p:sp>
      <p:sp>
        <p:nvSpPr>
          <p:cNvPr id="3" name="object 3"/>
          <p:cNvSpPr/>
          <p:nvPr/>
        </p:nvSpPr>
        <p:spPr>
          <a:xfrm>
            <a:off x="744048" y="2949951"/>
            <a:ext cx="7819848" cy="1320121"/>
          </a:xfrm>
          <a:prstGeom prst="rect">
            <a:avLst/>
          </a:prstGeom>
          <a:blipFill rotWithShape="1">
            <a:blip r:embed="rId5" cstate="print"/>
            <a:stretch>
              <a:fillRect/>
            </a:stretch>
          </a:blipFill>
        </p:spPr>
        <p:txBody>
          <a:bodyPr wrap="square" lIns="0" tIns="0" rIns="0" bIns="0"/>
          <a:lstStyle/>
          <a:p>
            <a:pPr>
              <a:defRPr lang="ko-KR" altLang="en-US"/>
            </a:pPr>
            <a:endParaRPr lang="ko-KR" altLang="en-US" sz="1541"/>
          </a:p>
        </p:txBody>
      </p:sp>
      <p:sp>
        <p:nvSpPr>
          <p:cNvPr id="4" name="object 4"/>
          <p:cNvSpPr/>
          <p:nvPr/>
        </p:nvSpPr>
        <p:spPr>
          <a:xfrm>
            <a:off x="744048" y="2765007"/>
            <a:ext cx="7819848" cy="585654"/>
          </a:xfrm>
          <a:prstGeom prst="rect">
            <a:avLst/>
          </a:prstGeom>
          <a:blipFill rotWithShape="1">
            <a:blip r:embed="rId6" cstate="print"/>
            <a:stretch>
              <a:fillRect/>
            </a:stretch>
          </a:blipFill>
        </p:spPr>
        <p:txBody>
          <a:bodyPr wrap="square" lIns="0" tIns="0" rIns="0" bIns="0"/>
          <a:lstStyle/>
          <a:p>
            <a:pPr>
              <a:defRPr lang="ko-KR" altLang="en-US"/>
            </a:pPr>
            <a:endParaRPr lang="ko-KR" altLang="en-US" sz="1541"/>
          </a:p>
        </p:txBody>
      </p:sp>
      <p:sp>
        <p:nvSpPr>
          <p:cNvPr id="5" name="object 5"/>
          <p:cNvSpPr/>
          <p:nvPr/>
        </p:nvSpPr>
        <p:spPr>
          <a:xfrm>
            <a:off x="744048" y="2795832"/>
            <a:ext cx="7819848" cy="642406"/>
          </a:xfrm>
          <a:prstGeom prst="rect">
            <a:avLst/>
          </a:prstGeom>
          <a:blipFill rotWithShape="1">
            <a:blip r:embed="rId7" cstate="print"/>
            <a:stretch>
              <a:fillRect/>
            </a:stretch>
          </a:blipFill>
        </p:spPr>
        <p:txBody>
          <a:bodyPr wrap="square" lIns="0" tIns="0" rIns="0" bIns="0"/>
          <a:lstStyle/>
          <a:p>
            <a:pPr>
              <a:defRPr lang="ko-KR" altLang="en-US"/>
            </a:pPr>
            <a:endParaRPr lang="ko-KR" altLang="en-US" sz="1541"/>
          </a:p>
        </p:txBody>
      </p:sp>
      <p:sp>
        <p:nvSpPr>
          <p:cNvPr id="6" name="object 6"/>
          <p:cNvSpPr txBox="1"/>
          <p:nvPr/>
        </p:nvSpPr>
        <p:spPr>
          <a:xfrm>
            <a:off x="1197787" y="2931082"/>
            <a:ext cx="6912366" cy="406152"/>
          </a:xfrm>
          <a:prstGeom prst="rect">
            <a:avLst/>
          </a:prstGeom>
        </p:spPr>
        <p:txBody>
          <a:bodyPr vert="horz" wrap="square" lIns="0" tIns="10873" rIns="0" bIns="0">
            <a:spAutoFit/>
          </a:bodyPr>
          <a:lstStyle/>
          <a:p>
            <a:pPr marL="10872" algn="ctr">
              <a:spcBef>
                <a:spcPct val="1000"/>
              </a:spcBef>
              <a:defRPr lang="ko-KR" altLang="en-US"/>
            </a:pPr>
            <a:r>
              <a:rPr lang="en-US" altLang="ko-KR" sz="2568" b="1">
                <a:solidFill>
                  <a:srgbClr val="FFBF00"/>
                </a:solidFill>
                <a:latin typeface="HY견고딕"/>
                <a:ea typeface="+mj-ea"/>
                <a:cs typeface="HY견고딕"/>
              </a:rPr>
              <a:t>Data, </a:t>
            </a:r>
            <a:r>
              <a:rPr lang="en-US" altLang="ko-KR" sz="2568" b="1" spc="4">
                <a:solidFill>
                  <a:srgbClr val="FFBF00"/>
                </a:solidFill>
                <a:latin typeface="HY견고딕"/>
                <a:ea typeface="+mj-ea"/>
                <a:cs typeface="HY견고딕"/>
              </a:rPr>
              <a:t>Tax </a:t>
            </a:r>
            <a:r>
              <a:rPr lang="en-US" altLang="ko-KR" sz="2568" b="1">
                <a:solidFill>
                  <a:srgbClr val="FFBF00"/>
                </a:solidFill>
                <a:latin typeface="HY견고딕"/>
                <a:ea typeface="+mj-ea"/>
                <a:cs typeface="HY견고딕"/>
              </a:rPr>
              <a:t>sources </a:t>
            </a:r>
            <a:r>
              <a:rPr lang="en-US" altLang="ko-KR" sz="2568" b="1" spc="4">
                <a:solidFill>
                  <a:srgbClr val="FFBF00"/>
                </a:solidFill>
                <a:latin typeface="HY견고딕"/>
                <a:ea typeface="+mj-ea"/>
                <a:cs typeface="HY견고딕"/>
              </a:rPr>
              <a:t>in </a:t>
            </a:r>
            <a:r>
              <a:rPr lang="en-US" altLang="ko-KR" sz="2568" b="1">
                <a:solidFill>
                  <a:srgbClr val="FFBF00"/>
                </a:solidFill>
                <a:latin typeface="HY견고딕"/>
                <a:ea typeface="+mj-ea"/>
                <a:cs typeface="HY견고딕"/>
              </a:rPr>
              <a:t>digital</a:t>
            </a:r>
            <a:r>
              <a:rPr lang="ko-KR" altLang="en-US" sz="2568" b="1" spc="-133">
                <a:solidFill>
                  <a:srgbClr val="FFBF00"/>
                </a:solidFill>
                <a:latin typeface="HY견고딕"/>
                <a:ea typeface="+mj-ea"/>
                <a:cs typeface="HY견고딕"/>
              </a:rPr>
              <a:t> </a:t>
            </a:r>
            <a:r>
              <a:rPr lang="en-US" altLang="ko-KR" sz="2568" b="1" spc="4">
                <a:solidFill>
                  <a:srgbClr val="FFBF00"/>
                </a:solidFill>
                <a:latin typeface="HY견고딕"/>
                <a:ea typeface="+mj-ea"/>
                <a:cs typeface="HY견고딕"/>
              </a:rPr>
              <a:t>economy</a:t>
            </a:r>
            <a:endParaRPr lang="ko-KR" altLang="en-US" sz="2568">
              <a:latin typeface="HY견고딕"/>
              <a:ea typeface="+mj-ea"/>
              <a:cs typeface="HY견고딕"/>
            </a:endParaRPr>
          </a:p>
        </p:txBody>
      </p:sp>
      <p:sp>
        <p:nvSpPr>
          <p:cNvPr id="7" name="object 7"/>
          <p:cNvSpPr txBox="1"/>
          <p:nvPr/>
        </p:nvSpPr>
        <p:spPr>
          <a:xfrm>
            <a:off x="4546664" y="3504781"/>
            <a:ext cx="3528758" cy="686229"/>
          </a:xfrm>
          <a:prstGeom prst="rect">
            <a:avLst/>
          </a:prstGeom>
        </p:spPr>
        <p:txBody>
          <a:bodyPr vert="horz" wrap="square" lIns="0" tIns="10873" rIns="0" bIns="0">
            <a:spAutoFit/>
          </a:bodyPr>
          <a:lstStyle/>
          <a:p>
            <a:pPr marL="10872" algn="ctr">
              <a:spcBef>
                <a:spcPct val="1000"/>
              </a:spcBef>
              <a:defRPr lang="ko-KR" altLang="en-US"/>
            </a:pPr>
            <a:r>
              <a:rPr lang="en-US" altLang="ko-KR" sz="1113" b="1" spc="4">
                <a:solidFill>
                  <a:srgbClr val="FFFFFF"/>
                </a:solidFill>
                <a:latin typeface="맑은 고딕"/>
                <a:cs typeface="맑은 고딕"/>
              </a:rPr>
              <a:t>Shineon</a:t>
            </a:r>
            <a:r>
              <a:rPr lang="ko-KR" altLang="en-US" sz="1113" b="1" spc="171">
                <a:solidFill>
                  <a:srgbClr val="FFFFFF"/>
                </a:solidFill>
                <a:latin typeface="맑은 고딕"/>
                <a:cs typeface="맑은 고딕"/>
              </a:rPr>
              <a:t> </a:t>
            </a:r>
            <a:r>
              <a:rPr lang="en-US" altLang="ko-KR" sz="1113" b="1">
                <a:solidFill>
                  <a:srgbClr val="FFFFFF"/>
                </a:solidFill>
                <a:latin typeface="맑은 고딕"/>
                <a:cs typeface="맑은 고딕"/>
              </a:rPr>
              <a:t>Kim</a:t>
            </a:r>
          </a:p>
          <a:p>
            <a:pPr marL="633321">
              <a:spcBef>
                <a:spcPct val="102000"/>
              </a:spcBef>
              <a:defRPr lang="ko-KR" altLang="en-US"/>
            </a:pPr>
            <a:r>
              <a:rPr lang="en-US" altLang="ko-KR" sz="1113" b="1" spc="4">
                <a:solidFill>
                  <a:srgbClr val="FFFFFF"/>
                </a:solidFill>
                <a:latin typeface="맑은 고딕"/>
                <a:cs typeface="맑은 고딕"/>
              </a:rPr>
              <a:t>Director </a:t>
            </a:r>
            <a:r>
              <a:rPr lang="en-US" altLang="ko-KR" sz="1113" b="1" spc="-15">
                <a:solidFill>
                  <a:srgbClr val="FFFFFF"/>
                </a:solidFill>
                <a:latin typeface="맑은 고딕"/>
                <a:cs typeface="맑은 고딕"/>
              </a:rPr>
              <a:t>of Reasearch of KACPTA           </a:t>
            </a:r>
            <a:r>
              <a:rPr lang="en-US" altLang="ko-KR" sz="1027" b="1" spc="-15">
                <a:solidFill>
                  <a:srgbClr val="FFFFFF"/>
                </a:solidFill>
                <a:latin typeface="맑은 고딕"/>
                <a:cs typeface="맑은 고딕"/>
              </a:rPr>
              <a:t>CTA, Ph.D.(KR), </a:t>
            </a:r>
            <a:r>
              <a:rPr lang="en-US" altLang="ko-KR" sz="1027" b="1" spc="4">
                <a:solidFill>
                  <a:srgbClr val="FFFFFF"/>
                </a:solidFill>
                <a:latin typeface="맑은 고딕"/>
                <a:cs typeface="맑은 고딕"/>
              </a:rPr>
              <a:t>Attorney at law in</a:t>
            </a:r>
            <a:r>
              <a:rPr lang="ko-KR" altLang="en-US" sz="1027" b="1" spc="97">
                <a:solidFill>
                  <a:srgbClr val="FFFFFF"/>
                </a:solidFill>
                <a:latin typeface="맑은 고딕"/>
                <a:cs typeface="맑은 고딕"/>
              </a:rPr>
              <a:t> </a:t>
            </a:r>
            <a:r>
              <a:rPr lang="en-US" altLang="ko-KR" sz="942" b="1" spc="4">
                <a:solidFill>
                  <a:srgbClr val="FFFFFF"/>
                </a:solidFill>
                <a:latin typeface="맑은 고딕"/>
                <a:cs typeface="맑은 고딕"/>
              </a:rPr>
              <a:t>ILLINOIS(US)</a:t>
            </a:r>
          </a:p>
        </p:txBody>
      </p:sp>
      <p:sp>
        <p:nvSpPr>
          <p:cNvPr id="8" name="object 8"/>
          <p:cNvSpPr txBox="1">
            <a:spLocks noGrp="1"/>
          </p:cNvSpPr>
          <p:nvPr>
            <p:ph type="title"/>
          </p:nvPr>
        </p:nvSpPr>
        <p:spPr>
          <a:xfrm>
            <a:off x="646866" y="2036233"/>
            <a:ext cx="8014208" cy="342444"/>
          </a:xfrm>
          <a:prstGeom prst="rect">
            <a:avLst/>
          </a:prstGeom>
        </p:spPr>
        <p:txBody>
          <a:bodyPr vert="horz" wrap="square" lIns="0" tIns="10329" rIns="0" bIns="0" rtlCol="0" anchor="ctr">
            <a:spAutoFit/>
          </a:bodyPr>
          <a:lstStyle/>
          <a:p>
            <a:pPr lvl="0">
              <a:defRPr lang="ko-KR" altLang="en-US"/>
            </a:pPr>
            <a:r>
              <a:rPr lang="en-US" sz="2397" b="1" dirty="0">
                <a:solidFill>
                  <a:srgbClr val="0E1B4D"/>
                </a:solidFill>
                <a:latin typeface="Arial"/>
                <a:cs typeface="Arial"/>
              </a:rPr>
              <a:t>Global Tax Trends - Latest Updates</a:t>
            </a:r>
            <a:r>
              <a:rPr lang="en-US" altLang="ko-KR" sz="2397" b="1" dirty="0">
                <a:solidFill>
                  <a:srgbClr val="0E1B4D"/>
                </a:solidFill>
                <a:latin typeface="Arial"/>
                <a:cs typeface="Arial"/>
              </a:rPr>
              <a:t> </a:t>
            </a:r>
            <a:r>
              <a:rPr lang="en-US" sz="2397" b="1" dirty="0">
                <a:solidFill>
                  <a:srgbClr val="0E1B4D"/>
                </a:solidFill>
                <a:latin typeface="Arial"/>
                <a:cs typeface="Arial"/>
              </a:rPr>
              <a:t>on Global</a:t>
            </a:r>
            <a:r>
              <a:rPr lang="en-US" altLang="ko-KR" sz="2397" b="1" dirty="0">
                <a:solidFill>
                  <a:srgbClr val="0E1B4D"/>
                </a:solidFill>
                <a:latin typeface="Arial"/>
                <a:cs typeface="Arial"/>
              </a:rPr>
              <a:t> T</a:t>
            </a:r>
            <a:r>
              <a:rPr lang="en-US" sz="2397" b="1" dirty="0">
                <a:solidFill>
                  <a:srgbClr val="0E1B4D"/>
                </a:solidFill>
                <a:latin typeface="Arial"/>
                <a:cs typeface="Arial"/>
              </a:rPr>
              <a:t>axation</a:t>
            </a:r>
          </a:p>
        </p:txBody>
      </p:sp>
      <p:sp>
        <p:nvSpPr>
          <p:cNvPr id="9" name="object 9"/>
          <p:cNvSpPr/>
          <p:nvPr/>
        </p:nvSpPr>
        <p:spPr>
          <a:xfrm>
            <a:off x="739339" y="3412309"/>
            <a:ext cx="3174858" cy="2769254"/>
          </a:xfrm>
          <a:prstGeom prst="rect">
            <a:avLst/>
          </a:prstGeom>
          <a:blipFill rotWithShape="1">
            <a:blip r:embed="rId8" cstate="print"/>
            <a:stretch>
              <a:fillRect/>
            </a:stretch>
          </a:blipFill>
        </p:spPr>
        <p:txBody>
          <a:bodyPr wrap="square" lIns="0" tIns="0" rIns="0" bIns="0"/>
          <a:lstStyle/>
          <a:p>
            <a:pPr>
              <a:defRPr lang="ko-KR" altLang="en-US"/>
            </a:pPr>
            <a:endParaRPr lang="ko-KR" altLang="en-US" sz="1541"/>
          </a:p>
        </p:txBody>
      </p:sp>
      <p:sp>
        <p:nvSpPr>
          <p:cNvPr id="10" name="TextBox 9"/>
          <p:cNvSpPr txBox="1"/>
          <p:nvPr/>
        </p:nvSpPr>
        <p:spPr>
          <a:xfrm>
            <a:off x="5578688" y="5785748"/>
            <a:ext cx="2084310" cy="566565"/>
          </a:xfrm>
          <a:prstGeom prst="rect">
            <a:avLst/>
          </a:prstGeom>
        </p:spPr>
        <p:txBody>
          <a:bodyPr wrap="square">
            <a:spAutoFit/>
          </a:bodyPr>
          <a:lstStyle/>
          <a:p>
            <a:pPr>
              <a:defRPr lang="ko-KR" altLang="en-US"/>
            </a:pPr>
            <a:r>
              <a:rPr lang="en-US" sz="1541" b="1">
                <a:latin typeface="Arial"/>
                <a:cs typeface="Arial"/>
              </a:rPr>
              <a:t>Bali, Indonesia, 2022</a:t>
            </a:r>
            <a:endParaRPr lang="en-US" altLang="ko-KR" sz="1541"/>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2A2EC08-42CC-6D8C-78F9-D0E3D6112F3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object 3"/>
          <p:cNvSpPr/>
          <p:nvPr/>
        </p:nvSpPr>
        <p:spPr>
          <a:xfrm>
            <a:off x="961838" y="1409698"/>
            <a:ext cx="7205983" cy="387302"/>
          </a:xfrm>
          <a:prstGeom prst="rect">
            <a:avLst/>
          </a:prstGeom>
          <a:blipFill rotWithShape="1">
            <a:blip r:embed="rId4"/>
            <a:stretch>
              <a:fillRect/>
            </a:stretch>
          </a:blipFill>
        </p:spPr>
        <p:txBody>
          <a:bodyPr wrap="square" lIns="0" tIns="0" rIns="0" bIns="0"/>
          <a:lstStyle/>
          <a:p>
            <a:pPr>
              <a:defRPr lang="ko-KR" altLang="en-US"/>
            </a:pPr>
            <a:endParaRPr lang="ko-KR" altLang="en-US" sz="1541"/>
          </a:p>
        </p:txBody>
      </p:sp>
      <p:sp>
        <p:nvSpPr>
          <p:cNvPr id="4" name="object 4"/>
          <p:cNvSpPr/>
          <p:nvPr/>
        </p:nvSpPr>
        <p:spPr>
          <a:xfrm>
            <a:off x="973570" y="1397966"/>
            <a:ext cx="7182519" cy="370348"/>
          </a:xfrm>
          <a:prstGeom prst="rect">
            <a:avLst/>
          </a:prstGeom>
          <a:blipFill rotWithShape="1">
            <a:blip r:embed="rId5"/>
            <a:stretch>
              <a:fillRect/>
            </a:stretch>
          </a:blipFill>
        </p:spPr>
        <p:txBody>
          <a:bodyPr wrap="square" lIns="0" tIns="0" rIns="0" bIns="0"/>
          <a:lstStyle/>
          <a:p>
            <a:pPr>
              <a:defRPr lang="ko-KR" altLang="en-US"/>
            </a:pPr>
            <a:endParaRPr lang="ko-KR" altLang="en-US" sz="1541"/>
          </a:p>
        </p:txBody>
      </p:sp>
      <p:sp>
        <p:nvSpPr>
          <p:cNvPr id="5" name="object 5"/>
          <p:cNvSpPr txBox="1"/>
          <p:nvPr/>
        </p:nvSpPr>
        <p:spPr>
          <a:xfrm>
            <a:off x="1042200" y="1434033"/>
            <a:ext cx="7064045" cy="3357601"/>
          </a:xfrm>
          <a:prstGeom prst="rect">
            <a:avLst/>
          </a:prstGeom>
        </p:spPr>
        <p:txBody>
          <a:bodyPr vert="horz" wrap="square" lIns="0" tIns="10873" rIns="0" bIns="0">
            <a:spAutoFit/>
          </a:bodyPr>
          <a:lstStyle/>
          <a:p>
            <a:pPr marL="10872">
              <a:spcBef>
                <a:spcPts val="86"/>
              </a:spcBef>
              <a:defRPr lang="ko-KR" altLang="en-US"/>
            </a:pPr>
            <a:r>
              <a:rPr lang="en-US" sz="1712" b="1" dirty="0">
                <a:solidFill>
                  <a:srgbClr val="FFFFFF"/>
                </a:solidFill>
                <a:latin typeface="굴림"/>
                <a:cs typeface="굴림"/>
              </a:rPr>
              <a:t>4. </a:t>
            </a:r>
            <a:r>
              <a:rPr lang="en-US" sz="1712" b="1" spc="-4" dirty="0">
                <a:solidFill>
                  <a:srgbClr val="FFFFFF"/>
                </a:solidFill>
                <a:latin typeface="굴림"/>
                <a:cs typeface="굴림"/>
              </a:rPr>
              <a:t>Data Protection </a:t>
            </a:r>
            <a:r>
              <a:rPr lang="en-US" sz="1712" b="1" dirty="0">
                <a:solidFill>
                  <a:srgbClr val="FFFFFF"/>
                </a:solidFill>
                <a:latin typeface="굴림"/>
                <a:cs typeface="굴림"/>
              </a:rPr>
              <a:t>Policy </a:t>
            </a:r>
            <a:r>
              <a:rPr lang="en-US" sz="1712" b="1" spc="4" dirty="0">
                <a:solidFill>
                  <a:srgbClr val="FFFFFF"/>
                </a:solidFill>
                <a:latin typeface="굴림"/>
                <a:cs typeface="굴림"/>
              </a:rPr>
              <a:t>in</a:t>
            </a:r>
            <a:r>
              <a:rPr lang="en-US" sz="1712" b="1" spc="-110" dirty="0">
                <a:solidFill>
                  <a:srgbClr val="FFFFFF"/>
                </a:solidFill>
                <a:latin typeface="굴림"/>
                <a:cs typeface="굴림"/>
              </a:rPr>
              <a:t> </a:t>
            </a:r>
            <a:r>
              <a:rPr lang="en-US" sz="1712" b="1" spc="-4" dirty="0">
                <a:solidFill>
                  <a:srgbClr val="FFFFFF"/>
                </a:solidFill>
                <a:latin typeface="굴림"/>
                <a:cs typeface="굴림"/>
              </a:rPr>
              <a:t>EU(Continue)</a:t>
            </a:r>
          </a:p>
          <a:p>
            <a:pPr>
              <a:spcBef>
                <a:spcPts val="26"/>
              </a:spcBef>
              <a:defRPr lang="ko-KR" altLang="en-US"/>
            </a:pPr>
            <a:endParaRPr lang="en-US" sz="1669" dirty="0">
              <a:latin typeface="Times New Roman"/>
              <a:cs typeface="Times New Roman"/>
            </a:endParaRPr>
          </a:p>
          <a:p>
            <a:pPr marL="35336">
              <a:spcBef>
                <a:spcPts val="4"/>
              </a:spcBef>
              <a:defRPr lang="ko-KR" altLang="en-US"/>
            </a:pPr>
            <a:r>
              <a:rPr lang="en-US" sz="1541" spc="-4" dirty="0">
                <a:latin typeface="HY견고딕"/>
                <a:cs typeface="HY견고딕"/>
              </a:rPr>
              <a:t>D.</a:t>
            </a:r>
            <a:r>
              <a:rPr lang="en-US" sz="1541" spc="-9" dirty="0">
                <a:latin typeface="HY견고딕"/>
                <a:cs typeface="HY견고딕"/>
              </a:rPr>
              <a:t> </a:t>
            </a:r>
            <a:r>
              <a:rPr lang="en-US" sz="1541" spc="-4" dirty="0">
                <a:latin typeface="HY견고딕"/>
                <a:cs typeface="HY견고딕"/>
              </a:rPr>
              <a:t>Analysis</a:t>
            </a:r>
          </a:p>
          <a:p>
            <a:pPr marL="35336">
              <a:lnSpc>
                <a:spcPct val="100098"/>
              </a:lnSpc>
              <a:spcBef>
                <a:spcPts val="548"/>
              </a:spcBef>
              <a:tabLst>
                <a:tab pos="5085870" algn="l"/>
              </a:tabLst>
              <a:defRPr lang="ko-KR" altLang="en-US"/>
            </a:pPr>
            <a:r>
              <a:rPr lang="en-US" sz="1541" spc="-4" dirty="0">
                <a:latin typeface="문체부 훈민정음체"/>
                <a:ea typeface="문체부 훈민정음체"/>
                <a:cs typeface="함초롬돋움"/>
              </a:rPr>
              <a:t>① </a:t>
            </a:r>
            <a:r>
              <a:rPr lang="en-US" sz="1541" spc="-4" dirty="0">
                <a:latin typeface="문체부 훈민정음체"/>
                <a:ea typeface="문체부 훈민정음체"/>
                <a:cs typeface="Arial"/>
              </a:rPr>
              <a:t>No separate legislative discussion </a:t>
            </a:r>
            <a:r>
              <a:rPr lang="en-US" sz="1541" spc="-9" dirty="0">
                <a:latin typeface="문체부 훈민정음체"/>
                <a:ea typeface="문체부 훈민정음체"/>
                <a:cs typeface="Arial"/>
              </a:rPr>
              <a:t>related </a:t>
            </a:r>
            <a:r>
              <a:rPr lang="en-US" sz="1541" spc="-4" dirty="0">
                <a:latin typeface="문체부 훈민정음체"/>
                <a:ea typeface="문체부 훈민정음체"/>
                <a:cs typeface="Arial"/>
              </a:rPr>
              <a:t>to </a:t>
            </a:r>
            <a:r>
              <a:rPr lang="en-US" sz="1541" spc="-9" dirty="0">
                <a:latin typeface="문체부 훈민정음체"/>
                <a:ea typeface="문체부 훈민정음체"/>
                <a:cs typeface="Arial"/>
              </a:rPr>
              <a:t>data </a:t>
            </a:r>
            <a:r>
              <a:rPr lang="en-US" sz="1541" spc="-4" dirty="0">
                <a:latin typeface="문체부 훈민정음체"/>
                <a:ea typeface="문체부 훈민정음체"/>
                <a:cs typeface="Arial"/>
              </a:rPr>
              <a:t>tax in </a:t>
            </a:r>
            <a:r>
              <a:rPr lang="en-US" sz="1541" spc="-9" dirty="0">
                <a:latin typeface="문체부 훈민정음체"/>
                <a:ea typeface="문체부 훈민정음체"/>
                <a:cs typeface="Arial"/>
              </a:rPr>
              <a:t>European </a:t>
            </a:r>
            <a:r>
              <a:rPr lang="en-US" sz="1541" spc="-4" dirty="0">
                <a:latin typeface="문체부 훈민정음체"/>
                <a:ea typeface="문체부 훈민정음체"/>
                <a:cs typeface="Arial"/>
              </a:rPr>
              <a:t>countries (because it focused </a:t>
            </a:r>
            <a:r>
              <a:rPr lang="en-US" sz="1541" spc="-9" dirty="0">
                <a:latin typeface="문체부 훈민정음체"/>
                <a:ea typeface="문체부 훈민정음체"/>
                <a:cs typeface="Arial"/>
              </a:rPr>
              <a:t>on </a:t>
            </a:r>
            <a:r>
              <a:rPr lang="en-US" sz="1541" spc="-4" dirty="0">
                <a:latin typeface="문체부 훈민정음체"/>
                <a:ea typeface="문체부 훈민정음체"/>
                <a:cs typeface="Arial"/>
              </a:rPr>
              <a:t>the </a:t>
            </a:r>
            <a:r>
              <a:rPr lang="en-US" sz="1541" spc="-9" dirty="0">
                <a:latin typeface="문체부 훈민정음체"/>
                <a:ea typeface="문체부 훈민정음체"/>
                <a:cs typeface="Arial"/>
              </a:rPr>
              <a:t>introduction of </a:t>
            </a:r>
            <a:r>
              <a:rPr lang="en-US" sz="1541" spc="-4" dirty="0">
                <a:latin typeface="문체부 훈민정음체"/>
                <a:ea typeface="문체부 훈민정음체"/>
                <a:cs typeface="Arial"/>
              </a:rPr>
              <a:t>DST </a:t>
            </a:r>
            <a:r>
              <a:rPr lang="en-US" sz="1541" spc="-9" dirty="0">
                <a:latin typeface="문체부 훈민정음체"/>
                <a:ea typeface="문체부 훈민정음체"/>
                <a:cs typeface="Arial"/>
              </a:rPr>
              <a:t>and data  </a:t>
            </a:r>
            <a:r>
              <a:rPr lang="en-US" sz="1541" spc="-4" dirty="0">
                <a:latin typeface="문체부 훈민정음체"/>
                <a:ea typeface="문체부 훈민정음체"/>
                <a:cs typeface="Arial"/>
              </a:rPr>
              <a:t>localization strategies) - Former German </a:t>
            </a:r>
            <a:r>
              <a:rPr lang="en-US" sz="1541" dirty="0">
                <a:latin typeface="문체부 훈민정음체"/>
                <a:ea typeface="문체부 훈민정음체"/>
                <a:cs typeface="Arial"/>
              </a:rPr>
              <a:t>Chancellor </a:t>
            </a:r>
            <a:r>
              <a:rPr lang="en-US" sz="1541" b="1" dirty="0">
                <a:latin typeface="문체부 훈민정음체"/>
                <a:ea typeface="문체부 훈민정음체"/>
                <a:cs typeface="Arial"/>
              </a:rPr>
              <a:t>Angela </a:t>
            </a:r>
            <a:r>
              <a:rPr lang="en-US" sz="1541" b="1" spc="-4" dirty="0">
                <a:latin typeface="문체부 훈민정음체"/>
                <a:ea typeface="문체부 훈민정음체"/>
                <a:cs typeface="Arial"/>
              </a:rPr>
              <a:t>Merkel </a:t>
            </a:r>
            <a:r>
              <a:rPr lang="en-US" sz="1541" dirty="0">
                <a:latin typeface="문체부 훈민정음체"/>
                <a:ea typeface="문체부 훈민정음체"/>
                <a:cs typeface="Arial"/>
              </a:rPr>
              <a:t>and </a:t>
            </a:r>
            <a:r>
              <a:rPr lang="en-US" sz="1541" spc="-4" dirty="0">
                <a:latin typeface="문체부 훈민정음체"/>
                <a:ea typeface="문체부 훈민정음체"/>
                <a:cs typeface="Arial"/>
              </a:rPr>
              <a:t>the </a:t>
            </a:r>
            <a:r>
              <a:rPr lang="en-US" sz="1541" dirty="0">
                <a:latin typeface="문체부 훈민정음체"/>
                <a:ea typeface="문체부 훈민정음체"/>
                <a:cs typeface="Arial"/>
              </a:rPr>
              <a:t>leader of </a:t>
            </a:r>
            <a:r>
              <a:rPr lang="en-US" sz="1541" spc="-4" dirty="0">
                <a:latin typeface="문체부 훈민정음체"/>
                <a:ea typeface="문체부 훈민정음체"/>
                <a:cs typeface="Arial"/>
              </a:rPr>
              <a:t>the German Social Democratic party Andrea  </a:t>
            </a:r>
            <a:r>
              <a:rPr lang="en-US" sz="1541" dirty="0" err="1">
                <a:latin typeface="문체부 훈민정음체"/>
                <a:ea typeface="문체부 훈민정음체"/>
                <a:cs typeface="Arial"/>
              </a:rPr>
              <a:t>Nahles</a:t>
            </a:r>
            <a:r>
              <a:rPr lang="en-US" sz="1541" dirty="0">
                <a:latin typeface="문체부 훈민정음체"/>
                <a:ea typeface="문체부 훈민정음체"/>
                <a:cs typeface="Arial"/>
              </a:rPr>
              <a:t>  mentioned  planned </a:t>
            </a:r>
            <a:r>
              <a:rPr lang="en-US" sz="1541" spc="-4" dirty="0">
                <a:latin typeface="문체부 훈민정음체"/>
                <a:ea typeface="문체부 훈민정음체"/>
                <a:cs typeface="Arial"/>
              </a:rPr>
              <a:t>reforms which</a:t>
            </a:r>
            <a:r>
              <a:rPr lang="en-US" sz="1541" spc="-26" dirty="0">
                <a:latin typeface="문체부 훈민정음체"/>
                <a:ea typeface="문체부 훈민정음체"/>
                <a:cs typeface="Arial"/>
              </a:rPr>
              <a:t> </a:t>
            </a:r>
            <a:r>
              <a:rPr lang="en-US" sz="1541" dirty="0">
                <a:latin typeface="문체부 훈민정음체"/>
                <a:ea typeface="문체부 훈민정음체"/>
                <a:cs typeface="Arial"/>
              </a:rPr>
              <a:t>will</a:t>
            </a:r>
            <a:r>
              <a:rPr lang="en-US" sz="1541" spc="372" dirty="0">
                <a:latin typeface="문체부 훈민정음체"/>
                <a:ea typeface="문체부 훈민정음체"/>
                <a:cs typeface="Arial"/>
              </a:rPr>
              <a:t> </a:t>
            </a:r>
            <a:r>
              <a:rPr lang="en-US" sz="1541" spc="-4" dirty="0">
                <a:latin typeface="문체부 훈민정음체"/>
                <a:ea typeface="문체부 훈민정음체"/>
                <a:cs typeface="Arial"/>
              </a:rPr>
              <a:t>try</a:t>
            </a:r>
            <a:r>
              <a:rPr lang="en-US" altLang="ko-KR" sz="1541" spc="-4" dirty="0">
                <a:latin typeface="문체부 훈민정음체"/>
                <a:ea typeface="문체부 훈민정음체"/>
                <a:cs typeface="Arial"/>
              </a:rPr>
              <a:t> </a:t>
            </a:r>
            <a:r>
              <a:rPr lang="en-US" sz="1541" spc="-4" dirty="0">
                <a:latin typeface="문체부 훈민정음체"/>
                <a:ea typeface="문체부 훈민정음체"/>
                <a:cs typeface="Arial"/>
              </a:rPr>
              <a:t>to </a:t>
            </a:r>
            <a:r>
              <a:rPr lang="en-US" sz="1541" u="sng" spc="-4" dirty="0">
                <a:uFill>
                  <a:solidFill>
                    <a:srgbClr val="000000"/>
                  </a:solidFill>
                </a:uFill>
                <a:latin typeface="문체부 훈민정음체"/>
                <a:ea typeface="문체부 훈민정음체"/>
                <a:cs typeface="Arial"/>
              </a:rPr>
              <a:t>tax </a:t>
            </a:r>
            <a:r>
              <a:rPr lang="en-US" sz="1541" u="sng" dirty="0">
                <a:uFill>
                  <a:solidFill>
                    <a:srgbClr val="000000"/>
                  </a:solidFill>
                </a:uFill>
                <a:latin typeface="문체부 훈민정음체"/>
                <a:ea typeface="문체부 훈민정음체"/>
                <a:cs typeface="Arial"/>
              </a:rPr>
              <a:t>big</a:t>
            </a:r>
            <a:r>
              <a:rPr lang="en-US" sz="1541" u="sng" spc="116" dirty="0">
                <a:uFill>
                  <a:solidFill>
                    <a:srgbClr val="000000"/>
                  </a:solidFill>
                </a:uFill>
                <a:latin typeface="문체부 훈민정음체"/>
                <a:ea typeface="문체부 훈민정음체"/>
                <a:cs typeface="Arial"/>
              </a:rPr>
              <a:t> </a:t>
            </a:r>
            <a:r>
              <a:rPr lang="en-US" sz="1541" u="sng" spc="-4" dirty="0">
                <a:uFill>
                  <a:solidFill>
                    <a:srgbClr val="000000"/>
                  </a:solidFill>
                </a:uFill>
                <a:latin typeface="문체부 훈민정음체"/>
                <a:ea typeface="문체부 훈민정음체"/>
                <a:cs typeface="Arial"/>
              </a:rPr>
              <a:t>data</a:t>
            </a:r>
            <a:r>
              <a:rPr lang="en-US" sz="1541" spc="-4" dirty="0">
                <a:latin typeface="문체부 훈민정음체"/>
                <a:ea typeface="문체부 훈민정음체"/>
                <a:cs typeface="Arial"/>
              </a:rPr>
              <a:t>,“... governments </a:t>
            </a:r>
            <a:r>
              <a:rPr lang="en-US" sz="1541" dirty="0">
                <a:latin typeface="문체부 훈민정음체"/>
                <a:ea typeface="문체부 훈민정음체"/>
                <a:cs typeface="Arial"/>
              </a:rPr>
              <a:t>will </a:t>
            </a:r>
            <a:r>
              <a:rPr lang="en-US" sz="1541" spc="-4" dirty="0">
                <a:latin typeface="문체부 훈민정음체"/>
                <a:ea typeface="문체부 훈민정음체"/>
                <a:cs typeface="Arial"/>
              </a:rPr>
              <a:t>have to encourage</a:t>
            </a:r>
            <a:r>
              <a:rPr lang="en-US" altLang="ko-KR" sz="1541" spc="-4" dirty="0">
                <a:latin typeface="문체부 훈민정음체"/>
                <a:ea typeface="문체부 훈민정음체"/>
                <a:cs typeface="Arial"/>
              </a:rPr>
              <a:t> </a:t>
            </a:r>
            <a:r>
              <a:rPr lang="en-US" sz="1541" dirty="0">
                <a:latin typeface="문체부 훈민정음체"/>
                <a:ea typeface="문체부 훈민정음체"/>
                <a:cs typeface="Arial"/>
              </a:rPr>
              <a:t>or</a:t>
            </a:r>
            <a:r>
              <a:rPr lang="en-US" altLang="ko-KR" sz="1541" dirty="0">
                <a:latin typeface="문체부 훈민정음체"/>
                <a:ea typeface="문체부 훈민정음체"/>
                <a:cs typeface="Arial"/>
              </a:rPr>
              <a:t> </a:t>
            </a:r>
            <a:r>
              <a:rPr lang="en-US" sz="1541" spc="-4" dirty="0">
                <a:latin typeface="문체부 훈민정음체"/>
                <a:ea typeface="문체부 훈민정음체"/>
                <a:cs typeface="Arial"/>
              </a:rPr>
              <a:t>even </a:t>
            </a:r>
            <a:r>
              <a:rPr lang="en-US" sz="1541" dirty="0">
                <a:latin typeface="문체부 훈민정음체"/>
                <a:ea typeface="문체부 훈민정음체"/>
                <a:cs typeface="Arial"/>
              </a:rPr>
              <a:t>legislate </a:t>
            </a:r>
            <a:r>
              <a:rPr lang="en-US" sz="1541" spc="-4" dirty="0">
                <a:latin typeface="문체부 훈민정음체"/>
                <a:ea typeface="문체부 훈민정음체"/>
                <a:cs typeface="Arial"/>
              </a:rPr>
              <a:t>for some kind </a:t>
            </a:r>
            <a:r>
              <a:rPr lang="en-US" sz="1541" dirty="0">
                <a:latin typeface="문체부 훈민정음체"/>
                <a:ea typeface="문체부 훈민정음체"/>
                <a:cs typeface="Arial"/>
              </a:rPr>
              <a:t>of</a:t>
            </a:r>
            <a:r>
              <a:rPr lang="en-US" sz="1541" spc="364" dirty="0">
                <a:latin typeface="문체부 훈민정음체"/>
                <a:ea typeface="문체부 훈민정음체"/>
                <a:cs typeface="Arial"/>
              </a:rPr>
              <a:t> </a:t>
            </a:r>
            <a:r>
              <a:rPr lang="en-US" sz="1541" spc="-4" dirty="0">
                <a:latin typeface="문체부 훈민정음체"/>
                <a:ea typeface="문체부 훈민정음체"/>
                <a:cs typeface="Arial"/>
              </a:rPr>
              <a:t>corporate</a:t>
            </a:r>
            <a:r>
              <a:rPr lang="en-US" sz="1541" spc="364" dirty="0">
                <a:latin typeface="문체부 훈민정음체"/>
                <a:ea typeface="문체부 훈민정음체"/>
                <a:cs typeface="Arial"/>
              </a:rPr>
              <a:t> </a:t>
            </a:r>
            <a:r>
              <a:rPr lang="en-US" sz="1541" dirty="0">
                <a:latin typeface="문체부 훈민정음체"/>
                <a:ea typeface="문체부 훈민정음체"/>
                <a:cs typeface="Arial"/>
              </a:rPr>
              <a:t>good</a:t>
            </a:r>
            <a:r>
              <a:rPr lang="en-US" sz="1541" spc="364" dirty="0">
                <a:latin typeface="문체부 훈민정음체"/>
                <a:ea typeface="문체부 훈민정음체"/>
                <a:cs typeface="Arial"/>
              </a:rPr>
              <a:t> </a:t>
            </a:r>
            <a:r>
              <a:rPr lang="en-US" sz="1541" spc="-4" dirty="0">
                <a:latin typeface="문체부 훈민정음체"/>
                <a:ea typeface="문체부 훈민정음체"/>
                <a:cs typeface="Arial"/>
              </a:rPr>
              <a:t>practice(for</a:t>
            </a:r>
            <a:r>
              <a:rPr lang="en-US" sz="1541" spc="364" dirty="0">
                <a:latin typeface="문체부 훈민정음체"/>
                <a:ea typeface="문체부 훈민정음체"/>
                <a:cs typeface="Arial"/>
              </a:rPr>
              <a:t> </a:t>
            </a:r>
            <a:r>
              <a:rPr lang="en-US" sz="1541" spc="-4" dirty="0">
                <a:latin typeface="문체부 훈민정음체"/>
                <a:ea typeface="문체부 훈민정음체"/>
                <a:cs typeface="Arial"/>
              </a:rPr>
              <a:t>example</a:t>
            </a:r>
            <a:r>
              <a:rPr lang="en-US" altLang="ko-KR" sz="1541" spc="-4" dirty="0">
                <a:latin typeface="문체부 훈민정음체"/>
                <a:ea typeface="문체부 훈민정음체"/>
                <a:cs typeface="Arial"/>
              </a:rPr>
              <a:t>, </a:t>
            </a:r>
            <a:r>
              <a:rPr lang="en-US" sz="1541" dirty="0">
                <a:latin typeface="문체부 훈민정음체"/>
                <a:ea typeface="문체부 훈민정음체"/>
                <a:cs typeface="Arial"/>
              </a:rPr>
              <a:t>in</a:t>
            </a:r>
            <a:r>
              <a:rPr lang="en-US" altLang="ko-KR" sz="1541" dirty="0">
                <a:latin typeface="문체부 훈민정음체"/>
                <a:ea typeface="문체부 훈민정음체"/>
                <a:cs typeface="Arial"/>
              </a:rPr>
              <a:t> </a:t>
            </a:r>
            <a:r>
              <a:rPr lang="en-US" sz="1541" spc="-4" dirty="0">
                <a:latin typeface="문체부 훈민정음체"/>
                <a:ea typeface="문체부 훈민정음체"/>
                <a:cs typeface="Arial"/>
              </a:rPr>
              <a:t>the</a:t>
            </a:r>
            <a:r>
              <a:rPr lang="en-US" sz="1541" spc="377" dirty="0">
                <a:latin typeface="문체부 훈민정음체"/>
                <a:ea typeface="문체부 훈민정음체"/>
                <a:cs typeface="Arial"/>
              </a:rPr>
              <a:t> </a:t>
            </a:r>
            <a:r>
              <a:rPr lang="en-US" sz="1541" spc="-4" dirty="0">
                <a:latin typeface="문체부 훈민정음체"/>
                <a:ea typeface="문체부 훈민정음체"/>
                <a:cs typeface="Arial"/>
              </a:rPr>
              <a:t>form</a:t>
            </a:r>
            <a:r>
              <a:rPr lang="en-US" sz="1541" spc="364" dirty="0">
                <a:latin typeface="문체부 훈민정음체"/>
                <a:ea typeface="문체부 훈민정음체"/>
                <a:cs typeface="Arial"/>
              </a:rPr>
              <a:t> </a:t>
            </a:r>
            <a:r>
              <a:rPr lang="en-US" sz="1541" dirty="0">
                <a:latin typeface="문체부 훈민정음체"/>
                <a:ea typeface="문체부 훈민정음체"/>
                <a:cs typeface="Arial"/>
              </a:rPr>
              <a:t>of</a:t>
            </a:r>
            <a:r>
              <a:rPr lang="en-US" sz="1541" spc="364" dirty="0">
                <a:latin typeface="문체부 훈민정음체"/>
                <a:ea typeface="문체부 훈민정음체"/>
                <a:cs typeface="Arial"/>
              </a:rPr>
              <a:t> </a:t>
            </a:r>
            <a:r>
              <a:rPr lang="en-US" sz="1541" dirty="0">
                <a:latin typeface="문체부 훈민정음체"/>
                <a:ea typeface="문체부 훈민정음체"/>
                <a:cs typeface="Arial"/>
              </a:rPr>
              <a:t>a</a:t>
            </a:r>
            <a:r>
              <a:rPr lang="en-US" sz="1541" spc="377" dirty="0">
                <a:latin typeface="문체부 훈민정음체"/>
                <a:ea typeface="문체부 훈민정음체"/>
                <a:cs typeface="Arial"/>
              </a:rPr>
              <a:t> </a:t>
            </a:r>
            <a:r>
              <a:rPr lang="en-US" sz="1541" b="1" spc="-4" dirty="0">
                <a:latin typeface="문체부 훈민정음체"/>
                <a:ea typeface="문체부 훈민정음체"/>
                <a:cs typeface="Arial"/>
              </a:rPr>
              <a:t>data</a:t>
            </a:r>
            <a:r>
              <a:rPr lang="en-US" sz="1541" b="1" spc="377" dirty="0">
                <a:latin typeface="문체부 훈민정음체"/>
                <a:ea typeface="문체부 훈민정음체"/>
                <a:cs typeface="Arial"/>
              </a:rPr>
              <a:t> </a:t>
            </a:r>
            <a:r>
              <a:rPr lang="en-US" sz="1541" b="1" spc="-4" dirty="0">
                <a:latin typeface="문체부 훈민정음체"/>
                <a:ea typeface="문체부 훈민정음체"/>
                <a:cs typeface="Arial"/>
              </a:rPr>
              <a:t>tax</a:t>
            </a:r>
            <a:r>
              <a:rPr lang="en-US" sz="1541" spc="-4" dirty="0">
                <a:latin typeface="문체부 훈민정음체"/>
                <a:ea typeface="문체부 훈민정음체"/>
                <a:cs typeface="Arial"/>
              </a:rPr>
              <a:t>).”</a:t>
            </a:r>
          </a:p>
          <a:p>
            <a:pPr marL="35336">
              <a:defRPr lang="ko-KR" altLang="en-US"/>
            </a:pPr>
            <a:r>
              <a:rPr lang="en-US" sz="1541" spc="-4" dirty="0">
                <a:latin typeface="문체부 훈민정음체"/>
                <a:ea typeface="문체부 훈민정음체"/>
                <a:cs typeface="함초롬돋움"/>
              </a:rPr>
              <a:t>② </a:t>
            </a:r>
            <a:r>
              <a:rPr lang="en-US" altLang="ko-KR" sz="1541" spc="-4" dirty="0">
                <a:latin typeface="문체부 훈민정음체"/>
                <a:ea typeface="문체부 훈민정음체"/>
                <a:cs typeface="함초롬돋움"/>
              </a:rPr>
              <a:t>But There is no separate legislative discussion related to data tax in European countries (because it focused on the </a:t>
            </a:r>
            <a:r>
              <a:rPr lang="en-US" altLang="ko-KR" sz="1541" u="sng" spc="-4" dirty="0">
                <a:latin typeface="문체부 훈민정음체"/>
                <a:ea typeface="문체부 훈민정음체"/>
                <a:cs typeface="함초롬돋움"/>
              </a:rPr>
              <a:t>introduction of DST</a:t>
            </a:r>
            <a:r>
              <a:rPr lang="en-US" altLang="ko-KR" sz="1541" spc="-4" dirty="0">
                <a:latin typeface="문체부 훈민정음체"/>
                <a:ea typeface="문체부 훈민정음체"/>
                <a:cs typeface="함초롬돋움"/>
              </a:rPr>
              <a:t> and</a:t>
            </a:r>
            <a:r>
              <a:rPr lang="en-US" altLang="ko-KR" sz="1541" u="sng" spc="-4" dirty="0">
                <a:latin typeface="문체부 훈민정음체"/>
                <a:ea typeface="문체부 훈민정음체"/>
                <a:cs typeface="함초롬돋움"/>
              </a:rPr>
              <a:t> data localization strategies</a:t>
            </a:r>
            <a:r>
              <a:rPr lang="en-US" altLang="ko-KR" sz="1541" spc="-4" dirty="0">
                <a:latin typeface="문체부 훈민정음체"/>
                <a:ea typeface="문체부 훈민정음체"/>
                <a:cs typeface="함초롬돋움"/>
              </a:rPr>
              <a:t>)</a:t>
            </a:r>
          </a:p>
          <a:p>
            <a:pPr marL="35336">
              <a:spcBef>
                <a:spcPts val="551"/>
              </a:spcBef>
              <a:defRPr lang="ko-KR" altLang="en-US"/>
            </a:pPr>
            <a:r>
              <a:rPr lang="en-US" sz="1541" spc="-4" dirty="0">
                <a:latin typeface="문체부 훈민정음체"/>
                <a:ea typeface="문체부 훈민정음체"/>
                <a:cs typeface="함초롬돋움"/>
              </a:rPr>
              <a:t>③ </a:t>
            </a:r>
            <a:r>
              <a:rPr lang="en-US" sz="1541" spc="-9" dirty="0">
                <a:latin typeface="문체부 훈민정음체"/>
                <a:ea typeface="문체부 훈민정음체"/>
                <a:cs typeface="Arial"/>
              </a:rPr>
              <a:t>Link </a:t>
            </a:r>
            <a:r>
              <a:rPr lang="en-US" sz="1541" spc="-4" dirty="0">
                <a:latin typeface="문체부 훈민정음체"/>
                <a:ea typeface="문체부 훈민정음체"/>
                <a:cs typeface="Arial"/>
              </a:rPr>
              <a:t>Data Protection to </a:t>
            </a:r>
            <a:r>
              <a:rPr lang="en-US" sz="1541" spc="-17" dirty="0">
                <a:latin typeface="문체부 훈민정음체"/>
                <a:ea typeface="문체부 훈민정음체"/>
                <a:cs typeface="Arial"/>
              </a:rPr>
              <a:t>Trade </a:t>
            </a:r>
            <a:r>
              <a:rPr lang="en-US" sz="1541" spc="-4" dirty="0">
                <a:latin typeface="문체부 훈민정음체"/>
                <a:ea typeface="문체부 훈민정음체"/>
                <a:cs typeface="Arial"/>
              </a:rPr>
              <a:t>Policy - </a:t>
            </a:r>
            <a:r>
              <a:rPr lang="en-US" sz="1541" spc="-9" dirty="0">
                <a:latin typeface="문체부 훈민정음체"/>
                <a:ea typeface="문체부 훈민정음체"/>
                <a:cs typeface="Arial"/>
              </a:rPr>
              <a:t>Strengthen </a:t>
            </a:r>
            <a:r>
              <a:rPr lang="en-US" sz="1541" spc="-4" dirty="0">
                <a:latin typeface="문체부 훈민정음체"/>
                <a:ea typeface="문체부 훈민정음체"/>
                <a:cs typeface="Arial"/>
              </a:rPr>
              <a:t>Data</a:t>
            </a:r>
            <a:r>
              <a:rPr lang="en-US" sz="1541" spc="110" dirty="0">
                <a:latin typeface="문체부 훈민정음체"/>
                <a:ea typeface="문체부 훈민정음체"/>
                <a:cs typeface="Arial"/>
              </a:rPr>
              <a:t> </a:t>
            </a:r>
            <a:r>
              <a:rPr lang="en-US" sz="1541" spc="-9" dirty="0">
                <a:latin typeface="문체부 훈민정음체"/>
                <a:ea typeface="문체부 훈민정음체"/>
                <a:cs typeface="Arial"/>
              </a:rPr>
              <a:t>Sovereignty</a:t>
            </a:r>
          </a:p>
          <a:p>
            <a:pPr marL="133188">
              <a:spcBef>
                <a:spcPts val="564"/>
              </a:spcBef>
              <a:defRPr lang="ko-KR" altLang="en-US"/>
            </a:pPr>
            <a:r>
              <a:rPr lang="en-US" sz="1541" spc="-4" dirty="0">
                <a:latin typeface="문체부 훈민정음체"/>
                <a:ea typeface="문체부 훈민정음체"/>
                <a:cs typeface="Arial"/>
              </a:rPr>
              <a:t>–</a:t>
            </a:r>
            <a:r>
              <a:rPr lang="en-US" sz="1541" spc="329" dirty="0">
                <a:latin typeface="문체부 훈민정음체"/>
                <a:ea typeface="문체부 훈민정음체"/>
                <a:cs typeface="Arial"/>
              </a:rPr>
              <a:t> </a:t>
            </a:r>
            <a:r>
              <a:rPr lang="en-US" sz="1541" spc="-4" dirty="0">
                <a:latin typeface="문체부 훈민정음체"/>
                <a:ea typeface="문체부 훈민정음체"/>
                <a:cs typeface="Arial"/>
              </a:rPr>
              <a:t>Achilles'</a:t>
            </a:r>
            <a:r>
              <a:rPr lang="en-US" altLang="ko-KR" sz="1541" spc="-4" dirty="0">
                <a:latin typeface="문체부 훈민정음체"/>
                <a:ea typeface="문체부 훈민정음체"/>
                <a:cs typeface="Arial"/>
              </a:rPr>
              <a:t> </a:t>
            </a:r>
            <a:r>
              <a:rPr lang="en-US" sz="1541" spc="-9" dirty="0">
                <a:latin typeface="문체부 훈민정음체"/>
                <a:ea typeface="문체부 훈민정음체"/>
                <a:cs typeface="Arial"/>
              </a:rPr>
              <a:t>heel</a:t>
            </a:r>
            <a:r>
              <a:rPr lang="en-US" altLang="ko-KR" sz="1541" spc="-9" dirty="0">
                <a:latin typeface="문체부 훈민정음체"/>
                <a:ea typeface="문체부 훈민정음체"/>
                <a:cs typeface="Arial"/>
              </a:rPr>
              <a:t> </a:t>
            </a:r>
            <a:r>
              <a:rPr lang="en-US" sz="1541" spc="-4" dirty="0">
                <a:latin typeface="문체부 훈민정음체"/>
                <a:ea typeface="문체부 훈민정음체"/>
                <a:cs typeface="Arial"/>
              </a:rPr>
              <a:t>for</a:t>
            </a:r>
            <a:r>
              <a:rPr lang="en-US" sz="1541" spc="334" dirty="0">
                <a:latin typeface="문체부 훈민정음체"/>
                <a:ea typeface="문체부 훈민정음체"/>
                <a:cs typeface="Arial"/>
              </a:rPr>
              <a:t> </a:t>
            </a:r>
            <a:r>
              <a:rPr lang="en-US" sz="1541" spc="-9" dirty="0">
                <a:latin typeface="문체부 훈민정음체"/>
                <a:ea typeface="문체부 훈민정음체"/>
                <a:cs typeface="Arial"/>
              </a:rPr>
              <a:t>multinationals</a:t>
            </a:r>
            <a:r>
              <a:rPr lang="en-US" sz="1541" spc="368" dirty="0">
                <a:latin typeface="문체부 훈민정음체"/>
                <a:ea typeface="문체부 훈민정음체"/>
                <a:cs typeface="Arial"/>
              </a:rPr>
              <a:t> </a:t>
            </a:r>
            <a:r>
              <a:rPr lang="en-US" sz="1541" spc="-4" dirty="0">
                <a:latin typeface="문체부 훈민정음체"/>
                <a:ea typeface="문체부 훈민정음체"/>
                <a:cs typeface="Arial"/>
              </a:rPr>
              <a:t>with</a:t>
            </a:r>
            <a:r>
              <a:rPr lang="en-US" sz="1541" spc="342" dirty="0">
                <a:latin typeface="문체부 훈민정음체"/>
                <a:ea typeface="문체부 훈민정음체"/>
                <a:cs typeface="Arial"/>
              </a:rPr>
              <a:t> </a:t>
            </a:r>
            <a:r>
              <a:rPr lang="en-US" sz="1541" spc="-4" dirty="0">
                <a:latin typeface="문체부 훈민정음체"/>
                <a:ea typeface="문체부 훈민정음체"/>
                <a:cs typeface="Arial"/>
              </a:rPr>
              <a:t>market</a:t>
            </a:r>
            <a:r>
              <a:rPr lang="en-US" sz="1541" spc="342" dirty="0">
                <a:latin typeface="문체부 훈민정음체"/>
                <a:ea typeface="문체부 훈민정음체"/>
                <a:cs typeface="Arial"/>
              </a:rPr>
              <a:t> </a:t>
            </a:r>
            <a:r>
              <a:rPr lang="en-US" sz="1541" spc="-9" dirty="0">
                <a:latin typeface="문체부 훈민정음체"/>
                <a:ea typeface="문체부 훈민정음체"/>
                <a:cs typeface="Arial"/>
              </a:rPr>
              <a:t>power</a:t>
            </a:r>
            <a:r>
              <a:rPr lang="en-US" sz="1541" spc="347" dirty="0">
                <a:latin typeface="문체부 훈민정음체"/>
                <a:ea typeface="문체부 훈민정음체"/>
                <a:cs typeface="Arial"/>
              </a:rPr>
              <a:t> </a:t>
            </a:r>
            <a:r>
              <a:rPr lang="en-US" sz="1541" spc="-4" dirty="0">
                <a:latin typeface="문체부 훈민정음체"/>
                <a:ea typeface="문체부 훈민정음체"/>
                <a:cs typeface="Arial"/>
              </a:rPr>
              <a:t>in</a:t>
            </a:r>
            <a:r>
              <a:rPr lang="en-US" sz="1541" spc="342" dirty="0">
                <a:latin typeface="문체부 훈민정음체"/>
                <a:ea typeface="문체부 훈민정음체"/>
                <a:cs typeface="Arial"/>
              </a:rPr>
              <a:t> </a:t>
            </a:r>
            <a:r>
              <a:rPr lang="en-US" sz="1541" spc="-4" dirty="0">
                <a:latin typeface="문체부 훈민정음체"/>
                <a:ea typeface="문체부 훈민정음체"/>
                <a:cs typeface="Arial"/>
              </a:rPr>
              <a:t>the</a:t>
            </a:r>
            <a:r>
              <a:rPr lang="en-US" sz="1541" spc="329" dirty="0">
                <a:latin typeface="문체부 훈민정음체"/>
                <a:ea typeface="문체부 훈민정음체"/>
                <a:cs typeface="Arial"/>
              </a:rPr>
              <a:t> </a:t>
            </a:r>
            <a:r>
              <a:rPr lang="en-US" sz="1541" spc="-4" dirty="0">
                <a:latin typeface="문체부 훈민정음체"/>
                <a:ea typeface="문체부 훈민정음체"/>
                <a:cs typeface="Arial"/>
              </a:rPr>
              <a:t>EU</a:t>
            </a:r>
          </a:p>
        </p:txBody>
      </p:sp>
      <p:sp>
        <p:nvSpPr>
          <p:cNvPr id="6" name="object 6"/>
          <p:cNvSpPr txBox="1">
            <a:spLocks noGrp="1"/>
          </p:cNvSpPr>
          <p:nvPr>
            <p:ph type="sldNum" sz="quarter" idx="7"/>
          </p:nvPr>
        </p:nvSpPr>
        <p:spPr>
          <a:xfrm>
            <a:off x="9656658" y="7013654"/>
            <a:ext cx="161290" cy="148590"/>
          </a:xfrm>
          <a:prstGeom prst="rect">
            <a:avLst/>
          </a:prstGeom>
        </p:spPr>
        <p:txBody>
          <a:bodyPr vert="horz" wrap="square" lIns="0" tIns="0" rIns="0" bIns="0">
            <a:spAutoFit/>
          </a:bodyPr>
          <a:lstStyle>
            <a:defPPr>
              <a:defRPr lang="ko-KR"/>
            </a:defPPr>
            <a:lvl1pPr marL="0" algn="l" defTabSz="914400" rtl="0" eaLnBrk="1" latinLnBrk="1" hangingPunct="1">
              <a:defRPr sz="800" b="0" i="0" kern="1200">
                <a:solidFill>
                  <a:srgbClr val="6B8F99"/>
                </a:solidFill>
                <a:latin typeface="Tahoma"/>
                <a:ea typeface="+mn-ea"/>
                <a:cs typeface="Tahoma"/>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25400">
              <a:spcBef>
                <a:spcPts val="100"/>
              </a:spcBef>
              <a:defRPr lang="ko-KR" altLang="en-US"/>
            </a:pPr>
            <a:fld id="{81D60167-4931-47E6-BA6A-407CBD079E47}" type="slidenum">
              <a:rPr lang="en-ID" smtClean="0"/>
              <a:pPr marL="25400">
                <a:spcBef>
                  <a:spcPts val="100"/>
                </a:spcBef>
                <a:defRPr lang="ko-KR" altLang="en-US"/>
              </a:pPr>
              <a:t>20</a:t>
            </a:fld>
            <a:endParaRPr lang="en-US"/>
          </a:p>
        </p:txBody>
      </p:sp>
      <p:sp>
        <p:nvSpPr>
          <p:cNvPr id="10" name="object 2"/>
          <p:cNvSpPr txBox="1">
            <a:spLocks noGrp="1"/>
          </p:cNvSpPr>
          <p:nvPr>
            <p:ph type="title"/>
          </p:nvPr>
        </p:nvSpPr>
        <p:spPr>
          <a:xfrm>
            <a:off x="1091723" y="819692"/>
            <a:ext cx="6344264" cy="300189"/>
          </a:xfrm>
          <a:prstGeom prst="rect">
            <a:avLst/>
          </a:prstGeom>
        </p:spPr>
        <p:txBody>
          <a:bodyPr vert="horz" wrap="square" lIns="0" tIns="10329" rIns="0" bIns="0" rtlCol="0" anchor="ctr">
            <a:spAutoFit/>
          </a:bodyPr>
          <a:lstStyle/>
          <a:p>
            <a:pPr marL="10872" algn="ctr">
              <a:lnSpc>
                <a:spcPct val="100000"/>
              </a:lnSpc>
              <a:defRPr lang="ko-KR" altLang="en-US"/>
            </a:pPr>
            <a:r>
              <a:rPr lang="en-US" sz="1883" b="1" dirty="0">
                <a:latin typeface="HY견고딕" pitchFamily="18" charset="-127"/>
                <a:ea typeface="HY견고딕" pitchFamily="18" charset="-127"/>
              </a:rPr>
              <a:t>Ⅱ</a:t>
            </a:r>
            <a:r>
              <a:rPr lang="en-US" altLang="ko-KR" sz="1883" b="1" dirty="0">
                <a:latin typeface="HY견고딕" pitchFamily="18" charset="-127"/>
                <a:ea typeface="HY견고딕" pitchFamily="18" charset="-127"/>
              </a:rPr>
              <a:t>. </a:t>
            </a:r>
            <a:r>
              <a:rPr lang="en-US" altLang="ko-KR" sz="1798" b="1" dirty="0">
                <a:latin typeface="HY견고딕" pitchFamily="18" charset="-127"/>
                <a:ea typeface="HY견고딕" pitchFamily="18" charset="-127"/>
              </a:rPr>
              <a:t>Global trends</a:t>
            </a:r>
            <a:r>
              <a:rPr lang="ko-KR" altLang="en-US" sz="1798" b="1" spc="4" dirty="0">
                <a:latin typeface="HY견고딕" pitchFamily="18" charset="-127"/>
                <a:ea typeface="HY견고딕" pitchFamily="18" charset="-127"/>
              </a:rPr>
              <a:t> </a:t>
            </a:r>
            <a:r>
              <a:rPr lang="en-US" altLang="ko-KR" sz="1798" b="1" spc="4" dirty="0">
                <a:latin typeface="HY견고딕" pitchFamily="18" charset="-127"/>
                <a:ea typeface="HY견고딕" pitchFamily="18" charset="-127"/>
              </a:rPr>
              <a:t>on data taxation</a:t>
            </a: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15D6F1F-0E6B-B409-C6E1-C0F3D1671F5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object 2"/>
          <p:cNvSpPr txBox="1">
            <a:spLocks noGrp="1"/>
          </p:cNvSpPr>
          <p:nvPr>
            <p:ph type="title"/>
          </p:nvPr>
        </p:nvSpPr>
        <p:spPr>
          <a:xfrm>
            <a:off x="2895503" y="819692"/>
            <a:ext cx="3187352" cy="300189"/>
          </a:xfrm>
          <a:prstGeom prst="rect">
            <a:avLst/>
          </a:prstGeom>
        </p:spPr>
        <p:txBody>
          <a:bodyPr vert="horz" wrap="square" lIns="0" tIns="10329" rIns="0" bIns="0" rtlCol="0" anchor="ctr">
            <a:spAutoFit/>
          </a:bodyPr>
          <a:lstStyle/>
          <a:p>
            <a:pPr marL="10872">
              <a:lnSpc>
                <a:spcPct val="100000"/>
              </a:lnSpc>
              <a:spcBef>
                <a:spcPts val="81"/>
              </a:spcBef>
              <a:defRPr lang="ko-KR" altLang="en-US"/>
            </a:pPr>
            <a:r>
              <a:rPr lang="en-US" sz="1883" b="1" dirty="0">
                <a:latin typeface="HY견고딕" pitchFamily="18" charset="-127"/>
                <a:ea typeface="HY견고딕" pitchFamily="18" charset="-127"/>
              </a:rPr>
              <a:t>Ⅲ. Taxation logic of</a:t>
            </a:r>
            <a:r>
              <a:rPr lang="en-US" sz="1883" b="1" spc="-111" dirty="0">
                <a:latin typeface="HY견고딕" pitchFamily="18" charset="-127"/>
                <a:ea typeface="HY견고딕" pitchFamily="18" charset="-127"/>
              </a:rPr>
              <a:t> </a:t>
            </a:r>
            <a:r>
              <a:rPr lang="en-US" sz="1883" b="1" dirty="0">
                <a:latin typeface="HY견고딕" pitchFamily="18" charset="-127"/>
                <a:ea typeface="HY견고딕" pitchFamily="18" charset="-127"/>
              </a:rPr>
              <a:t>DDT</a:t>
            </a:r>
          </a:p>
        </p:txBody>
      </p:sp>
      <p:sp>
        <p:nvSpPr>
          <p:cNvPr id="3" name="object 3"/>
          <p:cNvSpPr/>
          <p:nvPr/>
        </p:nvSpPr>
        <p:spPr>
          <a:xfrm>
            <a:off x="961838" y="1409708"/>
            <a:ext cx="7205983" cy="449886"/>
          </a:xfrm>
          <a:prstGeom prst="rect">
            <a:avLst/>
          </a:prstGeom>
          <a:blipFill rotWithShape="1">
            <a:blip r:embed="rId4" cstate="print"/>
            <a:stretch>
              <a:fillRect/>
            </a:stretch>
          </a:blipFill>
        </p:spPr>
        <p:txBody>
          <a:bodyPr wrap="square" lIns="0" tIns="0" rIns="0" bIns="0"/>
          <a:lstStyle/>
          <a:p>
            <a:pPr>
              <a:defRPr lang="ko-KR" altLang="en-US"/>
            </a:pPr>
            <a:endParaRPr lang="ko-KR" altLang="en-US" sz="1541"/>
          </a:p>
        </p:txBody>
      </p:sp>
      <p:sp>
        <p:nvSpPr>
          <p:cNvPr id="4" name="object 4"/>
          <p:cNvSpPr/>
          <p:nvPr/>
        </p:nvSpPr>
        <p:spPr>
          <a:xfrm>
            <a:off x="973570" y="1397966"/>
            <a:ext cx="7182519" cy="432943"/>
          </a:xfrm>
          <a:prstGeom prst="rect">
            <a:avLst/>
          </a:prstGeom>
          <a:blipFill rotWithShape="1">
            <a:blip r:embed="rId5" cstate="print"/>
            <a:stretch>
              <a:fillRect/>
            </a:stretch>
          </a:blipFill>
        </p:spPr>
        <p:txBody>
          <a:bodyPr wrap="square" lIns="0" tIns="0" rIns="0" bIns="0"/>
          <a:lstStyle/>
          <a:p>
            <a:pPr>
              <a:defRPr lang="ko-KR" altLang="en-US"/>
            </a:pPr>
            <a:endParaRPr lang="ko-KR" altLang="en-US" sz="1541"/>
          </a:p>
        </p:txBody>
      </p:sp>
      <p:sp>
        <p:nvSpPr>
          <p:cNvPr id="5" name="object 5"/>
          <p:cNvSpPr txBox="1"/>
          <p:nvPr/>
        </p:nvSpPr>
        <p:spPr>
          <a:xfrm>
            <a:off x="1042198" y="1466639"/>
            <a:ext cx="7014026" cy="1954332"/>
          </a:xfrm>
          <a:prstGeom prst="rect">
            <a:avLst/>
          </a:prstGeom>
        </p:spPr>
        <p:txBody>
          <a:bodyPr vert="horz" wrap="square" lIns="0" tIns="10873" rIns="0" bIns="0">
            <a:spAutoFit/>
          </a:bodyPr>
          <a:lstStyle/>
          <a:p>
            <a:pPr marL="10872">
              <a:spcBef>
                <a:spcPts val="86"/>
              </a:spcBef>
              <a:defRPr lang="ko-KR" altLang="en-US"/>
            </a:pPr>
            <a:r>
              <a:rPr lang="en-US" sz="1712" b="1">
                <a:solidFill>
                  <a:srgbClr val="FFFFFF"/>
                </a:solidFill>
                <a:latin typeface="굴림"/>
                <a:cs typeface="굴림"/>
              </a:rPr>
              <a:t>1. </a:t>
            </a:r>
            <a:r>
              <a:rPr lang="en-US" sz="1712" b="1" spc="-4">
                <a:solidFill>
                  <a:srgbClr val="FFFFFF"/>
                </a:solidFill>
                <a:latin typeface="굴림"/>
                <a:cs typeface="굴림"/>
              </a:rPr>
              <a:t>Impose Excess</a:t>
            </a:r>
            <a:r>
              <a:rPr lang="en-US" sz="1712" b="1" spc="-68">
                <a:solidFill>
                  <a:srgbClr val="FFFFFF"/>
                </a:solidFill>
                <a:latin typeface="굴림"/>
                <a:cs typeface="굴림"/>
              </a:rPr>
              <a:t> </a:t>
            </a:r>
            <a:r>
              <a:rPr lang="en-US" sz="1712" b="1" spc="-4">
                <a:solidFill>
                  <a:srgbClr val="FFFFFF"/>
                </a:solidFill>
                <a:latin typeface="굴림"/>
                <a:cs typeface="굴림"/>
              </a:rPr>
              <a:t>profit</a:t>
            </a:r>
          </a:p>
          <a:p>
            <a:pPr>
              <a:lnSpc>
                <a:spcPct val="100000"/>
              </a:lnSpc>
              <a:defRPr lang="ko-KR" altLang="en-US"/>
            </a:pPr>
            <a:endParaRPr lang="en-US" sz="1712">
              <a:latin typeface="Times New Roman"/>
              <a:cs typeface="Times New Roman"/>
            </a:endParaRPr>
          </a:p>
          <a:p>
            <a:pPr marL="35336">
              <a:lnSpc>
                <a:spcPct val="100499"/>
              </a:lnSpc>
              <a:defRPr lang="ko-KR" altLang="en-US"/>
            </a:pPr>
            <a:r>
              <a:rPr lang="en-US" sz="1541" spc="-4">
                <a:latin typeface="HY견고딕"/>
                <a:cs typeface="HY견고딕"/>
              </a:rPr>
              <a:t>A.</a:t>
            </a:r>
            <a:r>
              <a:rPr lang="en-US" altLang="ko-KR" sz="1541" spc="-4">
                <a:latin typeface="HY견고딕"/>
                <a:cs typeface="HY견고딕"/>
              </a:rPr>
              <a:t>Taxation</a:t>
            </a:r>
            <a:r>
              <a:rPr lang="en-US" sz="1541" spc="-4">
                <a:latin typeface="HY견고딕"/>
                <a:cs typeface="HY견고딕"/>
              </a:rPr>
              <a:t> o</a:t>
            </a:r>
            <a:r>
              <a:rPr lang="en-US" altLang="ko-KR" sz="1541" spc="-4">
                <a:latin typeface="HY견고딕"/>
                <a:cs typeface="HY견고딕"/>
              </a:rPr>
              <a:t>n</a:t>
            </a:r>
            <a:r>
              <a:rPr lang="en-US" sz="1541" spc="-4">
                <a:latin typeface="HY견고딕"/>
                <a:cs typeface="HY견고딕"/>
              </a:rPr>
              <a:t> Excess Profit of IT Firms: </a:t>
            </a:r>
            <a:r>
              <a:rPr lang="en-US" altLang="ko-KR" sz="1541" spc="-4">
                <a:latin typeface="문체부 훈민정음체"/>
                <a:ea typeface="문체부 훈민정음체"/>
                <a:cs typeface="HY견고딕"/>
              </a:rPr>
              <a:t>both</a:t>
            </a:r>
            <a:r>
              <a:rPr lang="en-US" sz="1541" spc="-4">
                <a:latin typeface="문체부 훈민정음체"/>
                <a:ea typeface="문체부 훈민정음체"/>
                <a:cs typeface="HY견고딕"/>
              </a:rPr>
              <a:t> domestic and foreign</a:t>
            </a:r>
            <a:r>
              <a:rPr lang="en-US" sz="1541" spc="4">
                <a:latin typeface="문체부 훈민정음체"/>
                <a:ea typeface="문체부 훈민정음체"/>
                <a:cs typeface="HY견고딕"/>
              </a:rPr>
              <a:t> </a:t>
            </a:r>
            <a:r>
              <a:rPr lang="en-US" sz="1541" spc="-4">
                <a:latin typeface="문체부 훈민정음체"/>
                <a:ea typeface="문체부 훈민정음체"/>
                <a:cs typeface="HY견고딕"/>
              </a:rPr>
              <a:t>companies</a:t>
            </a:r>
            <a:endParaRPr lang="en-US" sz="1541" spc="-4">
              <a:latin typeface="HY견고딕"/>
              <a:cs typeface="HY견고딕"/>
            </a:endParaRPr>
          </a:p>
          <a:p>
            <a:pPr marL="35336">
              <a:spcBef>
                <a:spcPts val="552"/>
              </a:spcBef>
              <a:defRPr lang="ko-KR" altLang="en-US"/>
            </a:pPr>
            <a:r>
              <a:rPr lang="en-US" sz="1541" spc="-4">
                <a:latin typeface="함초롬돋움"/>
                <a:cs typeface="함초롬돋움"/>
              </a:rPr>
              <a:t>① </a:t>
            </a:r>
            <a:r>
              <a:rPr lang="en-US" sz="1541" spc="-4">
                <a:latin typeface="Arial"/>
                <a:cs typeface="Arial"/>
              </a:rPr>
              <a:t>Data is raw material: A </a:t>
            </a:r>
            <a:r>
              <a:rPr lang="en-US" sz="1541" spc="-9">
                <a:latin typeface="Arial"/>
                <a:cs typeface="Arial"/>
              </a:rPr>
              <a:t>company that </a:t>
            </a:r>
            <a:r>
              <a:rPr lang="en-US" sz="1541" spc="-4">
                <a:latin typeface="Arial"/>
                <a:cs typeface="Arial"/>
              </a:rPr>
              <a:t>used </a:t>
            </a:r>
            <a:r>
              <a:rPr lang="en-US" sz="1541" spc="-9">
                <a:latin typeface="Arial"/>
                <a:cs typeface="Arial"/>
              </a:rPr>
              <a:t>data </a:t>
            </a:r>
            <a:r>
              <a:rPr lang="en-US" sz="1541" spc="-4">
                <a:latin typeface="Arial"/>
                <a:cs typeface="Arial"/>
              </a:rPr>
              <a:t>free </a:t>
            </a:r>
            <a:r>
              <a:rPr lang="en-US" sz="1541" spc="-9">
                <a:latin typeface="Arial"/>
                <a:cs typeface="Arial"/>
              </a:rPr>
              <a:t>of </a:t>
            </a:r>
            <a:r>
              <a:rPr lang="en-US" sz="1541" spc="-4">
                <a:latin typeface="Arial"/>
                <a:cs typeface="Arial"/>
              </a:rPr>
              <a:t>charge </a:t>
            </a:r>
            <a:r>
              <a:rPr lang="en-US" sz="1541" spc="-9">
                <a:latin typeface="Arial"/>
                <a:cs typeface="Arial"/>
              </a:rPr>
              <a:t>pays </a:t>
            </a:r>
            <a:r>
              <a:rPr lang="en-US" sz="1541" spc="-4">
                <a:latin typeface="Arial"/>
                <a:cs typeface="Arial"/>
              </a:rPr>
              <a:t>for </a:t>
            </a:r>
            <a:r>
              <a:rPr lang="en-US" sz="1541" spc="-9">
                <a:latin typeface="Arial"/>
                <a:cs typeface="Arial"/>
              </a:rPr>
              <a:t>data</a:t>
            </a:r>
            <a:r>
              <a:rPr lang="en-US" sz="1541" spc="325">
                <a:latin typeface="Arial"/>
                <a:cs typeface="Arial"/>
              </a:rPr>
              <a:t> </a:t>
            </a:r>
            <a:r>
              <a:rPr lang="en-US" sz="1541" spc="-4">
                <a:latin typeface="Arial"/>
                <a:cs typeface="Arial"/>
              </a:rPr>
              <a:t>use</a:t>
            </a:r>
          </a:p>
          <a:p>
            <a:pPr marL="35336">
              <a:spcBef>
                <a:spcPts val="552"/>
              </a:spcBef>
              <a:defRPr lang="ko-KR" altLang="en-US"/>
            </a:pPr>
            <a:r>
              <a:rPr lang="en-US" sz="1541" spc="-4">
                <a:latin typeface="함초롬돋움"/>
                <a:cs typeface="함초롬돋움"/>
              </a:rPr>
              <a:t>② </a:t>
            </a:r>
            <a:r>
              <a:rPr lang="en-US" sz="1541" spc="-4">
                <a:latin typeface="Arial"/>
                <a:cs typeface="Arial"/>
              </a:rPr>
              <a:t>Cost increases </a:t>
            </a:r>
            <a:r>
              <a:rPr lang="en-US" sz="1541" spc="-9">
                <a:latin typeface="Arial"/>
                <a:cs typeface="Arial"/>
              </a:rPr>
              <a:t>by data </a:t>
            </a:r>
            <a:r>
              <a:rPr lang="en-US" sz="1541" spc="-4">
                <a:latin typeface="Arial"/>
                <a:cs typeface="Arial"/>
              </a:rPr>
              <a:t>tax, resulting in a </a:t>
            </a:r>
            <a:r>
              <a:rPr lang="en-US" sz="1541" spc="-9">
                <a:latin typeface="Arial"/>
                <a:cs typeface="Arial"/>
              </a:rPr>
              <a:t>decrease </a:t>
            </a:r>
            <a:r>
              <a:rPr lang="en-US" sz="1541" spc="-4">
                <a:latin typeface="Arial"/>
                <a:cs typeface="Arial"/>
              </a:rPr>
              <a:t>in excess</a:t>
            </a:r>
            <a:r>
              <a:rPr lang="en-US" sz="1541" spc="-47">
                <a:latin typeface="Arial"/>
                <a:cs typeface="Arial"/>
              </a:rPr>
              <a:t> </a:t>
            </a:r>
            <a:r>
              <a:rPr lang="en-US" sz="1541" spc="-4">
                <a:latin typeface="Arial"/>
                <a:cs typeface="Arial"/>
              </a:rPr>
              <a:t>profit</a:t>
            </a:r>
          </a:p>
          <a:p>
            <a:pPr marL="35336">
              <a:spcBef>
                <a:spcPts val="556"/>
              </a:spcBef>
              <a:defRPr lang="ko-KR" altLang="en-US"/>
            </a:pPr>
            <a:r>
              <a:rPr lang="en-US" sz="1541" spc="-4">
                <a:latin typeface="함초롬돋움"/>
                <a:cs typeface="함초롬돋움"/>
              </a:rPr>
              <a:t>③ </a:t>
            </a:r>
            <a:r>
              <a:rPr lang="en-US" sz="1541" spc="-4">
                <a:latin typeface="Arial"/>
                <a:cs typeface="Arial"/>
              </a:rPr>
              <a:t>Excise tax (volume tax)</a:t>
            </a:r>
            <a:r>
              <a:rPr lang="en-US" sz="1541" spc="-39">
                <a:latin typeface="Arial"/>
                <a:cs typeface="Arial"/>
              </a:rPr>
              <a:t> </a:t>
            </a:r>
            <a:r>
              <a:rPr lang="en-US" sz="1541" spc="-4">
                <a:latin typeface="Arial"/>
                <a:cs typeface="Arial"/>
              </a:rPr>
              <a:t>type</a:t>
            </a:r>
            <a:endParaRPr lang="en-US" sz="1541">
              <a:latin typeface="Arial"/>
              <a:cs typeface="Arial"/>
            </a:endParaRPr>
          </a:p>
        </p:txBody>
      </p:sp>
      <p:sp>
        <p:nvSpPr>
          <p:cNvPr id="6" name="object 6"/>
          <p:cNvSpPr/>
          <p:nvPr/>
        </p:nvSpPr>
        <p:spPr>
          <a:xfrm>
            <a:off x="1893498" y="3624710"/>
            <a:ext cx="5679387" cy="2415835"/>
          </a:xfrm>
          <a:prstGeom prst="rect">
            <a:avLst/>
          </a:prstGeom>
          <a:blipFill rotWithShape="1">
            <a:blip r:embed="rId6" cstate="print"/>
            <a:stretch>
              <a:fillRect/>
            </a:stretch>
          </a:blipFill>
        </p:spPr>
        <p:txBody>
          <a:bodyPr wrap="square" lIns="0" tIns="0" rIns="0" bIns="0"/>
          <a:lstStyle/>
          <a:p>
            <a:pPr>
              <a:defRPr lang="ko-KR" altLang="en-US"/>
            </a:pPr>
            <a:endParaRPr lang="ko-KR" altLang="en-US" sz="1541"/>
          </a:p>
        </p:txBody>
      </p:sp>
      <p:sp>
        <p:nvSpPr>
          <p:cNvPr id="7" name="object 7"/>
          <p:cNvSpPr txBox="1">
            <a:spLocks noGrp="1"/>
          </p:cNvSpPr>
          <p:nvPr>
            <p:ph type="sldNum" sz="quarter" idx="7"/>
          </p:nvPr>
        </p:nvSpPr>
        <p:spPr>
          <a:xfrm>
            <a:off x="9656658" y="7013654"/>
            <a:ext cx="161290" cy="148590"/>
          </a:xfrm>
          <a:prstGeom prst="rect">
            <a:avLst/>
          </a:prstGeom>
        </p:spPr>
        <p:txBody>
          <a:bodyPr vert="horz" wrap="square" lIns="0" tIns="0" rIns="0" bIns="0">
            <a:spAutoFit/>
          </a:bodyPr>
          <a:lstStyle>
            <a:defPPr>
              <a:defRPr lang="ko-KR"/>
            </a:defPPr>
            <a:lvl1pPr marL="0" algn="l" defTabSz="914400" rtl="0" eaLnBrk="1" latinLnBrk="1" hangingPunct="1">
              <a:defRPr sz="800" b="0" i="0" kern="1200">
                <a:solidFill>
                  <a:srgbClr val="6B8F99"/>
                </a:solidFill>
                <a:latin typeface="Tahoma"/>
                <a:ea typeface="+mn-ea"/>
                <a:cs typeface="Tahoma"/>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25400">
              <a:spcBef>
                <a:spcPts val="100"/>
              </a:spcBef>
              <a:defRPr lang="ko-KR" altLang="en-US"/>
            </a:pPr>
            <a:fld id="{81D60167-4931-47E6-BA6A-407CBD079E47}" type="slidenum">
              <a:rPr lang="en-ID" smtClean="0"/>
              <a:pPr marL="25400">
                <a:spcBef>
                  <a:spcPts val="100"/>
                </a:spcBef>
                <a:defRPr lang="ko-KR" altLang="en-US"/>
              </a:pPr>
              <a:t>21</a:t>
            </a:fld>
            <a:endParaRPr lang="en-US"/>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65A9CF00-F50A-970C-2677-13A36DB095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object 2"/>
          <p:cNvSpPr txBox="1">
            <a:spLocks noGrp="1"/>
          </p:cNvSpPr>
          <p:nvPr>
            <p:ph type="title"/>
          </p:nvPr>
        </p:nvSpPr>
        <p:spPr>
          <a:xfrm>
            <a:off x="2895503" y="819692"/>
            <a:ext cx="3187352" cy="300189"/>
          </a:xfrm>
          <a:prstGeom prst="rect">
            <a:avLst/>
          </a:prstGeom>
        </p:spPr>
        <p:txBody>
          <a:bodyPr vert="horz" wrap="square" lIns="0" tIns="10329" rIns="0" bIns="0" rtlCol="0" anchor="ctr">
            <a:spAutoFit/>
          </a:bodyPr>
          <a:lstStyle/>
          <a:p>
            <a:pPr marL="10872">
              <a:lnSpc>
                <a:spcPct val="100000"/>
              </a:lnSpc>
              <a:spcBef>
                <a:spcPts val="81"/>
              </a:spcBef>
              <a:defRPr lang="ko-KR" altLang="en-US"/>
            </a:pPr>
            <a:r>
              <a:rPr lang="en-US" sz="1883" b="1" dirty="0">
                <a:latin typeface="HY견고딕" pitchFamily="18" charset="-127"/>
                <a:ea typeface="HY견고딕" pitchFamily="18" charset="-127"/>
              </a:rPr>
              <a:t>Ⅲ. Taxation logic of</a:t>
            </a:r>
            <a:r>
              <a:rPr lang="en-US" sz="1883" b="1" spc="-111" dirty="0">
                <a:latin typeface="HY견고딕" pitchFamily="18" charset="-127"/>
                <a:ea typeface="HY견고딕" pitchFamily="18" charset="-127"/>
              </a:rPr>
              <a:t> </a:t>
            </a:r>
            <a:r>
              <a:rPr lang="en-US" sz="1883" b="1" dirty="0">
                <a:latin typeface="HY견고딕" pitchFamily="18" charset="-127"/>
                <a:ea typeface="HY견고딕" pitchFamily="18" charset="-127"/>
              </a:rPr>
              <a:t>DDT</a:t>
            </a:r>
          </a:p>
        </p:txBody>
      </p:sp>
      <p:sp>
        <p:nvSpPr>
          <p:cNvPr id="3" name="object 3"/>
          <p:cNvSpPr/>
          <p:nvPr/>
        </p:nvSpPr>
        <p:spPr>
          <a:xfrm>
            <a:off x="961838" y="1409708"/>
            <a:ext cx="7205983" cy="449886"/>
          </a:xfrm>
          <a:prstGeom prst="rect">
            <a:avLst/>
          </a:prstGeom>
          <a:blipFill rotWithShape="1">
            <a:blip r:embed="rId4" cstate="print"/>
            <a:stretch>
              <a:fillRect/>
            </a:stretch>
          </a:blipFill>
        </p:spPr>
        <p:txBody>
          <a:bodyPr wrap="square" lIns="0" tIns="0" rIns="0" bIns="0"/>
          <a:lstStyle/>
          <a:p>
            <a:pPr>
              <a:defRPr lang="ko-KR" altLang="en-US"/>
            </a:pPr>
            <a:endParaRPr lang="ko-KR" altLang="en-US" sz="1541"/>
          </a:p>
        </p:txBody>
      </p:sp>
      <p:sp>
        <p:nvSpPr>
          <p:cNvPr id="4" name="object 4"/>
          <p:cNvSpPr/>
          <p:nvPr/>
        </p:nvSpPr>
        <p:spPr>
          <a:xfrm>
            <a:off x="973570" y="1397966"/>
            <a:ext cx="7182519" cy="432943"/>
          </a:xfrm>
          <a:prstGeom prst="rect">
            <a:avLst/>
          </a:prstGeom>
          <a:blipFill rotWithShape="1">
            <a:blip r:embed="rId5" cstate="print"/>
            <a:stretch>
              <a:fillRect/>
            </a:stretch>
          </a:blipFill>
        </p:spPr>
        <p:txBody>
          <a:bodyPr wrap="square" lIns="0" tIns="0" rIns="0" bIns="0"/>
          <a:lstStyle/>
          <a:p>
            <a:pPr>
              <a:defRPr lang="ko-KR" altLang="en-US"/>
            </a:pPr>
            <a:endParaRPr lang="ko-KR" altLang="en-US" sz="1541"/>
          </a:p>
        </p:txBody>
      </p:sp>
      <p:sp>
        <p:nvSpPr>
          <p:cNvPr id="5" name="object 5"/>
          <p:cNvSpPr txBox="1"/>
          <p:nvPr/>
        </p:nvSpPr>
        <p:spPr>
          <a:xfrm>
            <a:off x="1042200" y="1466639"/>
            <a:ext cx="7117815" cy="2140793"/>
          </a:xfrm>
          <a:prstGeom prst="rect">
            <a:avLst/>
          </a:prstGeom>
        </p:spPr>
        <p:txBody>
          <a:bodyPr vert="horz" wrap="square" lIns="0" tIns="10873" rIns="0" bIns="0">
            <a:spAutoFit/>
          </a:bodyPr>
          <a:lstStyle/>
          <a:p>
            <a:pPr marL="10872">
              <a:spcBef>
                <a:spcPts val="86"/>
              </a:spcBef>
              <a:defRPr lang="ko-KR" altLang="en-US"/>
            </a:pPr>
            <a:r>
              <a:rPr lang="en-US" sz="1712" b="1">
                <a:solidFill>
                  <a:srgbClr val="FFFFFF"/>
                </a:solidFill>
                <a:latin typeface="굴림"/>
                <a:cs typeface="굴림"/>
              </a:rPr>
              <a:t>2. New </a:t>
            </a:r>
            <a:r>
              <a:rPr lang="en-US" sz="1712" b="1" spc="-4">
                <a:solidFill>
                  <a:srgbClr val="FFFFFF"/>
                </a:solidFill>
                <a:latin typeface="굴림"/>
                <a:cs typeface="굴림"/>
              </a:rPr>
              <a:t>Google </a:t>
            </a:r>
            <a:r>
              <a:rPr lang="en-US" sz="1712" b="1">
                <a:solidFill>
                  <a:srgbClr val="FFFFFF"/>
                </a:solidFill>
                <a:latin typeface="굴림"/>
                <a:cs typeface="굴림"/>
              </a:rPr>
              <a:t>tax</a:t>
            </a:r>
            <a:r>
              <a:rPr lang="en-US" sz="1712" b="1" spc="-98">
                <a:solidFill>
                  <a:srgbClr val="FFFFFF"/>
                </a:solidFill>
                <a:latin typeface="굴림"/>
                <a:cs typeface="굴림"/>
              </a:rPr>
              <a:t> </a:t>
            </a:r>
            <a:r>
              <a:rPr lang="en-US" sz="1712" b="1">
                <a:solidFill>
                  <a:srgbClr val="FFFFFF"/>
                </a:solidFill>
                <a:latin typeface="굴림"/>
                <a:cs typeface="굴림"/>
              </a:rPr>
              <a:t>function</a:t>
            </a:r>
          </a:p>
          <a:p>
            <a:pPr>
              <a:spcBef>
                <a:spcPts val="9"/>
              </a:spcBef>
              <a:defRPr lang="ko-KR" altLang="en-US"/>
            </a:pPr>
            <a:endParaRPr lang="en-US" sz="1883">
              <a:latin typeface="Times New Roman"/>
              <a:cs typeface="Times New Roman"/>
            </a:endParaRPr>
          </a:p>
          <a:p>
            <a:pPr marL="35336">
              <a:defRPr lang="ko-KR" altLang="en-US"/>
            </a:pPr>
            <a:r>
              <a:rPr lang="en-US" sz="1541" spc="-4">
                <a:latin typeface="HY견고딕"/>
                <a:cs typeface="HY견고딕"/>
              </a:rPr>
              <a:t>A. Overcoming Limitations of Existing International Tax</a:t>
            </a:r>
            <a:r>
              <a:rPr lang="en-US" sz="1541" spc="89">
                <a:latin typeface="HY견고딕"/>
                <a:cs typeface="HY견고딕"/>
              </a:rPr>
              <a:t> </a:t>
            </a:r>
            <a:r>
              <a:rPr lang="en-US" sz="1541" spc="-4">
                <a:latin typeface="HY견고딕"/>
                <a:cs typeface="HY견고딕"/>
              </a:rPr>
              <a:t>System</a:t>
            </a:r>
          </a:p>
          <a:p>
            <a:pPr marL="35336">
              <a:lnSpc>
                <a:spcPct val="100099"/>
              </a:lnSpc>
              <a:spcBef>
                <a:spcPts val="552"/>
              </a:spcBef>
              <a:defRPr lang="ko-KR" altLang="en-US"/>
            </a:pPr>
            <a:r>
              <a:rPr lang="en-US" sz="1541" spc="-4">
                <a:latin typeface="함초롬돋움"/>
                <a:cs typeface="함초롬돋움"/>
              </a:rPr>
              <a:t>① </a:t>
            </a:r>
            <a:r>
              <a:rPr lang="en-US" sz="1541" spc="-4">
                <a:latin typeface="Arial"/>
                <a:cs typeface="Arial"/>
              </a:rPr>
              <a:t>Income tax – </a:t>
            </a:r>
            <a:r>
              <a:rPr lang="en-US" sz="1541" spc="-9">
                <a:latin typeface="Arial"/>
                <a:cs typeface="Arial"/>
              </a:rPr>
              <a:t>Difficulties </a:t>
            </a:r>
            <a:r>
              <a:rPr lang="en-US" sz="1541" spc="-4">
                <a:latin typeface="Arial"/>
                <a:cs typeface="Arial"/>
              </a:rPr>
              <a:t>in solving PE </a:t>
            </a:r>
            <a:r>
              <a:rPr lang="en-US" sz="1541" spc="-9">
                <a:latin typeface="Arial"/>
                <a:cs typeface="Arial"/>
              </a:rPr>
              <a:t>problem(tax </a:t>
            </a:r>
            <a:r>
              <a:rPr lang="en-US" sz="1541" spc="-4">
                <a:latin typeface="Arial"/>
                <a:cs typeface="Arial"/>
              </a:rPr>
              <a:t>treaties) ; "The  current </a:t>
            </a:r>
            <a:r>
              <a:rPr lang="en-US" sz="1541" spc="-9">
                <a:latin typeface="Arial"/>
                <a:cs typeface="Arial"/>
              </a:rPr>
              <a:t>rules dating back </a:t>
            </a:r>
            <a:r>
              <a:rPr lang="en-US" sz="1541" spc="-4">
                <a:latin typeface="Arial"/>
                <a:cs typeface="Arial"/>
              </a:rPr>
              <a:t>to the </a:t>
            </a:r>
            <a:r>
              <a:rPr lang="en-US" sz="1541" spc="-9">
                <a:latin typeface="Arial"/>
                <a:cs typeface="Arial"/>
              </a:rPr>
              <a:t>1920s </a:t>
            </a:r>
            <a:r>
              <a:rPr lang="en-US" sz="1541" spc="-4">
                <a:latin typeface="Arial"/>
                <a:cs typeface="Arial"/>
              </a:rPr>
              <a:t>are </a:t>
            </a:r>
            <a:r>
              <a:rPr lang="en-US" sz="1541" spc="-9">
                <a:latin typeface="Arial"/>
                <a:cs typeface="Arial"/>
              </a:rPr>
              <a:t>no longer sufficient </a:t>
            </a:r>
            <a:r>
              <a:rPr lang="en-US" sz="1541" spc="-4">
                <a:latin typeface="Arial"/>
                <a:cs typeface="Arial"/>
              </a:rPr>
              <a:t>to ensure a  fair </a:t>
            </a:r>
            <a:r>
              <a:rPr lang="en-US" sz="1541" spc="-9">
                <a:latin typeface="Arial"/>
                <a:cs typeface="Arial"/>
              </a:rPr>
              <a:t>allocation of </a:t>
            </a:r>
            <a:r>
              <a:rPr lang="en-US" sz="1541" spc="-4">
                <a:latin typeface="Arial"/>
                <a:cs typeface="Arial"/>
              </a:rPr>
              <a:t>taxing rights in </a:t>
            </a:r>
            <a:r>
              <a:rPr lang="en-US" sz="1541" spc="-9">
                <a:latin typeface="Arial"/>
                <a:cs typeface="Arial"/>
              </a:rPr>
              <a:t>an increasingly globalised </a:t>
            </a:r>
            <a:r>
              <a:rPr lang="en-US" sz="1541" spc="-4">
                <a:latin typeface="Arial"/>
                <a:cs typeface="Arial"/>
              </a:rPr>
              <a:t>world." OECD  </a:t>
            </a:r>
            <a:r>
              <a:rPr lang="en-US" sz="1541" spc="-9">
                <a:latin typeface="Arial"/>
                <a:cs typeface="Arial"/>
              </a:rPr>
              <a:t>public </a:t>
            </a:r>
            <a:r>
              <a:rPr lang="en-US" sz="1541" spc="-4">
                <a:latin typeface="Arial"/>
                <a:cs typeface="Arial"/>
              </a:rPr>
              <a:t>consultation</a:t>
            </a:r>
            <a:r>
              <a:rPr lang="en-US" altLang="ko-KR" sz="1541" spc="-4">
                <a:latin typeface="Arial"/>
                <a:cs typeface="Arial"/>
              </a:rPr>
              <a:t> </a:t>
            </a:r>
            <a:r>
              <a:rPr lang="en-US" sz="1541" spc="-9">
                <a:latin typeface="Arial"/>
                <a:cs typeface="Arial"/>
              </a:rPr>
              <a:t>document </a:t>
            </a:r>
            <a:r>
              <a:rPr lang="en-US" sz="1541" spc="-4">
                <a:latin typeface="Arial"/>
                <a:cs typeface="Arial"/>
              </a:rPr>
              <a:t>in</a:t>
            </a:r>
            <a:r>
              <a:rPr lang="en-US" sz="1541" spc="154">
                <a:latin typeface="Arial"/>
                <a:cs typeface="Arial"/>
              </a:rPr>
              <a:t> </a:t>
            </a:r>
            <a:r>
              <a:rPr lang="en-US" sz="1541" spc="-9">
                <a:latin typeface="Arial"/>
                <a:cs typeface="Arial"/>
              </a:rPr>
              <a:t>2019</a:t>
            </a:r>
          </a:p>
          <a:p>
            <a:pPr marL="35336">
              <a:spcBef>
                <a:spcPts val="552"/>
              </a:spcBef>
              <a:defRPr lang="ko-KR" altLang="en-US"/>
            </a:pPr>
            <a:r>
              <a:rPr lang="en-US" sz="1541" spc="-4">
                <a:latin typeface="함초롬돋움"/>
                <a:cs typeface="함초롬돋움"/>
              </a:rPr>
              <a:t>② </a:t>
            </a:r>
            <a:r>
              <a:rPr lang="en-US" sz="1541" spc="-4">
                <a:latin typeface="Arial"/>
                <a:cs typeface="Arial"/>
              </a:rPr>
              <a:t>Excise tax - excluded from tax </a:t>
            </a:r>
            <a:r>
              <a:rPr lang="en-US" sz="1541" spc="-21">
                <a:latin typeface="Arial"/>
                <a:cs typeface="Arial"/>
              </a:rPr>
              <a:t>treaty, </a:t>
            </a:r>
            <a:r>
              <a:rPr lang="en-US" sz="1541" spc="-4">
                <a:latin typeface="Arial"/>
                <a:cs typeface="Arial"/>
              </a:rPr>
              <a:t>securing tax </a:t>
            </a:r>
            <a:r>
              <a:rPr lang="en-US" sz="1541" spc="-9">
                <a:latin typeface="Arial"/>
                <a:cs typeface="Arial"/>
              </a:rPr>
              <a:t>before </a:t>
            </a:r>
            <a:r>
              <a:rPr lang="en-US" sz="1541" spc="-4">
                <a:latin typeface="Arial"/>
                <a:cs typeface="Arial"/>
              </a:rPr>
              <a:t>income</a:t>
            </a:r>
            <a:r>
              <a:rPr lang="en-US" sz="1541" spc="-64">
                <a:latin typeface="Arial"/>
                <a:cs typeface="Arial"/>
              </a:rPr>
              <a:t> </a:t>
            </a:r>
            <a:r>
              <a:rPr lang="en-US" sz="1541" spc="-4">
                <a:latin typeface="Arial"/>
                <a:cs typeface="Arial"/>
              </a:rPr>
              <a:t>tax</a:t>
            </a:r>
            <a:endParaRPr lang="en-US" sz="1541">
              <a:latin typeface="Arial"/>
              <a:cs typeface="Arial"/>
            </a:endParaRPr>
          </a:p>
        </p:txBody>
      </p:sp>
      <p:sp>
        <p:nvSpPr>
          <p:cNvPr id="6" name="object 6"/>
          <p:cNvSpPr/>
          <p:nvPr/>
        </p:nvSpPr>
        <p:spPr>
          <a:xfrm>
            <a:off x="925511" y="3715666"/>
            <a:ext cx="3766280" cy="2246409"/>
          </a:xfrm>
          <a:prstGeom prst="rect">
            <a:avLst/>
          </a:prstGeom>
          <a:blipFill rotWithShape="1">
            <a:blip r:embed="rId6" cstate="print"/>
            <a:stretch>
              <a:fillRect/>
            </a:stretch>
          </a:blipFill>
        </p:spPr>
        <p:txBody>
          <a:bodyPr wrap="square" lIns="0" tIns="0" rIns="0" bIns="0"/>
          <a:lstStyle/>
          <a:p>
            <a:pPr>
              <a:defRPr lang="ko-KR" altLang="en-US"/>
            </a:pPr>
            <a:endParaRPr lang="ko-KR" altLang="en-US" sz="1541"/>
          </a:p>
        </p:txBody>
      </p:sp>
      <p:sp>
        <p:nvSpPr>
          <p:cNvPr id="7" name="object 7"/>
          <p:cNvSpPr/>
          <p:nvPr/>
        </p:nvSpPr>
        <p:spPr>
          <a:xfrm>
            <a:off x="4740335" y="3746140"/>
            <a:ext cx="3516760" cy="2232504"/>
          </a:xfrm>
          <a:prstGeom prst="rect">
            <a:avLst/>
          </a:prstGeom>
          <a:blipFill rotWithShape="1">
            <a:blip r:embed="rId7" cstate="print"/>
            <a:stretch>
              <a:fillRect/>
            </a:stretch>
          </a:blipFill>
        </p:spPr>
        <p:txBody>
          <a:bodyPr wrap="square" lIns="0" tIns="0" rIns="0" bIns="0"/>
          <a:lstStyle/>
          <a:p>
            <a:pPr>
              <a:defRPr lang="ko-KR" altLang="en-US"/>
            </a:pPr>
            <a:endParaRPr lang="ko-KR" altLang="en-US" sz="1541"/>
          </a:p>
        </p:txBody>
      </p:sp>
      <p:sp>
        <p:nvSpPr>
          <p:cNvPr id="8" name="object 8"/>
          <p:cNvSpPr txBox="1">
            <a:spLocks noGrp="1"/>
          </p:cNvSpPr>
          <p:nvPr>
            <p:ph type="sldNum" sz="quarter" idx="7"/>
          </p:nvPr>
        </p:nvSpPr>
        <p:spPr>
          <a:xfrm>
            <a:off x="9656658" y="7013654"/>
            <a:ext cx="161290" cy="148590"/>
          </a:xfrm>
          <a:prstGeom prst="rect">
            <a:avLst/>
          </a:prstGeom>
        </p:spPr>
        <p:txBody>
          <a:bodyPr vert="horz" wrap="square" lIns="0" tIns="0" rIns="0" bIns="0">
            <a:spAutoFit/>
          </a:bodyPr>
          <a:lstStyle>
            <a:defPPr>
              <a:defRPr lang="ko-KR"/>
            </a:defPPr>
            <a:lvl1pPr marL="0" algn="l" defTabSz="914400" rtl="0" eaLnBrk="1" latinLnBrk="1" hangingPunct="1">
              <a:defRPr sz="800" b="0" i="0" kern="1200">
                <a:solidFill>
                  <a:srgbClr val="6B8F99"/>
                </a:solidFill>
                <a:latin typeface="Tahoma"/>
                <a:ea typeface="+mn-ea"/>
                <a:cs typeface="Tahoma"/>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25400">
              <a:spcBef>
                <a:spcPts val="100"/>
              </a:spcBef>
              <a:defRPr lang="ko-KR" altLang="en-US"/>
            </a:pPr>
            <a:fld id="{81D60167-4931-47E6-BA6A-407CBD079E47}" type="slidenum">
              <a:rPr lang="en-ID" smtClean="0"/>
              <a:pPr marL="25400">
                <a:spcBef>
                  <a:spcPts val="100"/>
                </a:spcBef>
                <a:defRPr lang="ko-KR" altLang="en-US"/>
              </a:pPr>
              <a:t>22</a:t>
            </a:fld>
            <a:endParaRPr lang="en-US"/>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1AC494A-04BF-5D26-783E-B758DF9ED6B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object 2"/>
          <p:cNvSpPr txBox="1">
            <a:spLocks noGrp="1"/>
          </p:cNvSpPr>
          <p:nvPr>
            <p:ph type="title"/>
          </p:nvPr>
        </p:nvSpPr>
        <p:spPr>
          <a:xfrm>
            <a:off x="2895503" y="819692"/>
            <a:ext cx="3187352" cy="300189"/>
          </a:xfrm>
          <a:prstGeom prst="rect">
            <a:avLst/>
          </a:prstGeom>
        </p:spPr>
        <p:txBody>
          <a:bodyPr vert="horz" wrap="square" lIns="0" tIns="10329" rIns="0" bIns="0" rtlCol="0" anchor="ctr">
            <a:spAutoFit/>
          </a:bodyPr>
          <a:lstStyle/>
          <a:p>
            <a:pPr marL="10872">
              <a:lnSpc>
                <a:spcPct val="100000"/>
              </a:lnSpc>
              <a:spcBef>
                <a:spcPts val="81"/>
              </a:spcBef>
              <a:defRPr lang="ko-KR" altLang="en-US"/>
            </a:pPr>
            <a:r>
              <a:rPr lang="en-US" sz="1883" b="1" dirty="0">
                <a:latin typeface="HY견고딕" pitchFamily="18" charset="-127"/>
                <a:ea typeface="HY견고딕" pitchFamily="18" charset="-127"/>
              </a:rPr>
              <a:t>Ⅲ. Taxation logic of</a:t>
            </a:r>
            <a:r>
              <a:rPr lang="en-US" sz="1883" b="1" spc="-111" dirty="0">
                <a:latin typeface="HY견고딕" pitchFamily="18" charset="-127"/>
                <a:ea typeface="HY견고딕" pitchFamily="18" charset="-127"/>
              </a:rPr>
              <a:t> </a:t>
            </a:r>
            <a:r>
              <a:rPr lang="en-US" sz="1883" b="1" dirty="0">
                <a:latin typeface="HY견고딕" pitchFamily="18" charset="-127"/>
                <a:ea typeface="HY견고딕" pitchFamily="18" charset="-127"/>
              </a:rPr>
              <a:t>DDT</a:t>
            </a:r>
          </a:p>
        </p:txBody>
      </p:sp>
      <p:sp>
        <p:nvSpPr>
          <p:cNvPr id="3" name="object 3"/>
          <p:cNvSpPr/>
          <p:nvPr/>
        </p:nvSpPr>
        <p:spPr>
          <a:xfrm>
            <a:off x="961838" y="1409709"/>
            <a:ext cx="7205983" cy="418594"/>
          </a:xfrm>
          <a:prstGeom prst="rect">
            <a:avLst/>
          </a:prstGeom>
          <a:blipFill rotWithShape="1">
            <a:blip r:embed="rId4"/>
            <a:stretch>
              <a:fillRect/>
            </a:stretch>
          </a:blipFill>
        </p:spPr>
        <p:txBody>
          <a:bodyPr wrap="square" lIns="0" tIns="0" rIns="0" bIns="0"/>
          <a:lstStyle/>
          <a:p>
            <a:pPr>
              <a:defRPr lang="ko-KR" altLang="en-US"/>
            </a:pPr>
            <a:endParaRPr lang="ko-KR" altLang="en-US" sz="1541"/>
          </a:p>
        </p:txBody>
      </p:sp>
      <p:sp>
        <p:nvSpPr>
          <p:cNvPr id="4" name="object 4"/>
          <p:cNvSpPr/>
          <p:nvPr/>
        </p:nvSpPr>
        <p:spPr>
          <a:xfrm>
            <a:off x="973570" y="1397977"/>
            <a:ext cx="7182519" cy="401640"/>
          </a:xfrm>
          <a:prstGeom prst="rect">
            <a:avLst/>
          </a:prstGeom>
          <a:blipFill rotWithShape="1">
            <a:blip r:embed="rId5"/>
            <a:stretch>
              <a:fillRect/>
            </a:stretch>
          </a:blipFill>
        </p:spPr>
        <p:txBody>
          <a:bodyPr wrap="square" lIns="0" tIns="0" rIns="0" bIns="0"/>
          <a:lstStyle/>
          <a:p>
            <a:pPr>
              <a:defRPr lang="ko-KR" altLang="en-US"/>
            </a:pPr>
            <a:endParaRPr lang="ko-KR" altLang="en-US" sz="1541"/>
          </a:p>
        </p:txBody>
      </p:sp>
      <p:sp>
        <p:nvSpPr>
          <p:cNvPr id="5" name="object 5"/>
          <p:cNvSpPr txBox="1"/>
          <p:nvPr/>
        </p:nvSpPr>
        <p:spPr>
          <a:xfrm>
            <a:off x="1042200" y="1449687"/>
            <a:ext cx="7183051" cy="3768418"/>
          </a:xfrm>
          <a:prstGeom prst="rect">
            <a:avLst/>
          </a:prstGeom>
        </p:spPr>
        <p:txBody>
          <a:bodyPr vert="horz" wrap="square" lIns="0" tIns="10873" rIns="0" bIns="0">
            <a:spAutoFit/>
          </a:bodyPr>
          <a:lstStyle/>
          <a:p>
            <a:pPr marL="10872">
              <a:spcBef>
                <a:spcPts val="86"/>
              </a:spcBef>
              <a:defRPr lang="ko-KR" altLang="en-US"/>
            </a:pPr>
            <a:r>
              <a:rPr lang="en-US" sz="1712" b="1">
                <a:solidFill>
                  <a:srgbClr val="FFFFFF"/>
                </a:solidFill>
                <a:latin typeface="굴림"/>
                <a:cs typeface="굴림"/>
              </a:rPr>
              <a:t>3. Securing </a:t>
            </a:r>
            <a:r>
              <a:rPr lang="en-US" sz="1712" b="1" spc="-4">
                <a:solidFill>
                  <a:srgbClr val="FFFFFF"/>
                </a:solidFill>
                <a:latin typeface="굴림"/>
                <a:cs typeface="굴림"/>
              </a:rPr>
              <a:t>Data</a:t>
            </a:r>
            <a:r>
              <a:rPr lang="en-US" sz="1712" b="1" spc="-81">
                <a:solidFill>
                  <a:srgbClr val="FFFFFF"/>
                </a:solidFill>
                <a:latin typeface="굴림"/>
                <a:cs typeface="굴림"/>
              </a:rPr>
              <a:t> </a:t>
            </a:r>
            <a:r>
              <a:rPr lang="en-US" sz="1712" b="1" spc="-4">
                <a:solidFill>
                  <a:srgbClr val="FFFFFF"/>
                </a:solidFill>
                <a:latin typeface="굴림"/>
                <a:cs typeface="굴림"/>
              </a:rPr>
              <a:t>Sovereignty</a:t>
            </a:r>
          </a:p>
          <a:p>
            <a:pPr>
              <a:spcBef>
                <a:spcPts val="43"/>
              </a:spcBef>
              <a:defRPr lang="ko-KR" altLang="en-US"/>
            </a:pPr>
            <a:endParaRPr lang="en-US" sz="1798">
              <a:latin typeface="Times New Roman"/>
              <a:cs typeface="Times New Roman"/>
            </a:endParaRPr>
          </a:p>
          <a:p>
            <a:pPr marL="35336">
              <a:defRPr lang="ko-KR" altLang="en-US"/>
            </a:pPr>
            <a:r>
              <a:rPr lang="en-US" sz="1541" spc="-4">
                <a:latin typeface="HY견고딕"/>
                <a:cs typeface="HY견고딕"/>
              </a:rPr>
              <a:t>A. National data</a:t>
            </a:r>
            <a:r>
              <a:rPr lang="en-US" sz="1541">
                <a:latin typeface="HY견고딕"/>
                <a:cs typeface="HY견고딕"/>
              </a:rPr>
              <a:t> </a:t>
            </a:r>
            <a:r>
              <a:rPr lang="en-US" sz="1541" spc="-4">
                <a:latin typeface="HY견고딕"/>
                <a:cs typeface="HY견고딕"/>
              </a:rPr>
              <a:t>sovereignty</a:t>
            </a:r>
          </a:p>
          <a:p>
            <a:pPr marL="35336">
              <a:spcBef>
                <a:spcPts val="565"/>
              </a:spcBef>
              <a:defRPr lang="ko-KR" altLang="en-US"/>
            </a:pPr>
            <a:r>
              <a:rPr lang="en-US" sz="1541" spc="-4">
                <a:latin typeface="함초롬돋움"/>
                <a:cs typeface="함초롬돋움"/>
              </a:rPr>
              <a:t>① </a:t>
            </a:r>
            <a:r>
              <a:rPr lang="en-US" sz="1541" spc="-4">
                <a:latin typeface="Arial"/>
                <a:cs typeface="Arial"/>
              </a:rPr>
              <a:t>Data is a resource in the </a:t>
            </a:r>
            <a:r>
              <a:rPr lang="en-US" sz="1541" spc="-9">
                <a:latin typeface="Arial"/>
                <a:cs typeface="Arial"/>
              </a:rPr>
              <a:t>digital economy </a:t>
            </a:r>
            <a:r>
              <a:rPr lang="en-US" sz="1541" spc="-4">
                <a:latin typeface="Arial"/>
                <a:cs typeface="Arial"/>
              </a:rPr>
              <a:t>– </a:t>
            </a:r>
            <a:r>
              <a:rPr lang="en-US" sz="1541" spc="-9">
                <a:latin typeface="Arial"/>
                <a:cs typeface="Arial"/>
              </a:rPr>
              <a:t>national </a:t>
            </a:r>
            <a:r>
              <a:rPr lang="en-US" sz="1541" spc="-4">
                <a:latin typeface="Arial"/>
                <a:cs typeface="Arial"/>
              </a:rPr>
              <a:t>control </a:t>
            </a:r>
            <a:r>
              <a:rPr lang="en-US" sz="1541" spc="-9">
                <a:latin typeface="Arial"/>
                <a:cs typeface="Arial"/>
              </a:rPr>
              <a:t>power </a:t>
            </a:r>
            <a:r>
              <a:rPr lang="en-US" sz="1541" spc="-4">
                <a:latin typeface="Arial"/>
                <a:cs typeface="Arial"/>
              </a:rPr>
              <a:t>over domestic resources (export regulation,</a:t>
            </a:r>
            <a:r>
              <a:rPr lang="en-US" sz="1541" spc="120">
                <a:latin typeface="Arial"/>
                <a:cs typeface="Arial"/>
              </a:rPr>
              <a:t> </a:t>
            </a:r>
            <a:r>
              <a:rPr lang="en-US" sz="1541" spc="-4">
                <a:latin typeface="Arial"/>
                <a:cs typeface="Arial"/>
              </a:rPr>
              <a:t>etc)</a:t>
            </a:r>
          </a:p>
          <a:p>
            <a:pPr marL="35336" algn="just">
              <a:spcBef>
                <a:spcPts val="552"/>
              </a:spcBef>
              <a:defRPr lang="ko-KR" altLang="en-US"/>
            </a:pPr>
            <a:r>
              <a:rPr lang="en-US" sz="1541" spc="-4">
                <a:latin typeface="함초롬돋움"/>
                <a:cs typeface="함초롬돋움"/>
              </a:rPr>
              <a:t>② </a:t>
            </a:r>
            <a:r>
              <a:rPr lang="en-US" sz="1541" spc="-4">
                <a:latin typeface="Arial"/>
                <a:cs typeface="Arial"/>
              </a:rPr>
              <a:t>Article </a:t>
            </a:r>
            <a:r>
              <a:rPr lang="en-US" sz="1541" spc="-9">
                <a:latin typeface="Arial"/>
                <a:cs typeface="Arial"/>
              </a:rPr>
              <a:t>120</a:t>
            </a:r>
            <a:r>
              <a:rPr lang="en-US" sz="1541" spc="-4">
                <a:latin typeface="Arial"/>
                <a:cs typeface="Arial"/>
              </a:rPr>
              <a:t>(2) </a:t>
            </a:r>
            <a:r>
              <a:rPr lang="en-US" sz="1541" spc="-9">
                <a:latin typeface="Arial"/>
                <a:cs typeface="Arial"/>
              </a:rPr>
              <a:t>of </a:t>
            </a:r>
            <a:r>
              <a:rPr lang="en-US" sz="1541" spc="-4">
                <a:latin typeface="Arial"/>
                <a:cs typeface="Arial"/>
              </a:rPr>
              <a:t>the Constitution(Korea)–The </a:t>
            </a:r>
            <a:r>
              <a:rPr lang="en-US" sz="1541" spc="-9">
                <a:latin typeface="Arial"/>
                <a:cs typeface="Arial"/>
              </a:rPr>
              <a:t>land and </a:t>
            </a:r>
            <a:r>
              <a:rPr lang="en-US" sz="1541" spc="-4">
                <a:latin typeface="Arial"/>
                <a:cs typeface="Arial"/>
              </a:rPr>
              <a:t>resources are  protected </a:t>
            </a:r>
            <a:r>
              <a:rPr lang="en-US" sz="1541" spc="-9">
                <a:latin typeface="Arial"/>
                <a:cs typeface="Arial"/>
              </a:rPr>
              <a:t>by </a:t>
            </a:r>
            <a:r>
              <a:rPr lang="en-US" sz="1541" spc="-4">
                <a:latin typeface="Arial"/>
                <a:cs typeface="Arial"/>
              </a:rPr>
              <a:t>the state, </a:t>
            </a:r>
            <a:r>
              <a:rPr lang="en-US" sz="1541" spc="-9">
                <a:latin typeface="Arial"/>
                <a:cs typeface="Arial"/>
              </a:rPr>
              <a:t>and</a:t>
            </a:r>
            <a:r>
              <a:rPr lang="en-US" altLang="ko-KR" sz="1541" spc="-9">
                <a:latin typeface="Arial"/>
                <a:cs typeface="Arial"/>
              </a:rPr>
              <a:t> the</a:t>
            </a:r>
            <a:r>
              <a:rPr lang="en-US" sz="1541" spc="-9">
                <a:latin typeface="Arial"/>
                <a:cs typeface="Arial"/>
              </a:rPr>
              <a:t> </a:t>
            </a:r>
            <a:r>
              <a:rPr lang="en-US" sz="1541" spc="-4">
                <a:latin typeface="Arial"/>
                <a:cs typeface="Arial"/>
              </a:rPr>
              <a:t>state </a:t>
            </a:r>
            <a:r>
              <a:rPr lang="en-US" sz="1541" spc="-9">
                <a:latin typeface="Arial"/>
                <a:cs typeface="Arial"/>
              </a:rPr>
              <a:t>establishes plans </a:t>
            </a:r>
            <a:r>
              <a:rPr lang="en-US" sz="1541" spc="-4">
                <a:latin typeface="Arial"/>
                <a:cs typeface="Arial"/>
              </a:rPr>
              <a:t>necessary for </a:t>
            </a:r>
            <a:r>
              <a:rPr lang="en-US" sz="1541" spc="-9">
                <a:latin typeface="Arial"/>
                <a:cs typeface="Arial"/>
              </a:rPr>
              <a:t>balanced development and </a:t>
            </a:r>
            <a:r>
              <a:rPr lang="en-US" sz="1541" spc="-4">
                <a:latin typeface="Arial"/>
                <a:cs typeface="Arial"/>
              </a:rPr>
              <a:t>utilization ; </a:t>
            </a:r>
            <a:r>
              <a:rPr lang="en-US" sz="1541" spc="-9">
                <a:latin typeface="Arial"/>
                <a:cs typeface="Arial"/>
              </a:rPr>
              <a:t>State's authority </a:t>
            </a:r>
            <a:r>
              <a:rPr lang="en-US" sz="1541" spc="-4">
                <a:latin typeface="Arial"/>
                <a:cs typeface="Arial"/>
              </a:rPr>
              <a:t>to</a:t>
            </a:r>
            <a:r>
              <a:rPr lang="en-US" sz="1541" spc="-43">
                <a:latin typeface="Arial"/>
                <a:cs typeface="Arial"/>
              </a:rPr>
              <a:t> </a:t>
            </a:r>
            <a:r>
              <a:rPr lang="en-US" sz="1541" spc="-9">
                <a:latin typeface="Arial"/>
                <a:cs typeface="Arial"/>
              </a:rPr>
              <a:t>data</a:t>
            </a:r>
          </a:p>
          <a:p>
            <a:pPr marL="35336">
              <a:spcBef>
                <a:spcPts val="561"/>
              </a:spcBef>
              <a:defRPr lang="ko-KR" altLang="en-US"/>
            </a:pPr>
            <a:r>
              <a:rPr lang="en-US" sz="1541" spc="-4">
                <a:latin typeface="함초롬돋움"/>
                <a:cs typeface="함초롬돋움"/>
              </a:rPr>
              <a:t>③ </a:t>
            </a:r>
            <a:r>
              <a:rPr lang="en-US" sz="1541" spc="-9">
                <a:latin typeface="Arial"/>
                <a:cs typeface="Arial"/>
              </a:rPr>
              <a:t>European Court of </a:t>
            </a:r>
            <a:r>
              <a:rPr lang="en-US" sz="1541" spc="-4">
                <a:latin typeface="Arial"/>
                <a:cs typeface="Arial"/>
              </a:rPr>
              <a:t>Justice – </a:t>
            </a:r>
            <a:r>
              <a:rPr lang="en-US" sz="1541" spc="-9">
                <a:latin typeface="Arial"/>
                <a:cs typeface="Arial"/>
              </a:rPr>
              <a:t>Interpretation of extending </a:t>
            </a:r>
            <a:r>
              <a:rPr lang="en-US" sz="1541" spc="-4">
                <a:latin typeface="Arial"/>
                <a:cs typeface="Arial"/>
              </a:rPr>
              <a:t>the territorial  jurisdiction </a:t>
            </a:r>
            <a:r>
              <a:rPr lang="en-US" sz="1541" spc="-9">
                <a:latin typeface="Arial"/>
                <a:cs typeface="Arial"/>
              </a:rPr>
              <a:t>of </a:t>
            </a:r>
            <a:r>
              <a:rPr lang="en-US" sz="1541" spc="-4">
                <a:latin typeface="Arial"/>
                <a:cs typeface="Arial"/>
              </a:rPr>
              <a:t>the Information Protection</a:t>
            </a:r>
            <a:r>
              <a:rPr lang="en-US" sz="1541" spc="43">
                <a:latin typeface="Arial"/>
                <a:cs typeface="Arial"/>
              </a:rPr>
              <a:t> </a:t>
            </a:r>
            <a:r>
              <a:rPr lang="en-US" sz="1541" spc="-4">
                <a:latin typeface="Arial"/>
                <a:cs typeface="Arial"/>
              </a:rPr>
              <a:t>Act/</a:t>
            </a:r>
          </a:p>
          <a:p>
            <a:pPr marL="35336" indent="293013">
              <a:spcBef>
                <a:spcPts val="552"/>
              </a:spcBef>
              <a:defRPr lang="ko-KR" altLang="en-US"/>
            </a:pPr>
            <a:r>
              <a:rPr lang="en-US" sz="1541" spc="-4">
                <a:latin typeface="Arial"/>
                <a:cs typeface="Arial"/>
              </a:rPr>
              <a:t>EU GDPR – </a:t>
            </a:r>
            <a:r>
              <a:rPr lang="en-US" sz="1541" spc="-9">
                <a:latin typeface="Arial"/>
                <a:cs typeface="Arial"/>
              </a:rPr>
              <a:t>obligation </a:t>
            </a:r>
            <a:r>
              <a:rPr lang="en-US" sz="1541" spc="-4">
                <a:latin typeface="Arial"/>
                <a:cs typeface="Arial"/>
              </a:rPr>
              <a:t>to comply with the </a:t>
            </a:r>
            <a:r>
              <a:rPr lang="en-US" sz="1541" spc="-9">
                <a:latin typeface="Arial"/>
                <a:cs typeface="Arial"/>
              </a:rPr>
              <a:t>inclusion of multinationals </a:t>
            </a:r>
            <a:r>
              <a:rPr lang="en-US" sz="1541" spc="-4">
                <a:latin typeface="Arial"/>
                <a:cs typeface="Arial"/>
              </a:rPr>
              <a:t>in territorial</a:t>
            </a:r>
            <a:r>
              <a:rPr lang="en-US" sz="1541" spc="342">
                <a:latin typeface="Arial"/>
                <a:cs typeface="Arial"/>
              </a:rPr>
              <a:t> </a:t>
            </a:r>
            <a:r>
              <a:rPr lang="en-US" sz="1541" spc="-4">
                <a:latin typeface="Arial"/>
                <a:cs typeface="Arial"/>
              </a:rPr>
              <a:t>scope</a:t>
            </a:r>
          </a:p>
          <a:p>
            <a:pPr marL="35336">
              <a:lnSpc>
                <a:spcPct val="100499"/>
              </a:lnSpc>
              <a:spcBef>
                <a:spcPts val="544"/>
              </a:spcBef>
              <a:defRPr lang="ko-KR" altLang="en-US"/>
            </a:pPr>
            <a:r>
              <a:rPr lang="en-US" sz="1541" spc="-4">
                <a:latin typeface="함초롬돋움"/>
                <a:cs typeface="함초롬돋움"/>
              </a:rPr>
              <a:t>④ </a:t>
            </a:r>
            <a:r>
              <a:rPr lang="en-US" sz="1541" spc="-4">
                <a:latin typeface="Arial"/>
                <a:cs typeface="Arial"/>
              </a:rPr>
              <a:t>U.S. </a:t>
            </a:r>
            <a:r>
              <a:rPr lang="en-US" sz="1541" spc="-9">
                <a:latin typeface="Arial"/>
                <a:cs typeface="Arial"/>
              </a:rPr>
              <a:t>Foreign </a:t>
            </a:r>
            <a:r>
              <a:rPr lang="en-US" sz="1541" spc="-4">
                <a:latin typeface="Arial"/>
                <a:cs typeface="Arial"/>
              </a:rPr>
              <a:t>Information Use </a:t>
            </a:r>
            <a:r>
              <a:rPr lang="en-US" sz="1541" spc="-9">
                <a:latin typeface="Arial"/>
                <a:cs typeface="Arial"/>
              </a:rPr>
              <a:t>Legalization </a:t>
            </a:r>
            <a:r>
              <a:rPr lang="en-US" sz="1541" spc="-4">
                <a:latin typeface="Arial"/>
                <a:cs typeface="Arial"/>
              </a:rPr>
              <a:t>Act (CLOUD Act) – </a:t>
            </a:r>
            <a:r>
              <a:rPr lang="en-US" sz="1541" spc="-9">
                <a:latin typeface="Arial"/>
                <a:cs typeface="Arial"/>
              </a:rPr>
              <a:t>Countries </a:t>
            </a:r>
            <a:r>
              <a:rPr lang="en-US" sz="1541" spc="-4">
                <a:latin typeface="Arial"/>
                <a:cs typeface="Arial"/>
              </a:rPr>
              <a:t>can</a:t>
            </a:r>
            <a:r>
              <a:rPr lang="en-US" sz="1541" spc="330">
                <a:latin typeface="Arial"/>
                <a:cs typeface="Arial"/>
              </a:rPr>
              <a:t> </a:t>
            </a:r>
            <a:r>
              <a:rPr lang="en-US" sz="1541" spc="-9">
                <a:latin typeface="Arial"/>
                <a:cs typeface="Arial"/>
              </a:rPr>
              <a:t>request</a:t>
            </a:r>
            <a:r>
              <a:rPr lang="en-US" altLang="ko-KR" sz="1541" spc="-9">
                <a:latin typeface="Arial"/>
                <a:cs typeface="Arial"/>
              </a:rPr>
              <a:t> the </a:t>
            </a:r>
            <a:r>
              <a:rPr lang="en-US" sz="1541" spc="-4">
                <a:latin typeface="Arial"/>
                <a:cs typeface="Arial"/>
              </a:rPr>
              <a:t>transfer</a:t>
            </a:r>
            <a:r>
              <a:rPr lang="en-US" altLang="ko-KR" sz="1541" spc="-4">
                <a:latin typeface="Arial"/>
                <a:cs typeface="Arial"/>
              </a:rPr>
              <a:t> </a:t>
            </a:r>
            <a:r>
              <a:rPr lang="en-US" sz="1541" spc="-9">
                <a:latin typeface="Arial"/>
                <a:cs typeface="Arial"/>
              </a:rPr>
              <a:t>of</a:t>
            </a:r>
            <a:r>
              <a:rPr lang="en-US" altLang="ko-KR" sz="1541" spc="-9">
                <a:latin typeface="Arial"/>
                <a:cs typeface="Arial"/>
              </a:rPr>
              <a:t> </a:t>
            </a:r>
            <a:r>
              <a:rPr lang="en-US" sz="1541" spc="-4">
                <a:latin typeface="Arial"/>
                <a:cs typeface="Arial"/>
              </a:rPr>
              <a:t>information</a:t>
            </a:r>
            <a:r>
              <a:rPr lang="en-US" altLang="ko-KR" sz="1541" spc="-4">
                <a:latin typeface="Arial"/>
                <a:cs typeface="Arial"/>
              </a:rPr>
              <a:t> </a:t>
            </a:r>
            <a:r>
              <a:rPr lang="en-US" sz="1541" spc="-9">
                <a:latin typeface="Arial"/>
                <a:cs typeface="Arial"/>
              </a:rPr>
              <a:t>regardless</a:t>
            </a:r>
            <a:r>
              <a:rPr lang="en-US" altLang="ko-KR" sz="1541" spc="-9">
                <a:latin typeface="Arial"/>
                <a:cs typeface="Arial"/>
              </a:rPr>
              <a:t> </a:t>
            </a:r>
            <a:r>
              <a:rPr lang="en-US" sz="1541" spc="-9">
                <a:latin typeface="Arial"/>
                <a:cs typeface="Arial"/>
              </a:rPr>
              <a:t>of</a:t>
            </a:r>
            <a:r>
              <a:rPr lang="en-US" altLang="ko-KR" sz="1541" spc="-9">
                <a:latin typeface="Arial"/>
                <a:cs typeface="Arial"/>
              </a:rPr>
              <a:t> </a:t>
            </a:r>
            <a:r>
              <a:rPr lang="en-US" sz="1541" spc="-9">
                <a:latin typeface="Arial"/>
                <a:cs typeface="Arial"/>
              </a:rPr>
              <a:t>where</a:t>
            </a:r>
            <a:r>
              <a:rPr lang="en-US" altLang="ko-KR" sz="1541" spc="-9">
                <a:latin typeface="Arial"/>
                <a:cs typeface="Arial"/>
              </a:rPr>
              <a:t> </a:t>
            </a:r>
            <a:r>
              <a:rPr lang="en-US" sz="1541" spc="-9">
                <a:latin typeface="Arial"/>
                <a:cs typeface="Arial"/>
              </a:rPr>
              <a:t>data</a:t>
            </a:r>
            <a:r>
              <a:rPr lang="en-US" altLang="ko-KR" sz="1541" spc="-9">
                <a:latin typeface="Arial"/>
                <a:cs typeface="Arial"/>
              </a:rPr>
              <a:t> </a:t>
            </a:r>
            <a:r>
              <a:rPr lang="en-US" sz="1541" spc="-4">
                <a:latin typeface="Arial"/>
                <a:cs typeface="Arial"/>
              </a:rPr>
              <a:t>is</a:t>
            </a:r>
            <a:r>
              <a:rPr lang="en-US" altLang="ko-KR" sz="1541" spc="-4">
                <a:latin typeface="Arial"/>
                <a:cs typeface="Arial"/>
              </a:rPr>
              <a:t> </a:t>
            </a:r>
            <a:r>
              <a:rPr lang="en-US" sz="1541" spc="-4">
                <a:latin typeface="Arial"/>
                <a:cs typeface="Arial"/>
              </a:rPr>
              <a:t>stored</a:t>
            </a:r>
          </a:p>
        </p:txBody>
      </p:sp>
      <p:sp>
        <p:nvSpPr>
          <p:cNvPr id="6" name="object 6"/>
          <p:cNvSpPr txBox="1">
            <a:spLocks noGrp="1"/>
          </p:cNvSpPr>
          <p:nvPr>
            <p:ph type="sldNum" sz="quarter" idx="7"/>
          </p:nvPr>
        </p:nvSpPr>
        <p:spPr>
          <a:xfrm>
            <a:off x="9656658" y="7013654"/>
            <a:ext cx="161290" cy="148590"/>
          </a:xfrm>
          <a:prstGeom prst="rect">
            <a:avLst/>
          </a:prstGeom>
        </p:spPr>
        <p:txBody>
          <a:bodyPr vert="horz" wrap="square" lIns="0" tIns="0" rIns="0" bIns="0">
            <a:spAutoFit/>
          </a:bodyPr>
          <a:lstStyle>
            <a:defPPr>
              <a:defRPr lang="ko-KR"/>
            </a:defPPr>
            <a:lvl1pPr marL="0" algn="l" defTabSz="914400" rtl="0" eaLnBrk="1" latinLnBrk="1" hangingPunct="1">
              <a:defRPr sz="800" b="0" i="0" kern="1200">
                <a:solidFill>
                  <a:srgbClr val="6B8F99"/>
                </a:solidFill>
                <a:latin typeface="Tahoma"/>
                <a:ea typeface="+mn-ea"/>
                <a:cs typeface="Tahoma"/>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25400">
              <a:spcBef>
                <a:spcPts val="100"/>
              </a:spcBef>
              <a:defRPr lang="ko-KR" altLang="en-US"/>
            </a:pPr>
            <a:fld id="{81D60167-4931-47E6-BA6A-407CBD079E47}" type="slidenum">
              <a:rPr lang="en-ID" smtClean="0"/>
              <a:pPr marL="25400">
                <a:spcBef>
                  <a:spcPts val="100"/>
                </a:spcBef>
                <a:defRPr lang="ko-KR" altLang="en-US"/>
              </a:pPr>
              <a:t>23</a:t>
            </a:fld>
            <a:endParaRPr lang="en-US"/>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877B5C6-EA46-B016-746A-1C28F0862A9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object 2"/>
          <p:cNvSpPr txBox="1">
            <a:spLocks noGrp="1"/>
          </p:cNvSpPr>
          <p:nvPr>
            <p:ph type="title"/>
          </p:nvPr>
        </p:nvSpPr>
        <p:spPr>
          <a:xfrm>
            <a:off x="2895503" y="819692"/>
            <a:ext cx="3187352" cy="300189"/>
          </a:xfrm>
          <a:prstGeom prst="rect">
            <a:avLst/>
          </a:prstGeom>
        </p:spPr>
        <p:txBody>
          <a:bodyPr vert="horz" wrap="square" lIns="0" tIns="10329" rIns="0" bIns="0" rtlCol="0" anchor="ctr">
            <a:spAutoFit/>
          </a:bodyPr>
          <a:lstStyle/>
          <a:p>
            <a:pPr marL="10872">
              <a:lnSpc>
                <a:spcPct val="100000"/>
              </a:lnSpc>
              <a:spcBef>
                <a:spcPts val="80"/>
              </a:spcBef>
              <a:defRPr lang="ko-KR" altLang="en-US"/>
            </a:pPr>
            <a:r>
              <a:rPr lang="en-US" sz="1883" b="1" dirty="0">
                <a:latin typeface="HY견고딕" pitchFamily="18" charset="-127"/>
                <a:ea typeface="HY견고딕" pitchFamily="18" charset="-127"/>
              </a:rPr>
              <a:t>Ⅲ. Taxation logic of</a:t>
            </a:r>
            <a:r>
              <a:rPr lang="en-US" sz="1883" b="1" spc="-110" dirty="0">
                <a:latin typeface="HY견고딕" pitchFamily="18" charset="-127"/>
                <a:ea typeface="HY견고딕" pitchFamily="18" charset="-127"/>
              </a:rPr>
              <a:t> </a:t>
            </a:r>
            <a:r>
              <a:rPr lang="en-US" sz="1883" b="1" dirty="0">
                <a:latin typeface="HY견고딕" pitchFamily="18" charset="-127"/>
                <a:ea typeface="HY견고딕" pitchFamily="18" charset="-127"/>
              </a:rPr>
              <a:t>DDT</a:t>
            </a:r>
          </a:p>
        </p:txBody>
      </p:sp>
      <p:sp>
        <p:nvSpPr>
          <p:cNvPr id="3" name="object 3"/>
          <p:cNvSpPr/>
          <p:nvPr/>
        </p:nvSpPr>
        <p:spPr>
          <a:xfrm>
            <a:off x="961838" y="1409708"/>
            <a:ext cx="7205983" cy="481188"/>
          </a:xfrm>
          <a:prstGeom prst="rect">
            <a:avLst/>
          </a:prstGeom>
          <a:blipFill rotWithShape="1">
            <a:blip r:embed="rId4"/>
            <a:stretch>
              <a:fillRect/>
            </a:stretch>
          </a:blipFill>
        </p:spPr>
        <p:txBody>
          <a:bodyPr wrap="square" lIns="0" tIns="0" rIns="0" bIns="0"/>
          <a:lstStyle/>
          <a:p>
            <a:pPr>
              <a:defRPr lang="ko-KR" altLang="en-US"/>
            </a:pPr>
            <a:endParaRPr lang="ko-KR" altLang="en-US" sz="1541"/>
          </a:p>
        </p:txBody>
      </p:sp>
      <p:sp>
        <p:nvSpPr>
          <p:cNvPr id="4" name="object 4"/>
          <p:cNvSpPr/>
          <p:nvPr/>
        </p:nvSpPr>
        <p:spPr>
          <a:xfrm>
            <a:off x="973570" y="1397977"/>
            <a:ext cx="7182519" cy="462929"/>
          </a:xfrm>
          <a:prstGeom prst="rect">
            <a:avLst/>
          </a:prstGeom>
          <a:blipFill rotWithShape="1">
            <a:blip r:embed="rId5"/>
            <a:stretch>
              <a:fillRect/>
            </a:stretch>
          </a:blipFill>
        </p:spPr>
        <p:txBody>
          <a:bodyPr wrap="square" lIns="0" tIns="0" rIns="0" bIns="0"/>
          <a:lstStyle/>
          <a:p>
            <a:pPr>
              <a:defRPr lang="ko-KR" altLang="en-US"/>
            </a:pPr>
            <a:endParaRPr lang="ko-KR" altLang="en-US" sz="1541"/>
          </a:p>
        </p:txBody>
      </p:sp>
      <p:sp>
        <p:nvSpPr>
          <p:cNvPr id="5" name="object 5"/>
          <p:cNvSpPr txBox="1"/>
          <p:nvPr/>
        </p:nvSpPr>
        <p:spPr>
          <a:xfrm>
            <a:off x="1042200" y="1482286"/>
            <a:ext cx="7248288" cy="3434289"/>
          </a:xfrm>
          <a:prstGeom prst="rect">
            <a:avLst/>
          </a:prstGeom>
        </p:spPr>
        <p:txBody>
          <a:bodyPr vert="horz" wrap="square" lIns="0" tIns="10873" rIns="0" bIns="0">
            <a:spAutoFit/>
          </a:bodyPr>
          <a:lstStyle/>
          <a:p>
            <a:pPr marL="10872">
              <a:spcBef>
                <a:spcPts val="86"/>
              </a:spcBef>
              <a:defRPr lang="ko-KR" altLang="en-US"/>
            </a:pPr>
            <a:r>
              <a:rPr lang="en-US" sz="1712" b="1">
                <a:solidFill>
                  <a:srgbClr val="FFFFFF"/>
                </a:solidFill>
                <a:latin typeface="굴림"/>
                <a:cs typeface="굴림"/>
              </a:rPr>
              <a:t>4. </a:t>
            </a:r>
            <a:r>
              <a:rPr lang="en-US" sz="1712" b="1" spc="-4">
                <a:solidFill>
                  <a:srgbClr val="FFFFFF"/>
                </a:solidFill>
                <a:latin typeface="굴림"/>
                <a:cs typeface="굴림"/>
              </a:rPr>
              <a:t>Data localization </a:t>
            </a:r>
            <a:r>
              <a:rPr lang="en-US" sz="1712" b="1">
                <a:solidFill>
                  <a:srgbClr val="FFFFFF"/>
                </a:solidFill>
                <a:latin typeface="굴림"/>
                <a:cs typeface="굴림"/>
              </a:rPr>
              <a:t>as economic</a:t>
            </a:r>
            <a:r>
              <a:rPr lang="en-US" sz="1712" b="1" spc="-119">
                <a:solidFill>
                  <a:srgbClr val="FFFFFF"/>
                </a:solidFill>
                <a:latin typeface="굴림"/>
                <a:cs typeface="굴림"/>
              </a:rPr>
              <a:t> </a:t>
            </a:r>
            <a:r>
              <a:rPr lang="en-US" sz="1712" b="1" spc="-4">
                <a:solidFill>
                  <a:srgbClr val="FFFFFF"/>
                </a:solidFill>
                <a:latin typeface="굴림"/>
                <a:cs typeface="굴림"/>
              </a:rPr>
              <a:t>sanctions</a:t>
            </a:r>
          </a:p>
          <a:p>
            <a:pPr>
              <a:spcBef>
                <a:spcPts val="26"/>
              </a:spcBef>
              <a:defRPr lang="ko-KR" altLang="en-US"/>
            </a:pPr>
            <a:endParaRPr lang="en-US" sz="1584">
              <a:latin typeface="Times New Roman"/>
              <a:cs typeface="Times New Roman"/>
            </a:endParaRPr>
          </a:p>
          <a:p>
            <a:pPr marL="35336">
              <a:lnSpc>
                <a:spcPct val="100499"/>
              </a:lnSpc>
              <a:defRPr lang="ko-KR" altLang="en-US"/>
            </a:pPr>
            <a:r>
              <a:rPr lang="en-US" sz="1541" spc="-4">
                <a:latin typeface="HY견고딕"/>
                <a:cs typeface="HY견고딕"/>
              </a:rPr>
              <a:t>C. The function of controlling outflows of data by economic  sanctions (taxation)</a:t>
            </a:r>
          </a:p>
          <a:p>
            <a:pPr marL="35336">
              <a:spcBef>
                <a:spcPts val="551"/>
              </a:spcBef>
              <a:defRPr lang="ko-KR" altLang="en-US"/>
            </a:pPr>
            <a:r>
              <a:rPr lang="en-US" sz="1541" spc="-4">
                <a:latin typeface="함초롬돋움"/>
                <a:cs typeface="함초롬돋움"/>
              </a:rPr>
              <a:t>① </a:t>
            </a:r>
            <a:r>
              <a:rPr lang="en-US" sz="1541" spc="-4">
                <a:latin typeface="Arial"/>
                <a:cs typeface="Arial"/>
              </a:rPr>
              <a:t>Physical localization </a:t>
            </a:r>
            <a:r>
              <a:rPr lang="en-US" sz="1541" spc="-9">
                <a:latin typeface="Arial"/>
                <a:cs typeface="Arial"/>
              </a:rPr>
              <a:t>of data </a:t>
            </a:r>
            <a:r>
              <a:rPr lang="en-US" sz="1541" spc="-4">
                <a:latin typeface="Arial"/>
                <a:cs typeface="Arial"/>
              </a:rPr>
              <a:t>servers is </a:t>
            </a:r>
            <a:r>
              <a:rPr lang="en-US" sz="1541" spc="-9">
                <a:latin typeface="Arial"/>
                <a:cs typeface="Arial"/>
              </a:rPr>
              <a:t>prohibited by </a:t>
            </a:r>
            <a:r>
              <a:rPr lang="en-US" sz="1541" spc="-4">
                <a:latin typeface="Arial"/>
                <a:cs typeface="Arial"/>
              </a:rPr>
              <a:t>TPSEP(Trans- Pacific Strategic Economic Partnership </a:t>
            </a:r>
            <a:r>
              <a:rPr lang="en-US" sz="1541" spc="-9">
                <a:latin typeface="Arial"/>
                <a:cs typeface="Arial"/>
              </a:rPr>
              <a:t>Agreement) </a:t>
            </a:r>
            <a:r>
              <a:rPr lang="en-US" sz="1541" spc="-4">
                <a:latin typeface="Arial"/>
                <a:cs typeface="Arial"/>
              </a:rPr>
              <a:t>in</a:t>
            </a:r>
            <a:r>
              <a:rPr lang="en-US" sz="1541" spc="-9">
                <a:latin typeface="Arial"/>
                <a:cs typeface="Arial"/>
              </a:rPr>
              <a:t> 2015</a:t>
            </a:r>
            <a:r>
              <a:rPr lang="en-US" altLang="ko-KR" sz="1541" spc="-9">
                <a:latin typeface="Arial"/>
                <a:cs typeface="Arial"/>
              </a:rPr>
              <a:t>, Data localization bill in Korea fail to be enacted in 2018</a:t>
            </a:r>
          </a:p>
          <a:p>
            <a:pPr marL="35336">
              <a:spcBef>
                <a:spcPts val="551"/>
              </a:spcBef>
              <a:defRPr lang="ko-KR" altLang="en-US"/>
            </a:pPr>
            <a:r>
              <a:rPr lang="en-US" sz="1541" spc="-4">
                <a:latin typeface="함초롬돋움"/>
                <a:cs typeface="함초롬돋움"/>
              </a:rPr>
              <a:t>② </a:t>
            </a:r>
            <a:r>
              <a:rPr lang="en-US" sz="1541" spc="-9">
                <a:latin typeface="Arial"/>
                <a:cs typeface="Arial"/>
              </a:rPr>
              <a:t>Need </a:t>
            </a:r>
            <a:r>
              <a:rPr lang="en-US" sz="1541" spc="-4">
                <a:latin typeface="Arial"/>
                <a:cs typeface="Arial"/>
              </a:rPr>
              <a:t>a </a:t>
            </a:r>
            <a:r>
              <a:rPr lang="en-US" sz="1541" spc="-9">
                <a:latin typeface="Arial"/>
                <a:cs typeface="Arial"/>
              </a:rPr>
              <a:t>way </a:t>
            </a:r>
            <a:r>
              <a:rPr lang="en-US" sz="1541" spc="-4">
                <a:latin typeface="Arial"/>
                <a:cs typeface="Arial"/>
              </a:rPr>
              <a:t>to use </a:t>
            </a:r>
            <a:r>
              <a:rPr lang="en-US" sz="1541" spc="-9">
                <a:latin typeface="Arial"/>
                <a:cs typeface="Arial"/>
              </a:rPr>
              <a:t>data well but </a:t>
            </a:r>
            <a:r>
              <a:rPr lang="en-US" sz="1541" spc="-4">
                <a:latin typeface="Arial"/>
                <a:cs typeface="Arial"/>
              </a:rPr>
              <a:t>control it effectively </a:t>
            </a:r>
            <a:r>
              <a:rPr lang="en-US" sz="1541" spc="-9">
                <a:latin typeface="Arial"/>
                <a:cs typeface="Arial"/>
              </a:rPr>
              <a:t>regardless of </a:t>
            </a:r>
            <a:r>
              <a:rPr lang="en-US" sz="1541" spc="-4">
                <a:latin typeface="Arial"/>
                <a:cs typeface="Arial"/>
              </a:rPr>
              <a:t>server</a:t>
            </a:r>
            <a:r>
              <a:rPr lang="en-US" sz="1541" spc="329">
                <a:latin typeface="Arial"/>
                <a:cs typeface="Arial"/>
              </a:rPr>
              <a:t> </a:t>
            </a:r>
            <a:r>
              <a:rPr lang="en-US" sz="1541" spc="-4">
                <a:latin typeface="Arial"/>
                <a:cs typeface="Arial"/>
              </a:rPr>
              <a:t>location</a:t>
            </a:r>
          </a:p>
          <a:p>
            <a:pPr marL="35336">
              <a:spcBef>
                <a:spcPts val="564"/>
              </a:spcBef>
              <a:defRPr lang="ko-KR" altLang="en-US"/>
            </a:pPr>
            <a:r>
              <a:rPr lang="en-US" sz="1541" spc="-4">
                <a:latin typeface="함초롬돋움"/>
                <a:cs typeface="함초롬돋움"/>
              </a:rPr>
              <a:t>③ </a:t>
            </a:r>
            <a:r>
              <a:rPr lang="en-US" sz="1541" spc="-4">
                <a:latin typeface="Arial"/>
                <a:cs typeface="Arial"/>
              </a:rPr>
              <a:t>The issue is </a:t>
            </a:r>
            <a:r>
              <a:rPr lang="en-US" sz="1541" spc="-9">
                <a:latin typeface="Arial"/>
                <a:cs typeface="Arial"/>
              </a:rPr>
              <a:t>how </a:t>
            </a:r>
            <a:r>
              <a:rPr lang="en-US" sz="1541" spc="-4">
                <a:latin typeface="Arial"/>
                <a:cs typeface="Arial"/>
              </a:rPr>
              <a:t>to </a:t>
            </a:r>
            <a:r>
              <a:rPr lang="en-US" sz="1541" spc="-9">
                <a:latin typeface="Arial"/>
                <a:cs typeface="Arial"/>
              </a:rPr>
              <a:t>manage data </a:t>
            </a:r>
            <a:r>
              <a:rPr lang="en-US" sz="1541" spc="-4">
                <a:latin typeface="Arial"/>
                <a:cs typeface="Arial"/>
              </a:rPr>
              <a:t>transferr</a:t>
            </a:r>
            <a:r>
              <a:rPr lang="en-US" altLang="ko-KR" sz="1541" spc="-4">
                <a:latin typeface="Arial"/>
                <a:cs typeface="Arial"/>
              </a:rPr>
              <a:t>ing</a:t>
            </a:r>
            <a:r>
              <a:rPr lang="en-US" sz="1541" spc="-4">
                <a:latin typeface="Arial"/>
                <a:cs typeface="Arial"/>
              </a:rPr>
              <a:t> overseas within the current information protection </a:t>
            </a:r>
            <a:r>
              <a:rPr lang="en-US" sz="1541" spc="-9">
                <a:latin typeface="Arial"/>
                <a:cs typeface="Arial"/>
              </a:rPr>
              <a:t>management</a:t>
            </a:r>
            <a:r>
              <a:rPr lang="en-US" sz="1541" spc="132">
                <a:latin typeface="Arial"/>
                <a:cs typeface="Arial"/>
              </a:rPr>
              <a:t> </a:t>
            </a:r>
            <a:r>
              <a:rPr lang="en-US" sz="1541" spc="-4">
                <a:latin typeface="Arial"/>
                <a:cs typeface="Arial"/>
              </a:rPr>
              <a:t>system</a:t>
            </a:r>
          </a:p>
          <a:p>
            <a:pPr marL="35336">
              <a:spcBef>
                <a:spcPts val="551"/>
              </a:spcBef>
              <a:defRPr lang="ko-KR" altLang="en-US"/>
            </a:pPr>
            <a:r>
              <a:rPr lang="en-US" sz="1541" spc="-4">
                <a:latin typeface="함초롬돋움"/>
                <a:cs typeface="함초롬돋움"/>
              </a:rPr>
              <a:t>④ </a:t>
            </a:r>
            <a:r>
              <a:rPr lang="en-US" sz="1541" spc="-9">
                <a:latin typeface="Arial"/>
                <a:cs typeface="Arial"/>
              </a:rPr>
              <a:t>Develop </a:t>
            </a:r>
            <a:r>
              <a:rPr lang="en-US" sz="1541" spc="-4">
                <a:latin typeface="Arial"/>
                <a:cs typeface="Arial"/>
              </a:rPr>
              <a:t>a </a:t>
            </a:r>
            <a:r>
              <a:rPr lang="en-US" sz="1541" spc="-9">
                <a:latin typeface="Arial"/>
                <a:cs typeface="Arial"/>
              </a:rPr>
              <a:t>plan </a:t>
            </a:r>
            <a:r>
              <a:rPr lang="en-US" sz="1541" spc="-4">
                <a:latin typeface="Arial"/>
                <a:cs typeface="Arial"/>
              </a:rPr>
              <a:t>to tax </a:t>
            </a:r>
            <a:r>
              <a:rPr lang="en-US" sz="1541" spc="-9">
                <a:latin typeface="Arial"/>
                <a:cs typeface="Arial"/>
              </a:rPr>
              <a:t>data outflows abroad </a:t>
            </a:r>
            <a:r>
              <a:rPr lang="en-US" sz="1541" spc="-4">
                <a:latin typeface="Arial"/>
                <a:cs typeface="Arial"/>
              </a:rPr>
              <a:t>– Data Tax </a:t>
            </a:r>
            <a:r>
              <a:rPr lang="en-US" sz="1541" spc="-9">
                <a:latin typeface="Arial"/>
                <a:cs typeface="Arial"/>
              </a:rPr>
              <a:t>presented as an </a:t>
            </a:r>
            <a:r>
              <a:rPr lang="en-US" sz="1541" spc="-4">
                <a:latin typeface="Arial"/>
                <a:cs typeface="Arial"/>
              </a:rPr>
              <a:t>alternative; Economic control </a:t>
            </a:r>
            <a:r>
              <a:rPr lang="en-US" sz="1541" spc="-9">
                <a:latin typeface="Arial"/>
                <a:cs typeface="Arial"/>
              </a:rPr>
              <a:t>authority on </a:t>
            </a:r>
            <a:r>
              <a:rPr lang="en-US" sz="1541" spc="-4">
                <a:latin typeface="Arial"/>
                <a:cs typeface="Arial"/>
              </a:rPr>
              <a:t>domestic </a:t>
            </a:r>
            <a:r>
              <a:rPr lang="en-US" sz="1541" spc="-9">
                <a:latin typeface="Arial"/>
                <a:cs typeface="Arial"/>
              </a:rPr>
              <a:t>data </a:t>
            </a:r>
            <a:r>
              <a:rPr lang="en-US" sz="1541" spc="-4">
                <a:latin typeface="Arial"/>
                <a:cs typeface="Arial"/>
              </a:rPr>
              <a:t>for the exercise </a:t>
            </a:r>
            <a:r>
              <a:rPr lang="en-US" sz="1541" spc="-9">
                <a:latin typeface="Arial"/>
                <a:cs typeface="Arial"/>
              </a:rPr>
              <a:t>of national </a:t>
            </a:r>
            <a:r>
              <a:rPr lang="en-US" sz="1541" spc="-4">
                <a:latin typeface="Arial"/>
                <a:cs typeface="Arial"/>
              </a:rPr>
              <a:t>sovereignty - tax</a:t>
            </a:r>
            <a:r>
              <a:rPr lang="en-US" sz="1541" spc="-9">
                <a:latin typeface="Arial"/>
                <a:cs typeface="Arial"/>
              </a:rPr>
              <a:t> </a:t>
            </a:r>
            <a:r>
              <a:rPr lang="en-US" sz="1541" spc="-4">
                <a:latin typeface="Arial"/>
                <a:cs typeface="Arial"/>
              </a:rPr>
              <a:t>imposition</a:t>
            </a:r>
            <a:endParaRPr lang="en-US" sz="1541">
              <a:latin typeface="Arial"/>
              <a:cs typeface="Arial"/>
            </a:endParaRPr>
          </a:p>
        </p:txBody>
      </p:sp>
      <p:sp>
        <p:nvSpPr>
          <p:cNvPr id="6" name="object 6"/>
          <p:cNvSpPr txBox="1">
            <a:spLocks noGrp="1"/>
          </p:cNvSpPr>
          <p:nvPr>
            <p:ph type="sldNum" sz="quarter" idx="7"/>
          </p:nvPr>
        </p:nvSpPr>
        <p:spPr>
          <a:xfrm>
            <a:off x="9656658" y="7013654"/>
            <a:ext cx="161290" cy="148590"/>
          </a:xfrm>
          <a:prstGeom prst="rect">
            <a:avLst/>
          </a:prstGeom>
        </p:spPr>
        <p:txBody>
          <a:bodyPr vert="horz" wrap="square" lIns="0" tIns="0" rIns="0" bIns="0">
            <a:spAutoFit/>
          </a:bodyPr>
          <a:lstStyle>
            <a:defPPr>
              <a:defRPr lang="ko-KR"/>
            </a:defPPr>
            <a:lvl1pPr marL="0" algn="l" defTabSz="914400" rtl="0" eaLnBrk="1" latinLnBrk="1" hangingPunct="1">
              <a:defRPr sz="800" b="0" i="0" kern="1200">
                <a:solidFill>
                  <a:srgbClr val="6B8F99"/>
                </a:solidFill>
                <a:latin typeface="Tahoma"/>
                <a:ea typeface="+mn-ea"/>
                <a:cs typeface="Tahoma"/>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25400">
              <a:spcBef>
                <a:spcPts val="100"/>
              </a:spcBef>
              <a:defRPr lang="ko-KR" altLang="en-US"/>
            </a:pPr>
            <a:fld id="{81D60167-4931-47E6-BA6A-407CBD079E47}" type="slidenum">
              <a:rPr lang="en-ID" smtClean="0"/>
              <a:pPr marL="25400">
                <a:spcBef>
                  <a:spcPts val="100"/>
                </a:spcBef>
                <a:defRPr lang="ko-KR" altLang="en-US"/>
              </a:pPr>
              <a:t>24</a:t>
            </a:fld>
            <a:endParaRPr lang="en-US"/>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214AFCC-7E32-B2A4-2AAC-12FE5E762A4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object 2"/>
          <p:cNvSpPr txBox="1">
            <a:spLocks noGrp="1"/>
          </p:cNvSpPr>
          <p:nvPr>
            <p:ph type="title"/>
          </p:nvPr>
        </p:nvSpPr>
        <p:spPr>
          <a:xfrm>
            <a:off x="2934611" y="819692"/>
            <a:ext cx="3188440" cy="300189"/>
          </a:xfrm>
          <a:prstGeom prst="rect">
            <a:avLst/>
          </a:prstGeom>
        </p:spPr>
        <p:txBody>
          <a:bodyPr vert="horz" wrap="square" lIns="0" tIns="10329" rIns="0" bIns="0" rtlCol="0" anchor="ctr">
            <a:spAutoFit/>
          </a:bodyPr>
          <a:lstStyle/>
          <a:p>
            <a:pPr marL="10872">
              <a:lnSpc>
                <a:spcPct val="100000"/>
              </a:lnSpc>
              <a:spcBef>
                <a:spcPts val="81"/>
              </a:spcBef>
              <a:defRPr lang="ko-KR" altLang="en-US"/>
            </a:pPr>
            <a:r>
              <a:rPr lang="en-US" sz="1883" b="1" dirty="0">
                <a:latin typeface="HY견고딕" pitchFamily="18" charset="-127"/>
                <a:ea typeface="HY견고딕" pitchFamily="18" charset="-127"/>
              </a:rPr>
              <a:t>Ⅲ. Taxation logic of</a:t>
            </a:r>
            <a:r>
              <a:rPr lang="en-US" sz="1883" b="1" spc="-103" dirty="0">
                <a:latin typeface="HY견고딕" pitchFamily="18" charset="-127"/>
                <a:ea typeface="HY견고딕" pitchFamily="18" charset="-127"/>
              </a:rPr>
              <a:t> </a:t>
            </a:r>
            <a:r>
              <a:rPr lang="en-US" sz="1883" b="1" dirty="0">
                <a:latin typeface="HY견고딕" pitchFamily="18" charset="-127"/>
                <a:ea typeface="HY견고딕" pitchFamily="18" charset="-127"/>
              </a:rPr>
              <a:t>DDT</a:t>
            </a:r>
          </a:p>
        </p:txBody>
      </p:sp>
      <p:sp>
        <p:nvSpPr>
          <p:cNvPr id="3" name="object 3"/>
          <p:cNvSpPr/>
          <p:nvPr/>
        </p:nvSpPr>
        <p:spPr>
          <a:xfrm>
            <a:off x="961838" y="1409708"/>
            <a:ext cx="7205983" cy="481188"/>
          </a:xfrm>
          <a:prstGeom prst="rect">
            <a:avLst/>
          </a:prstGeom>
          <a:blipFill rotWithShape="1">
            <a:blip r:embed="rId4"/>
            <a:stretch>
              <a:fillRect/>
            </a:stretch>
          </a:blipFill>
        </p:spPr>
        <p:txBody>
          <a:bodyPr wrap="square" lIns="0" tIns="0" rIns="0" bIns="0"/>
          <a:lstStyle/>
          <a:p>
            <a:pPr>
              <a:defRPr lang="ko-KR" altLang="en-US"/>
            </a:pPr>
            <a:endParaRPr lang="ko-KR" altLang="en-US" sz="1541"/>
          </a:p>
        </p:txBody>
      </p:sp>
      <p:sp>
        <p:nvSpPr>
          <p:cNvPr id="4" name="object 4"/>
          <p:cNvSpPr/>
          <p:nvPr/>
        </p:nvSpPr>
        <p:spPr>
          <a:xfrm>
            <a:off x="973570" y="1397977"/>
            <a:ext cx="7182519" cy="462929"/>
          </a:xfrm>
          <a:prstGeom prst="rect">
            <a:avLst/>
          </a:prstGeom>
          <a:blipFill rotWithShape="1">
            <a:blip r:embed="rId5"/>
            <a:stretch>
              <a:fillRect/>
            </a:stretch>
          </a:blipFill>
        </p:spPr>
        <p:txBody>
          <a:bodyPr wrap="square" lIns="0" tIns="0" rIns="0" bIns="0"/>
          <a:lstStyle/>
          <a:p>
            <a:pPr>
              <a:defRPr lang="ko-KR" altLang="en-US"/>
            </a:pPr>
            <a:endParaRPr lang="ko-KR" altLang="en-US" sz="1541"/>
          </a:p>
        </p:txBody>
      </p:sp>
      <p:sp>
        <p:nvSpPr>
          <p:cNvPr id="5" name="object 5"/>
          <p:cNvSpPr txBox="1"/>
          <p:nvPr/>
        </p:nvSpPr>
        <p:spPr>
          <a:xfrm>
            <a:off x="980550" y="1504776"/>
            <a:ext cx="7279814" cy="2962365"/>
          </a:xfrm>
          <a:prstGeom prst="rect">
            <a:avLst/>
          </a:prstGeom>
        </p:spPr>
        <p:txBody>
          <a:bodyPr vert="horz" wrap="square" lIns="0" tIns="10873" rIns="0" bIns="0">
            <a:spAutoFit/>
          </a:bodyPr>
          <a:lstStyle/>
          <a:p>
            <a:pPr marL="10872">
              <a:spcBef>
                <a:spcPts val="86"/>
              </a:spcBef>
              <a:defRPr lang="ko-KR" altLang="en-US"/>
            </a:pPr>
            <a:r>
              <a:rPr lang="en-US" sz="1712" b="1">
                <a:solidFill>
                  <a:srgbClr val="FFFFFF"/>
                </a:solidFill>
                <a:latin typeface="굴림"/>
                <a:cs typeface="굴림"/>
              </a:rPr>
              <a:t>5. </a:t>
            </a:r>
            <a:r>
              <a:rPr lang="en-US" sz="1712" b="1" spc="-4">
                <a:solidFill>
                  <a:srgbClr val="FFFFFF"/>
                </a:solidFill>
                <a:latin typeface="굴림"/>
                <a:cs typeface="굴림"/>
              </a:rPr>
              <a:t>Supplement </a:t>
            </a:r>
            <a:r>
              <a:rPr lang="en-US" sz="1712" b="1">
                <a:solidFill>
                  <a:srgbClr val="FFFFFF"/>
                </a:solidFill>
                <a:latin typeface="굴림"/>
                <a:cs typeface="굴림"/>
              </a:rPr>
              <a:t>blind </a:t>
            </a:r>
            <a:r>
              <a:rPr lang="en-US" sz="1712" b="1" spc="-4">
                <a:solidFill>
                  <a:srgbClr val="FFFFFF"/>
                </a:solidFill>
                <a:latin typeface="굴림"/>
                <a:cs typeface="굴림"/>
              </a:rPr>
              <a:t>spot </a:t>
            </a:r>
            <a:r>
              <a:rPr lang="en-US" sz="1712" b="1">
                <a:solidFill>
                  <a:srgbClr val="FFFFFF"/>
                </a:solidFill>
                <a:latin typeface="굴림"/>
                <a:cs typeface="굴림"/>
              </a:rPr>
              <a:t>of </a:t>
            </a:r>
            <a:r>
              <a:rPr lang="en-US" sz="1712" b="1" spc="-4">
                <a:solidFill>
                  <a:srgbClr val="FFFFFF"/>
                </a:solidFill>
                <a:latin typeface="굴림"/>
                <a:cs typeface="굴림"/>
              </a:rPr>
              <a:t>property rights </a:t>
            </a:r>
            <a:r>
              <a:rPr lang="en-US" sz="1712" b="1" spc="4">
                <a:solidFill>
                  <a:srgbClr val="FFFFFF"/>
                </a:solidFill>
                <a:latin typeface="굴림"/>
                <a:cs typeface="굴림"/>
              </a:rPr>
              <a:t>in</a:t>
            </a:r>
            <a:r>
              <a:rPr lang="en-US" sz="1712" b="1" spc="-163">
                <a:solidFill>
                  <a:srgbClr val="FFFFFF"/>
                </a:solidFill>
                <a:latin typeface="굴림"/>
                <a:cs typeface="굴림"/>
              </a:rPr>
              <a:t> </a:t>
            </a:r>
            <a:r>
              <a:rPr lang="en-US" sz="1712" b="1" spc="-4">
                <a:solidFill>
                  <a:srgbClr val="FFFFFF"/>
                </a:solidFill>
                <a:latin typeface="굴림"/>
                <a:cs typeface="굴림"/>
              </a:rPr>
              <a:t>data</a:t>
            </a:r>
          </a:p>
          <a:p>
            <a:pPr>
              <a:spcBef>
                <a:spcPts val="4"/>
              </a:spcBef>
              <a:defRPr lang="ko-KR" altLang="en-US"/>
            </a:pPr>
            <a:endParaRPr lang="en-US" sz="2055">
              <a:latin typeface="Times New Roman"/>
              <a:cs typeface="Times New Roman"/>
            </a:endParaRPr>
          </a:p>
          <a:p>
            <a:pPr marL="35336">
              <a:defRPr lang="ko-KR" altLang="en-US"/>
            </a:pPr>
            <a:r>
              <a:rPr lang="en-US" sz="1541" spc="-4">
                <a:latin typeface="HY견고딕"/>
                <a:cs typeface="HY견고딕"/>
              </a:rPr>
              <a:t>A. No control</a:t>
            </a:r>
            <a:r>
              <a:rPr lang="en-US" altLang="ko-KR" sz="1541" spc="-4">
                <a:latin typeface="HY견고딕"/>
                <a:cs typeface="HY견고딕"/>
              </a:rPr>
              <a:t>ling</a:t>
            </a:r>
            <a:r>
              <a:rPr lang="en-US" sz="1541" spc="-4">
                <a:latin typeface="HY견고딕"/>
                <a:cs typeface="HY견고딕"/>
              </a:rPr>
              <a:t> authority over de-identified personal</a:t>
            </a:r>
            <a:r>
              <a:rPr lang="en-US" sz="1541" spc="34">
                <a:latin typeface="HY견고딕"/>
                <a:cs typeface="HY견고딕"/>
              </a:rPr>
              <a:t> </a:t>
            </a:r>
            <a:r>
              <a:rPr lang="en-US" sz="1541" spc="-4">
                <a:latin typeface="HY견고딕"/>
                <a:cs typeface="HY견고딕"/>
              </a:rPr>
              <a:t>information</a:t>
            </a:r>
          </a:p>
          <a:p>
            <a:pPr marL="35336">
              <a:spcBef>
                <a:spcPts val="565"/>
              </a:spcBef>
              <a:defRPr lang="ko-KR" altLang="en-US"/>
            </a:pPr>
            <a:r>
              <a:rPr lang="en-US" sz="1541" spc="-4">
                <a:latin typeface="함초롬돋움"/>
                <a:cs typeface="함초롬돋움"/>
              </a:rPr>
              <a:t>① </a:t>
            </a:r>
            <a:r>
              <a:rPr lang="en-US" sz="1541" spc="-4">
                <a:latin typeface="Arial"/>
                <a:cs typeface="Arial"/>
              </a:rPr>
              <a:t>If information is processed to </a:t>
            </a:r>
            <a:r>
              <a:rPr lang="en-US" sz="1541" spc="-9">
                <a:latin typeface="Arial"/>
                <a:cs typeface="Arial"/>
              </a:rPr>
              <a:t>anonymisation, </a:t>
            </a:r>
            <a:r>
              <a:rPr lang="en-US" sz="1541" spc="-4">
                <a:latin typeface="Arial"/>
                <a:cs typeface="Arial"/>
              </a:rPr>
              <a:t>the exercise </a:t>
            </a:r>
            <a:r>
              <a:rPr lang="en-US" sz="1541" spc="-9">
                <a:latin typeface="Arial"/>
                <a:cs typeface="Arial"/>
              </a:rPr>
              <a:t>of </a:t>
            </a:r>
            <a:r>
              <a:rPr lang="en-US" sz="1541" spc="-4">
                <a:latin typeface="Arial"/>
                <a:cs typeface="Arial"/>
              </a:rPr>
              <a:t>rights will  </a:t>
            </a:r>
            <a:r>
              <a:rPr lang="en-US" sz="1541" spc="-9">
                <a:latin typeface="Arial"/>
                <a:cs typeface="Arial"/>
              </a:rPr>
              <a:t>be disrupted because </a:t>
            </a:r>
            <a:r>
              <a:rPr lang="en-US" sz="1541" spc="-4">
                <a:latin typeface="Arial"/>
                <a:cs typeface="Arial"/>
              </a:rPr>
              <a:t>the </a:t>
            </a:r>
            <a:r>
              <a:rPr lang="en-US" sz="1541" spc="-9">
                <a:latin typeface="Arial"/>
                <a:cs typeface="Arial"/>
              </a:rPr>
              <a:t>individual does not </a:t>
            </a:r>
            <a:r>
              <a:rPr lang="en-US" sz="1541" spc="-4">
                <a:latin typeface="Arial"/>
                <a:cs typeface="Arial"/>
              </a:rPr>
              <a:t>know </a:t>
            </a:r>
            <a:r>
              <a:rPr lang="en-US" sz="1541" spc="-9">
                <a:latin typeface="Arial"/>
                <a:cs typeface="Arial"/>
              </a:rPr>
              <a:t>whether </a:t>
            </a:r>
            <a:r>
              <a:rPr lang="en-US" altLang="ko-KR" sz="1541" spc="-9">
                <a:latin typeface="Arial"/>
                <a:cs typeface="Arial"/>
              </a:rPr>
              <a:t>IT companies</a:t>
            </a:r>
            <a:r>
              <a:rPr lang="en-US" sz="1541" spc="-4">
                <a:latin typeface="Arial"/>
                <a:cs typeface="Arial"/>
              </a:rPr>
              <a:t> uses </a:t>
            </a:r>
            <a:r>
              <a:rPr lang="en-US" sz="1541" spc="-9">
                <a:latin typeface="Arial"/>
                <a:cs typeface="Arial"/>
              </a:rPr>
              <a:t>his</a:t>
            </a:r>
            <a:r>
              <a:rPr lang="en-US" altLang="ko-KR" sz="1541" spc="-9">
                <a:latin typeface="Arial"/>
                <a:cs typeface="Arial"/>
              </a:rPr>
              <a:t>/</a:t>
            </a:r>
            <a:r>
              <a:rPr lang="en-US" sz="1541" spc="-9">
                <a:latin typeface="Arial"/>
                <a:cs typeface="Arial"/>
              </a:rPr>
              <a:t>her</a:t>
            </a:r>
            <a:r>
              <a:rPr lang="en-US" sz="1541" spc="330">
                <a:latin typeface="Arial"/>
                <a:cs typeface="Arial"/>
              </a:rPr>
              <a:t> </a:t>
            </a:r>
            <a:r>
              <a:rPr lang="en-US" sz="1541" spc="-4">
                <a:latin typeface="Arial"/>
                <a:cs typeface="Arial"/>
              </a:rPr>
              <a:t>information</a:t>
            </a:r>
            <a:r>
              <a:rPr lang="en-US" sz="1541" spc="347">
                <a:latin typeface="Arial"/>
                <a:cs typeface="Arial"/>
              </a:rPr>
              <a:t> </a:t>
            </a:r>
            <a:r>
              <a:rPr lang="en-US" sz="1541" spc="-4">
                <a:latin typeface="Arial"/>
                <a:cs typeface="Arial"/>
              </a:rPr>
              <a:t>-</a:t>
            </a:r>
            <a:r>
              <a:rPr lang="en-US" sz="1541" spc="330">
                <a:latin typeface="Arial"/>
                <a:cs typeface="Arial"/>
              </a:rPr>
              <a:t> </a:t>
            </a:r>
            <a:r>
              <a:rPr lang="en-US" sz="1541" spc="-4">
                <a:latin typeface="Arial"/>
                <a:cs typeface="Arial"/>
              </a:rPr>
              <a:t>a</a:t>
            </a:r>
            <a:r>
              <a:rPr lang="en-US" sz="1541" spc="325">
                <a:latin typeface="Arial"/>
                <a:cs typeface="Arial"/>
              </a:rPr>
              <a:t> </a:t>
            </a:r>
            <a:r>
              <a:rPr lang="en-US" sz="1541" spc="-9">
                <a:latin typeface="Arial"/>
                <a:cs typeface="Arial"/>
              </a:rPr>
              <a:t>blind</a:t>
            </a:r>
            <a:r>
              <a:rPr lang="en-US" sz="1541" spc="347">
                <a:latin typeface="Arial"/>
                <a:cs typeface="Arial"/>
              </a:rPr>
              <a:t> </a:t>
            </a:r>
            <a:r>
              <a:rPr lang="en-US" sz="1541" spc="-4">
                <a:latin typeface="Arial"/>
                <a:cs typeface="Arial"/>
              </a:rPr>
              <a:t>spot</a:t>
            </a:r>
            <a:r>
              <a:rPr lang="en-US" sz="1541" spc="334">
                <a:latin typeface="Arial"/>
                <a:cs typeface="Arial"/>
              </a:rPr>
              <a:t> </a:t>
            </a:r>
            <a:r>
              <a:rPr lang="en-US" sz="1541" spc="-4">
                <a:latin typeface="Arial"/>
                <a:cs typeface="Arial"/>
              </a:rPr>
              <a:t>in</a:t>
            </a:r>
            <a:r>
              <a:rPr lang="en-US" sz="1541" spc="342">
                <a:latin typeface="Arial"/>
                <a:cs typeface="Arial"/>
              </a:rPr>
              <a:t> </a:t>
            </a:r>
            <a:r>
              <a:rPr lang="en-US" sz="1541" spc="-4">
                <a:latin typeface="Arial"/>
                <a:cs typeface="Arial"/>
              </a:rPr>
              <a:t>the</a:t>
            </a:r>
            <a:r>
              <a:rPr lang="en-US" sz="1541" spc="325">
                <a:latin typeface="Arial"/>
                <a:cs typeface="Arial"/>
              </a:rPr>
              <a:t> </a:t>
            </a:r>
            <a:r>
              <a:rPr lang="en-US" sz="1541" spc="-4">
                <a:latin typeface="Arial"/>
                <a:cs typeface="Arial"/>
              </a:rPr>
              <a:t>MyData</a:t>
            </a:r>
            <a:r>
              <a:rPr lang="en-US" sz="1541" spc="342">
                <a:latin typeface="Arial"/>
                <a:cs typeface="Arial"/>
              </a:rPr>
              <a:t> </a:t>
            </a:r>
            <a:r>
              <a:rPr lang="en-US" sz="1541" spc="-4">
                <a:latin typeface="Arial"/>
                <a:cs typeface="Arial"/>
              </a:rPr>
              <a:t>industry</a:t>
            </a:r>
          </a:p>
          <a:p>
            <a:pPr marL="35336">
              <a:lnSpc>
                <a:spcPts val="1849"/>
              </a:lnSpc>
              <a:spcBef>
                <a:spcPts val="552"/>
              </a:spcBef>
              <a:defRPr lang="ko-KR" altLang="en-US"/>
            </a:pPr>
            <a:r>
              <a:rPr lang="en-US" sz="1541" spc="-4">
                <a:latin typeface="함초롬돋움"/>
                <a:cs typeface="함초롬돋움"/>
              </a:rPr>
              <a:t>② </a:t>
            </a:r>
            <a:r>
              <a:rPr lang="en-US" sz="1541" spc="-4">
                <a:latin typeface="Arial"/>
                <a:cs typeface="Arial"/>
              </a:rPr>
              <a:t>US </a:t>
            </a:r>
            <a:r>
              <a:rPr lang="en-US" sz="1541" spc="-34">
                <a:latin typeface="Arial"/>
                <a:cs typeface="Arial"/>
              </a:rPr>
              <a:t>CCPA </a:t>
            </a:r>
            <a:r>
              <a:rPr lang="en-US" sz="1541" spc="-4">
                <a:latin typeface="Arial"/>
                <a:cs typeface="Arial"/>
              </a:rPr>
              <a:t>– </a:t>
            </a:r>
            <a:r>
              <a:rPr lang="en-US" sz="1541" spc="-9">
                <a:latin typeface="Arial"/>
                <a:cs typeface="Arial"/>
              </a:rPr>
              <a:t>Consumers </a:t>
            </a:r>
            <a:r>
              <a:rPr lang="en-US" sz="1541" spc="-4">
                <a:latin typeface="Arial"/>
                <a:cs typeface="Arial"/>
              </a:rPr>
              <a:t>are </a:t>
            </a:r>
            <a:r>
              <a:rPr lang="en-US" sz="1541" spc="-9">
                <a:latin typeface="Arial"/>
                <a:cs typeface="Arial"/>
              </a:rPr>
              <a:t>not </a:t>
            </a:r>
            <a:r>
              <a:rPr lang="en-US" sz="1541" spc="-4">
                <a:latin typeface="Arial"/>
                <a:cs typeface="Arial"/>
              </a:rPr>
              <a:t>protected </a:t>
            </a:r>
            <a:r>
              <a:rPr lang="en-US" sz="1541" spc="-9">
                <a:latin typeface="Arial"/>
                <a:cs typeface="Arial"/>
              </a:rPr>
              <a:t>by de-identification</a:t>
            </a:r>
            <a:r>
              <a:rPr lang="en-US" sz="1541" spc="133">
                <a:latin typeface="Arial"/>
                <a:cs typeface="Arial"/>
              </a:rPr>
              <a:t> </a:t>
            </a:r>
            <a:r>
              <a:rPr lang="en-US" sz="1541" spc="-4">
                <a:latin typeface="Arial"/>
                <a:cs typeface="Arial"/>
              </a:rPr>
              <a:t>measures</a:t>
            </a:r>
          </a:p>
          <a:p>
            <a:pPr marL="35336">
              <a:lnSpc>
                <a:spcPts val="1858"/>
              </a:lnSpc>
              <a:spcBef>
                <a:spcPts val="56"/>
              </a:spcBef>
              <a:defRPr lang="ko-KR" altLang="en-US"/>
            </a:pPr>
            <a:r>
              <a:rPr lang="en-US" sz="1541" spc="-4">
                <a:latin typeface="Arial"/>
                <a:cs typeface="Arial"/>
              </a:rPr>
              <a:t>– </a:t>
            </a:r>
            <a:r>
              <a:rPr lang="en-US" sz="1541" spc="-9">
                <a:latin typeface="Arial"/>
                <a:cs typeface="Arial"/>
              </a:rPr>
              <a:t>because they </a:t>
            </a:r>
            <a:r>
              <a:rPr lang="en-US" sz="1541" spc="-4">
                <a:latin typeface="Arial"/>
                <a:cs typeface="Arial"/>
              </a:rPr>
              <a:t>are </a:t>
            </a:r>
            <a:r>
              <a:rPr lang="en-US" sz="1541" spc="-9">
                <a:latin typeface="Arial"/>
                <a:cs typeface="Arial"/>
              </a:rPr>
              <a:t>not </a:t>
            </a:r>
            <a:r>
              <a:rPr lang="en-US" sz="1541" spc="-4">
                <a:latin typeface="Arial"/>
                <a:cs typeface="Arial"/>
              </a:rPr>
              <a:t>within the scope </a:t>
            </a:r>
            <a:r>
              <a:rPr lang="en-US" sz="1541" spc="-9">
                <a:latin typeface="Arial"/>
                <a:cs typeface="Arial"/>
              </a:rPr>
              <a:t>of </a:t>
            </a:r>
            <a:r>
              <a:rPr lang="en-US" sz="1541" spc="-4">
                <a:latin typeface="Arial"/>
                <a:cs typeface="Arial"/>
              </a:rPr>
              <a:t>privacy rights – Similar </a:t>
            </a:r>
            <a:r>
              <a:rPr lang="en-US" sz="1541" spc="-9">
                <a:latin typeface="Arial"/>
                <a:cs typeface="Arial"/>
              </a:rPr>
              <a:t>blind </a:t>
            </a:r>
            <a:r>
              <a:rPr lang="en-US" sz="1541" spc="-4">
                <a:latin typeface="Arial"/>
                <a:cs typeface="Arial"/>
              </a:rPr>
              <a:t>spots </a:t>
            </a:r>
            <a:r>
              <a:rPr lang="en-US" sz="1541" spc="-9">
                <a:latin typeface="Arial"/>
                <a:cs typeface="Arial"/>
              </a:rPr>
              <a:t>under </a:t>
            </a:r>
            <a:r>
              <a:rPr lang="en-US" sz="1541" spc="-4">
                <a:latin typeface="Arial"/>
                <a:cs typeface="Arial"/>
              </a:rPr>
              <a:t>the </a:t>
            </a:r>
            <a:r>
              <a:rPr lang="en-US" sz="1541" spc="-9">
                <a:latin typeface="Arial"/>
                <a:cs typeface="Arial"/>
              </a:rPr>
              <a:t>National </a:t>
            </a:r>
            <a:r>
              <a:rPr lang="en-US" sz="1541" spc="-4">
                <a:latin typeface="Arial"/>
                <a:cs typeface="Arial"/>
              </a:rPr>
              <a:t>Privacy</a:t>
            </a:r>
            <a:r>
              <a:rPr lang="en-US" sz="1541" spc="64">
                <a:latin typeface="Arial"/>
                <a:cs typeface="Arial"/>
              </a:rPr>
              <a:t> </a:t>
            </a:r>
            <a:r>
              <a:rPr lang="en-US" sz="1541" spc="-4">
                <a:latin typeface="Arial"/>
                <a:cs typeface="Arial"/>
              </a:rPr>
              <a:t>Act(Korea)</a:t>
            </a:r>
          </a:p>
          <a:p>
            <a:pPr marL="35336">
              <a:spcBef>
                <a:spcPts val="488"/>
              </a:spcBef>
              <a:defRPr lang="ko-KR" altLang="en-US"/>
            </a:pPr>
            <a:r>
              <a:rPr lang="en-US" sz="1541" spc="-4">
                <a:latin typeface="함초롬돋움"/>
                <a:cs typeface="함초롬돋움"/>
              </a:rPr>
              <a:t>③ </a:t>
            </a:r>
            <a:r>
              <a:rPr lang="en-US" sz="1541" spc="-4">
                <a:latin typeface="Arial"/>
                <a:cs typeface="Arial"/>
              </a:rPr>
              <a:t>Data tax supplements </a:t>
            </a:r>
            <a:r>
              <a:rPr lang="en-US" sz="1541" spc="-9">
                <a:latin typeface="Arial"/>
                <a:cs typeface="Arial"/>
              </a:rPr>
              <a:t>b</a:t>
            </a:r>
            <a:r>
              <a:rPr lang="en-US" altLang="ko-KR" sz="1541" spc="-9">
                <a:latin typeface="Arial"/>
                <a:cs typeface="Arial"/>
              </a:rPr>
              <a:t>lind</a:t>
            </a:r>
            <a:r>
              <a:rPr lang="en-US" sz="1541" spc="-9">
                <a:latin typeface="Arial"/>
                <a:cs typeface="Arial"/>
              </a:rPr>
              <a:t> </a:t>
            </a:r>
            <a:r>
              <a:rPr lang="en-US" sz="1541" spc="-4">
                <a:latin typeface="Arial"/>
                <a:cs typeface="Arial"/>
              </a:rPr>
              <a:t>spot </a:t>
            </a:r>
            <a:r>
              <a:rPr lang="en-US" sz="1541" spc="-9">
                <a:latin typeface="Arial"/>
                <a:cs typeface="Arial"/>
              </a:rPr>
              <a:t>by allowing </a:t>
            </a:r>
            <a:r>
              <a:rPr lang="en-US" sz="1541" spc="-4">
                <a:latin typeface="Arial"/>
                <a:cs typeface="Arial"/>
              </a:rPr>
              <a:t>taxation even </a:t>
            </a:r>
            <a:r>
              <a:rPr lang="en-US" sz="1541" spc="-9">
                <a:latin typeface="Arial"/>
                <a:cs typeface="Arial"/>
              </a:rPr>
              <a:t>when de-identification </a:t>
            </a:r>
            <a:r>
              <a:rPr lang="en-US" sz="1541" spc="-4">
                <a:latin typeface="Arial"/>
                <a:cs typeface="Arial"/>
              </a:rPr>
              <a:t>measures (data </a:t>
            </a:r>
            <a:r>
              <a:rPr lang="en-US" sz="1541" spc="-9">
                <a:latin typeface="Arial"/>
                <a:cs typeface="Arial"/>
              </a:rPr>
              <a:t>processing) </a:t>
            </a:r>
            <a:r>
              <a:rPr lang="en-US" sz="1541" spc="-4">
                <a:latin typeface="Arial"/>
                <a:cs typeface="Arial"/>
              </a:rPr>
              <a:t>are</a:t>
            </a:r>
            <a:r>
              <a:rPr lang="en-US" sz="1541" spc="98">
                <a:latin typeface="Arial"/>
                <a:cs typeface="Arial"/>
              </a:rPr>
              <a:t> </a:t>
            </a:r>
            <a:r>
              <a:rPr lang="en-US" sz="1541" spc="-4">
                <a:latin typeface="Arial"/>
                <a:cs typeface="Arial"/>
              </a:rPr>
              <a:t>performed</a:t>
            </a:r>
          </a:p>
        </p:txBody>
      </p:sp>
      <p:sp>
        <p:nvSpPr>
          <p:cNvPr id="6" name="object 6"/>
          <p:cNvSpPr txBox="1">
            <a:spLocks noGrp="1"/>
          </p:cNvSpPr>
          <p:nvPr>
            <p:ph type="sldNum" sz="quarter" idx="7"/>
          </p:nvPr>
        </p:nvSpPr>
        <p:spPr>
          <a:xfrm>
            <a:off x="9656658" y="7013654"/>
            <a:ext cx="161290" cy="148590"/>
          </a:xfrm>
          <a:prstGeom prst="rect">
            <a:avLst/>
          </a:prstGeom>
        </p:spPr>
        <p:txBody>
          <a:bodyPr vert="horz" wrap="square" lIns="0" tIns="0" rIns="0" bIns="0">
            <a:spAutoFit/>
          </a:bodyPr>
          <a:lstStyle>
            <a:defPPr>
              <a:defRPr lang="ko-KR"/>
            </a:defPPr>
            <a:lvl1pPr marL="0" algn="l" defTabSz="914400" rtl="0" eaLnBrk="1" latinLnBrk="1" hangingPunct="1">
              <a:defRPr sz="800" b="0" i="0" kern="1200">
                <a:solidFill>
                  <a:srgbClr val="6B8F99"/>
                </a:solidFill>
                <a:latin typeface="Tahoma"/>
                <a:ea typeface="+mn-ea"/>
                <a:cs typeface="Tahoma"/>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25400">
              <a:spcBef>
                <a:spcPts val="100"/>
              </a:spcBef>
              <a:defRPr lang="ko-KR" altLang="en-US"/>
            </a:pPr>
            <a:fld id="{81D60167-4931-47E6-BA6A-407CBD079E47}" type="slidenum">
              <a:rPr lang="en-ID" smtClean="0"/>
              <a:pPr marL="25400">
                <a:spcBef>
                  <a:spcPts val="100"/>
                </a:spcBef>
                <a:defRPr lang="ko-KR" altLang="en-US"/>
              </a:pPr>
              <a:t>25</a:t>
            </a:fld>
            <a:endParaRPr lang="en-US"/>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326D0018-DAD6-2335-33AE-1B2146E9C9E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object 2"/>
          <p:cNvSpPr txBox="1"/>
          <p:nvPr/>
        </p:nvSpPr>
        <p:spPr>
          <a:xfrm>
            <a:off x="2299892" y="823754"/>
            <a:ext cx="4674649" cy="589947"/>
          </a:xfrm>
          <a:prstGeom prst="rect">
            <a:avLst/>
          </a:prstGeom>
        </p:spPr>
        <p:txBody>
          <a:bodyPr vert="horz" wrap="square" lIns="0" tIns="10329" rIns="0" bIns="0">
            <a:spAutoFit/>
          </a:bodyPr>
          <a:lstStyle/>
          <a:p>
            <a:pPr marL="10872">
              <a:spcBef>
                <a:spcPct val="0"/>
              </a:spcBef>
              <a:defRPr lang="ko-KR" altLang="en-US"/>
            </a:pPr>
            <a:r>
              <a:rPr lang="en-US" altLang="ko-KR" sz="1883" b="1" dirty="0">
                <a:latin typeface="HY견고딕"/>
                <a:cs typeface="HY견고딕"/>
              </a:rPr>
              <a:t>Ⅳ. Creation </a:t>
            </a:r>
            <a:r>
              <a:rPr lang="en-US" altLang="ko-KR" sz="1883" b="1" spc="5" dirty="0">
                <a:latin typeface="HY견고딕"/>
                <a:cs typeface="HY견고딕"/>
              </a:rPr>
              <a:t>and </a:t>
            </a:r>
            <a:r>
              <a:rPr lang="en-US" altLang="ko-KR" sz="1883" b="1" dirty="0">
                <a:latin typeface="HY견고딕"/>
                <a:cs typeface="HY견고딕"/>
              </a:rPr>
              <a:t>utilization of data</a:t>
            </a:r>
            <a:r>
              <a:rPr lang="en-US" altLang="ko-KR" sz="1883" b="1" spc="-137" dirty="0">
                <a:solidFill>
                  <a:srgbClr val="FFFFFF"/>
                </a:solidFill>
                <a:latin typeface="HY견고딕"/>
                <a:cs typeface="HY견고딕"/>
              </a:rPr>
              <a:t> </a:t>
            </a:r>
            <a:r>
              <a:rPr lang="en-US" sz="1883" b="1" dirty="0">
                <a:solidFill>
                  <a:srgbClr val="FFFFFF"/>
                </a:solidFill>
                <a:latin typeface="HY견고딕"/>
                <a:cs typeface="HY견고딕"/>
              </a:rPr>
              <a:t>on </a:t>
            </a:r>
            <a:r>
              <a:rPr lang="en-US" sz="1883" b="1" spc="4" dirty="0">
                <a:solidFill>
                  <a:srgbClr val="FFFFFF"/>
                </a:solidFill>
                <a:latin typeface="HY견고딕"/>
                <a:cs typeface="HY견고딕"/>
              </a:rPr>
              <a:t>and </a:t>
            </a:r>
            <a:r>
              <a:rPr lang="en-US" sz="1883" b="1" dirty="0">
                <a:solidFill>
                  <a:srgbClr val="FFFFFF"/>
                </a:solidFill>
                <a:latin typeface="HY견고딕"/>
                <a:cs typeface="HY견고딕"/>
              </a:rPr>
              <a:t>utilization of</a:t>
            </a:r>
            <a:r>
              <a:rPr lang="en-US" sz="1883" b="1" spc="-135" dirty="0">
                <a:solidFill>
                  <a:srgbClr val="FFFFFF"/>
                </a:solidFill>
                <a:latin typeface="HY견고딕"/>
                <a:cs typeface="HY견고딕"/>
              </a:rPr>
              <a:t> </a:t>
            </a:r>
            <a:r>
              <a:rPr lang="en-US" sz="1883" b="1" dirty="0">
                <a:solidFill>
                  <a:srgbClr val="FFFFFF"/>
                </a:solidFill>
                <a:latin typeface="HY견고딕"/>
                <a:cs typeface="HY견고딕"/>
              </a:rPr>
              <a:t>data</a:t>
            </a:r>
            <a:endParaRPr lang="en-US" sz="1883" dirty="0">
              <a:latin typeface="HY견고딕"/>
              <a:cs typeface="HY견고딕"/>
            </a:endParaRPr>
          </a:p>
        </p:txBody>
      </p:sp>
      <p:sp>
        <p:nvSpPr>
          <p:cNvPr id="5" name="object 5"/>
          <p:cNvSpPr txBox="1"/>
          <p:nvPr/>
        </p:nvSpPr>
        <p:spPr>
          <a:xfrm>
            <a:off x="6733746" y="5846862"/>
            <a:ext cx="1340070" cy="169036"/>
          </a:xfrm>
          <a:prstGeom prst="rect">
            <a:avLst/>
          </a:prstGeom>
        </p:spPr>
        <p:txBody>
          <a:bodyPr vert="horz" wrap="square" lIns="0" tIns="10873" rIns="0" bIns="0">
            <a:spAutoFit/>
          </a:bodyPr>
          <a:lstStyle/>
          <a:p>
            <a:pPr marL="10872">
              <a:spcBef>
                <a:spcPct val="1000"/>
              </a:spcBef>
              <a:defRPr lang="ko-KR" altLang="en-US"/>
            </a:pPr>
            <a:r>
              <a:rPr lang="en-US" sz="1027" spc="4">
                <a:latin typeface="HY견고딕"/>
                <a:cs typeface="HY견고딕"/>
              </a:rPr>
              <a:t>source :</a:t>
            </a:r>
            <a:r>
              <a:rPr lang="en-US" sz="1027" spc="-15">
                <a:latin typeface="HY견고딕"/>
                <a:cs typeface="HY견고딕"/>
              </a:rPr>
              <a:t> </a:t>
            </a:r>
            <a:r>
              <a:rPr lang="en-US" sz="1027" spc="4">
                <a:latin typeface="HY견고딕"/>
                <a:cs typeface="HY견고딕"/>
              </a:rPr>
              <a:t>Wikipedia</a:t>
            </a:r>
            <a:endParaRPr lang="en-US" sz="1027">
              <a:latin typeface="HY견고딕"/>
              <a:cs typeface="HY견고딕"/>
            </a:endParaRPr>
          </a:p>
        </p:txBody>
      </p:sp>
      <p:sp>
        <p:nvSpPr>
          <p:cNvPr id="9" name="object 9"/>
          <p:cNvSpPr/>
          <p:nvPr/>
        </p:nvSpPr>
        <p:spPr>
          <a:xfrm>
            <a:off x="1247270" y="1950879"/>
            <a:ext cx="6847508" cy="3912098"/>
          </a:xfrm>
          <a:prstGeom prst="rect">
            <a:avLst/>
          </a:prstGeom>
          <a:blipFill rotWithShape="1">
            <a:blip r:embed="rId4" cstate="print"/>
            <a:stretch>
              <a:fillRect/>
            </a:stretch>
          </a:blipFill>
        </p:spPr>
        <p:txBody>
          <a:bodyPr wrap="square" lIns="0" tIns="0" rIns="0" bIns="0"/>
          <a:lstStyle/>
          <a:p>
            <a:pPr>
              <a:defRPr lang="ko-KR" altLang="en-US"/>
            </a:pPr>
            <a:endParaRPr lang="ko-KR" altLang="en-US" sz="1541"/>
          </a:p>
        </p:txBody>
      </p:sp>
      <p:sp>
        <p:nvSpPr>
          <p:cNvPr id="10" name="object 10"/>
          <p:cNvSpPr txBox="1">
            <a:spLocks noGrp="1"/>
          </p:cNvSpPr>
          <p:nvPr>
            <p:ph type="sldNum" sz="quarter" idx="7"/>
          </p:nvPr>
        </p:nvSpPr>
        <p:spPr>
          <a:xfrm>
            <a:off x="8267294" y="6196399"/>
            <a:ext cx="138084" cy="116393"/>
          </a:xfrm>
          <a:prstGeom prst="rect">
            <a:avLst/>
          </a:prstGeom>
        </p:spPr>
        <p:txBody>
          <a:bodyPr vert="horz" wrap="square" lIns="0" tIns="10873" rIns="0" bIns="0" rtlCol="0" anchor="ctr">
            <a:spAutoFit/>
          </a:bodyPr>
          <a:lstStyle/>
          <a:p>
            <a:pPr marL="21745">
              <a:spcBef>
                <a:spcPct val="1000"/>
              </a:spcBef>
              <a:defRPr lang="ko-KR" altLang="en-US"/>
            </a:pPr>
            <a:fld id="{81D60167-4931-47E6-BA6A-407CBD079E47}" type="slidenum">
              <a:rPr lang="en-US"/>
              <a:pPr marL="21745">
                <a:spcBef>
                  <a:spcPct val="1000"/>
                </a:spcBef>
                <a:defRPr lang="ko-KR" altLang="en-US"/>
              </a:pPr>
              <a:t>26</a:t>
            </a:fld>
            <a:endParaRPr lang="en-US"/>
          </a:p>
        </p:txBody>
      </p:sp>
      <p:sp>
        <p:nvSpPr>
          <p:cNvPr id="12" name="object 5"/>
          <p:cNvSpPr/>
          <p:nvPr/>
        </p:nvSpPr>
        <p:spPr>
          <a:xfrm>
            <a:off x="981387" y="1365369"/>
            <a:ext cx="7182519" cy="436846"/>
          </a:xfrm>
          <a:prstGeom prst="rect">
            <a:avLst/>
          </a:prstGeom>
          <a:blipFill rotWithShape="1">
            <a:blip r:embed="rId5" cstate="print"/>
            <a:stretch>
              <a:fillRect/>
            </a:stretch>
          </a:blipFill>
        </p:spPr>
        <p:txBody>
          <a:bodyPr wrap="square" lIns="0" tIns="0" rIns="0" bIns="0"/>
          <a:lstStyle/>
          <a:p>
            <a:pPr>
              <a:defRPr lang="ko-KR" altLang="en-US"/>
            </a:pPr>
            <a:endParaRPr lang="ko-KR" altLang="en-US" sz="1541"/>
          </a:p>
        </p:txBody>
      </p:sp>
      <p:sp>
        <p:nvSpPr>
          <p:cNvPr id="13" name="object 7"/>
          <p:cNvSpPr txBox="1"/>
          <p:nvPr/>
        </p:nvSpPr>
        <p:spPr>
          <a:xfrm>
            <a:off x="1042198" y="1434038"/>
            <a:ext cx="6417654" cy="274449"/>
          </a:xfrm>
          <a:prstGeom prst="rect">
            <a:avLst/>
          </a:prstGeom>
        </p:spPr>
        <p:txBody>
          <a:bodyPr vert="horz" wrap="square" lIns="0" tIns="10873" rIns="0" bIns="0">
            <a:spAutoFit/>
          </a:bodyPr>
          <a:lstStyle/>
          <a:p>
            <a:pPr marL="10872">
              <a:spcBef>
                <a:spcPct val="1000"/>
              </a:spcBef>
              <a:tabLst>
                <a:tab pos="385293" algn="l"/>
              </a:tabLst>
              <a:defRPr lang="ko-KR" altLang="en-US"/>
            </a:pPr>
            <a:r>
              <a:rPr lang="en-US" sz="1712" b="1">
                <a:solidFill>
                  <a:srgbClr val="FFFFFF"/>
                </a:solidFill>
                <a:latin typeface="굴림"/>
                <a:cs typeface="굴림"/>
              </a:rPr>
              <a:t>1.</a:t>
            </a:r>
            <a:r>
              <a:rPr lang="ko-KR" altLang="en-US" sz="1712" b="1">
                <a:solidFill>
                  <a:srgbClr val="FFFFFF"/>
                </a:solidFill>
                <a:latin typeface="굴림"/>
                <a:cs typeface="굴림"/>
              </a:rPr>
              <a:t> </a:t>
            </a:r>
            <a:r>
              <a:rPr lang="en-US" sz="1712" b="1">
                <a:solidFill>
                  <a:srgbClr val="FFFFFF"/>
                </a:solidFill>
                <a:latin typeface="굴림"/>
                <a:cs typeface="굴림"/>
              </a:rPr>
              <a:t>The </a:t>
            </a:r>
            <a:r>
              <a:rPr lang="en-US" sz="1712" b="1" spc="4">
                <a:solidFill>
                  <a:srgbClr val="FFFFFF"/>
                </a:solidFill>
                <a:latin typeface="굴림"/>
                <a:cs typeface="굴림"/>
              </a:rPr>
              <a:t>process </a:t>
            </a:r>
            <a:r>
              <a:rPr lang="en-US" sz="1712" b="1">
                <a:solidFill>
                  <a:srgbClr val="FFFFFF"/>
                </a:solidFill>
                <a:latin typeface="굴림"/>
                <a:cs typeface="굴림"/>
              </a:rPr>
              <a:t>of </a:t>
            </a:r>
            <a:r>
              <a:rPr lang="en-US" sz="1712" b="1" spc="4">
                <a:solidFill>
                  <a:srgbClr val="FFFFFF"/>
                </a:solidFill>
                <a:latin typeface="굴림"/>
                <a:cs typeface="굴림"/>
              </a:rPr>
              <a:t>gathering, processing, and transferring</a:t>
            </a:r>
            <a:r>
              <a:rPr lang="en-US" sz="1712" b="1" spc="-106">
                <a:solidFill>
                  <a:srgbClr val="FFFFFF"/>
                </a:solidFill>
                <a:latin typeface="굴림"/>
                <a:cs typeface="굴림"/>
              </a:rPr>
              <a:t> </a:t>
            </a:r>
            <a:r>
              <a:rPr lang="en-US" sz="1712" b="1" spc="4">
                <a:solidFill>
                  <a:srgbClr val="FFFFFF"/>
                </a:solidFill>
                <a:latin typeface="굴림"/>
                <a:cs typeface="굴림"/>
              </a:rPr>
              <a:t>data</a:t>
            </a: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BAE79293-714F-0602-6D5D-C9695EA7D7B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object 3"/>
          <p:cNvSpPr txBox="1"/>
          <p:nvPr/>
        </p:nvSpPr>
        <p:spPr>
          <a:xfrm>
            <a:off x="1107353" y="1927867"/>
            <a:ext cx="6937231" cy="602735"/>
          </a:xfrm>
          <a:prstGeom prst="rect">
            <a:avLst/>
          </a:prstGeom>
        </p:spPr>
        <p:txBody>
          <a:bodyPr vert="horz" wrap="square" lIns="0" tIns="9785" rIns="0" bIns="0" anchor="t">
            <a:spAutoFit/>
          </a:bodyPr>
          <a:lstStyle/>
          <a:p>
            <a:pPr marL="311496">
              <a:spcBef>
                <a:spcPct val="0"/>
              </a:spcBef>
              <a:tabLst>
                <a:tab pos="308235" algn="l"/>
              </a:tabLst>
              <a:defRPr lang="ko-KR" altLang="en-US"/>
            </a:pPr>
            <a:r>
              <a:rPr lang="en-US" sz="1284" kern="0" spc="4">
                <a:latin typeface="문체부 훈민정음체"/>
                <a:ea typeface="문체부 훈민정음체"/>
                <a:cs typeface="HY견고딕"/>
              </a:rPr>
              <a:t>※</a:t>
            </a:r>
            <a:r>
              <a:rPr lang="en-US" altLang="ko-KR" sz="1284" kern="0" spc="4">
                <a:latin typeface="문체부 훈민정음체"/>
                <a:ea typeface="문체부 훈민정음체"/>
                <a:cs typeface="HY견고딕"/>
              </a:rPr>
              <a:t> D</a:t>
            </a:r>
            <a:r>
              <a:rPr lang="en-US" sz="1284" kern="0" spc="4">
                <a:latin typeface="문체부 훈민정음체"/>
                <a:ea typeface="문체부 훈민정음체"/>
                <a:cs typeface="HY견고딕"/>
              </a:rPr>
              <a:t>ata lake : centralized storage area used to store, process, and protect large amounts of structured, semi-structured, and unstructured data. It can store data in its native format and handle any conversion format,  regardless of size limitations.</a:t>
            </a:r>
          </a:p>
        </p:txBody>
      </p:sp>
      <p:sp>
        <p:nvSpPr>
          <p:cNvPr id="4" name="object 4"/>
          <p:cNvSpPr txBox="1"/>
          <p:nvPr/>
        </p:nvSpPr>
        <p:spPr>
          <a:xfrm>
            <a:off x="3914197" y="5932945"/>
            <a:ext cx="4127304" cy="142133"/>
          </a:xfrm>
          <a:prstGeom prst="rect">
            <a:avLst/>
          </a:prstGeom>
        </p:spPr>
        <p:txBody>
          <a:bodyPr vert="horz" wrap="square" lIns="0" tIns="10329" rIns="0" bIns="0">
            <a:spAutoFit/>
          </a:bodyPr>
          <a:lstStyle/>
          <a:p>
            <a:pPr marL="10872">
              <a:spcBef>
                <a:spcPct val="0"/>
              </a:spcBef>
              <a:defRPr lang="ko-KR" altLang="en-US"/>
            </a:pPr>
            <a:r>
              <a:rPr lang="en-US" sz="856" spc="4">
                <a:latin typeface="HY견고딕"/>
                <a:cs typeface="HY견고딕"/>
              </a:rPr>
              <a:t>source :</a:t>
            </a:r>
            <a:r>
              <a:rPr lang="en-US" sz="856" spc="73">
                <a:latin typeface="HY견고딕"/>
                <a:cs typeface="HY견고딕"/>
              </a:rPr>
              <a:t> </a:t>
            </a:r>
            <a:r>
              <a:rPr lang="en-US" sz="856" spc="-12">
                <a:latin typeface="HY견고딕"/>
                <a:cs typeface="HY견고딕"/>
              </a:rPr>
              <a:t>https://blog.devgenius.io/what-is-a-data-lake-cf2a8fcdde77</a:t>
            </a:r>
            <a:endParaRPr lang="en-US" sz="856">
              <a:latin typeface="HY견고딕"/>
              <a:cs typeface="HY견고딕"/>
            </a:endParaRPr>
          </a:p>
        </p:txBody>
      </p:sp>
      <p:sp>
        <p:nvSpPr>
          <p:cNvPr id="5" name="object 5"/>
          <p:cNvSpPr/>
          <p:nvPr/>
        </p:nvSpPr>
        <p:spPr>
          <a:xfrm>
            <a:off x="969655" y="1377112"/>
            <a:ext cx="7205983" cy="460320"/>
          </a:xfrm>
          <a:prstGeom prst="rect">
            <a:avLst/>
          </a:prstGeom>
          <a:blipFill rotWithShape="1">
            <a:blip r:embed="rId4" cstate="print"/>
            <a:stretch>
              <a:fillRect/>
            </a:stretch>
          </a:blipFill>
        </p:spPr>
        <p:txBody>
          <a:bodyPr wrap="square" lIns="0" tIns="0" rIns="0" bIns="0"/>
          <a:lstStyle/>
          <a:p>
            <a:pPr>
              <a:defRPr lang="ko-KR" altLang="en-US"/>
            </a:pPr>
            <a:endParaRPr lang="ko-KR" altLang="en-US" sz="1541"/>
          </a:p>
        </p:txBody>
      </p:sp>
      <p:sp>
        <p:nvSpPr>
          <p:cNvPr id="6" name="object 6"/>
          <p:cNvSpPr/>
          <p:nvPr/>
        </p:nvSpPr>
        <p:spPr>
          <a:xfrm>
            <a:off x="981387" y="1365369"/>
            <a:ext cx="7182519" cy="436846"/>
          </a:xfrm>
          <a:prstGeom prst="rect">
            <a:avLst/>
          </a:prstGeom>
          <a:blipFill rotWithShape="1">
            <a:blip r:embed="rId5" cstate="print"/>
            <a:stretch>
              <a:fillRect/>
            </a:stretch>
          </a:blipFill>
        </p:spPr>
        <p:txBody>
          <a:bodyPr wrap="square" lIns="0" tIns="0" rIns="0" bIns="0"/>
          <a:lstStyle/>
          <a:p>
            <a:pPr>
              <a:defRPr lang="ko-KR" altLang="en-US"/>
            </a:pPr>
            <a:endParaRPr lang="ko-KR" altLang="en-US" sz="1541"/>
          </a:p>
        </p:txBody>
      </p:sp>
      <p:sp>
        <p:nvSpPr>
          <p:cNvPr id="7" name="object 7"/>
          <p:cNvSpPr txBox="1"/>
          <p:nvPr/>
        </p:nvSpPr>
        <p:spPr>
          <a:xfrm>
            <a:off x="1042198" y="1434038"/>
            <a:ext cx="6417654" cy="274449"/>
          </a:xfrm>
          <a:prstGeom prst="rect">
            <a:avLst/>
          </a:prstGeom>
        </p:spPr>
        <p:txBody>
          <a:bodyPr vert="horz" wrap="square" lIns="0" tIns="10873" rIns="0" bIns="0">
            <a:spAutoFit/>
          </a:bodyPr>
          <a:lstStyle/>
          <a:p>
            <a:pPr marL="10872">
              <a:spcBef>
                <a:spcPct val="1000"/>
              </a:spcBef>
              <a:tabLst>
                <a:tab pos="385293" algn="l"/>
              </a:tabLst>
              <a:defRPr lang="ko-KR" altLang="en-US"/>
            </a:pPr>
            <a:r>
              <a:rPr lang="en-US" sz="1712" b="1">
                <a:solidFill>
                  <a:srgbClr val="FFFFFF"/>
                </a:solidFill>
                <a:latin typeface="굴림"/>
                <a:cs typeface="굴림"/>
              </a:rPr>
              <a:t>1.</a:t>
            </a:r>
            <a:r>
              <a:rPr lang="ko-KR" altLang="en-US" sz="1712" b="1">
                <a:solidFill>
                  <a:srgbClr val="FFFFFF"/>
                </a:solidFill>
                <a:latin typeface="굴림"/>
                <a:cs typeface="굴림"/>
              </a:rPr>
              <a:t> </a:t>
            </a:r>
            <a:r>
              <a:rPr lang="en-US" sz="1712" b="1">
                <a:solidFill>
                  <a:srgbClr val="FFFFFF"/>
                </a:solidFill>
                <a:latin typeface="굴림"/>
                <a:cs typeface="굴림"/>
              </a:rPr>
              <a:t>The </a:t>
            </a:r>
            <a:r>
              <a:rPr lang="en-US" sz="1712" b="1" spc="4">
                <a:solidFill>
                  <a:srgbClr val="FFFFFF"/>
                </a:solidFill>
                <a:latin typeface="굴림"/>
                <a:cs typeface="굴림"/>
              </a:rPr>
              <a:t>process </a:t>
            </a:r>
            <a:r>
              <a:rPr lang="en-US" sz="1712" b="1">
                <a:solidFill>
                  <a:srgbClr val="FFFFFF"/>
                </a:solidFill>
                <a:latin typeface="굴림"/>
                <a:cs typeface="굴림"/>
              </a:rPr>
              <a:t>of </a:t>
            </a:r>
            <a:r>
              <a:rPr lang="en-US" sz="1712" b="1" spc="4">
                <a:solidFill>
                  <a:srgbClr val="FFFFFF"/>
                </a:solidFill>
                <a:latin typeface="굴림"/>
                <a:cs typeface="굴림"/>
              </a:rPr>
              <a:t>gathering, processing, and transferring</a:t>
            </a:r>
            <a:r>
              <a:rPr lang="en-US" sz="1712" b="1" spc="-106">
                <a:solidFill>
                  <a:srgbClr val="FFFFFF"/>
                </a:solidFill>
                <a:latin typeface="굴림"/>
                <a:cs typeface="굴림"/>
              </a:rPr>
              <a:t> </a:t>
            </a:r>
            <a:r>
              <a:rPr lang="en-US" sz="1712" b="1" spc="4">
                <a:solidFill>
                  <a:srgbClr val="FFFFFF"/>
                </a:solidFill>
                <a:latin typeface="굴림"/>
                <a:cs typeface="굴림"/>
              </a:rPr>
              <a:t>data</a:t>
            </a:r>
          </a:p>
        </p:txBody>
      </p:sp>
      <p:sp>
        <p:nvSpPr>
          <p:cNvPr id="8" name="object 8"/>
          <p:cNvSpPr/>
          <p:nvPr/>
        </p:nvSpPr>
        <p:spPr>
          <a:xfrm>
            <a:off x="1501410" y="2580924"/>
            <a:ext cx="6462895" cy="3282054"/>
          </a:xfrm>
          <a:prstGeom prst="rect">
            <a:avLst/>
          </a:prstGeom>
          <a:blipFill rotWithShape="1">
            <a:blip r:embed="rId6" cstate="print"/>
            <a:stretch>
              <a:fillRect/>
            </a:stretch>
          </a:blipFill>
        </p:spPr>
        <p:txBody>
          <a:bodyPr wrap="square" lIns="0" tIns="0" rIns="0" bIns="0"/>
          <a:lstStyle/>
          <a:p>
            <a:pPr>
              <a:defRPr lang="ko-KR" altLang="en-US"/>
            </a:pPr>
            <a:endParaRPr lang="ko-KR" altLang="en-US" sz="1541"/>
          </a:p>
        </p:txBody>
      </p:sp>
      <p:sp>
        <p:nvSpPr>
          <p:cNvPr id="9" name="object 9"/>
          <p:cNvSpPr txBox="1">
            <a:spLocks noGrp="1"/>
          </p:cNvSpPr>
          <p:nvPr>
            <p:ph type="sldNum" sz="quarter" idx="7"/>
          </p:nvPr>
        </p:nvSpPr>
        <p:spPr>
          <a:xfrm>
            <a:off x="9656658" y="7013654"/>
            <a:ext cx="161290" cy="148590"/>
          </a:xfrm>
          <a:prstGeom prst="rect">
            <a:avLst/>
          </a:prstGeom>
        </p:spPr>
        <p:txBody>
          <a:bodyPr vert="horz" wrap="square" lIns="0" tIns="0" rIns="0" bIns="0">
            <a:spAutoFit/>
          </a:bodyPr>
          <a:lstStyle>
            <a:defPPr>
              <a:defRPr lang="ko-KR"/>
            </a:defPPr>
            <a:lvl1pPr marL="0" algn="l" defTabSz="914400" rtl="0" eaLnBrk="1" latinLnBrk="1" hangingPunct="1">
              <a:defRPr sz="800" b="0" i="0" kern="1200">
                <a:solidFill>
                  <a:srgbClr val="6B8F99"/>
                </a:solidFill>
                <a:latin typeface="Tahoma"/>
                <a:ea typeface="+mn-ea"/>
                <a:cs typeface="Tahoma"/>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25400">
              <a:spcBef>
                <a:spcPts val="100"/>
              </a:spcBef>
              <a:defRPr lang="ko-KR" altLang="en-US"/>
            </a:pPr>
            <a:fld id="{81D60167-4931-47E6-BA6A-407CBD079E47}" type="slidenum">
              <a:rPr lang="en-ID" smtClean="0"/>
              <a:pPr marL="25400">
                <a:spcBef>
                  <a:spcPts val="100"/>
                </a:spcBef>
                <a:defRPr lang="ko-KR" altLang="en-US"/>
              </a:pPr>
              <a:t>27</a:t>
            </a:fld>
            <a:endParaRPr lang="en-US"/>
          </a:p>
        </p:txBody>
      </p:sp>
      <p:sp>
        <p:nvSpPr>
          <p:cNvPr id="12" name="object 2"/>
          <p:cNvSpPr txBox="1"/>
          <p:nvPr/>
        </p:nvSpPr>
        <p:spPr>
          <a:xfrm>
            <a:off x="2299893" y="823754"/>
            <a:ext cx="4701542" cy="589947"/>
          </a:xfrm>
          <a:prstGeom prst="rect">
            <a:avLst/>
          </a:prstGeom>
        </p:spPr>
        <p:txBody>
          <a:bodyPr vert="horz" wrap="square" lIns="0" tIns="10329" rIns="0" bIns="0">
            <a:spAutoFit/>
          </a:bodyPr>
          <a:lstStyle/>
          <a:p>
            <a:pPr marL="10872">
              <a:spcBef>
                <a:spcPct val="0"/>
              </a:spcBef>
              <a:defRPr lang="ko-KR" altLang="en-US"/>
            </a:pPr>
            <a:r>
              <a:rPr lang="en-US" altLang="ko-KR" sz="1883" b="1" dirty="0">
                <a:latin typeface="HY견고딕"/>
                <a:cs typeface="HY견고딕"/>
              </a:rPr>
              <a:t>Ⅳ. Creation </a:t>
            </a:r>
            <a:r>
              <a:rPr lang="en-US" altLang="ko-KR" sz="1883" b="1" spc="5" dirty="0">
                <a:latin typeface="HY견고딕"/>
                <a:cs typeface="HY견고딕"/>
              </a:rPr>
              <a:t>and </a:t>
            </a:r>
            <a:r>
              <a:rPr lang="en-US" altLang="ko-KR" sz="1883" b="1" dirty="0">
                <a:latin typeface="HY견고딕"/>
                <a:cs typeface="HY견고딕"/>
              </a:rPr>
              <a:t>utilization of data</a:t>
            </a:r>
            <a:r>
              <a:rPr lang="en-US" altLang="ko-KR" sz="1883" b="1" spc="-137" dirty="0">
                <a:solidFill>
                  <a:srgbClr val="FFFFFF"/>
                </a:solidFill>
                <a:latin typeface="HY견고딕"/>
                <a:cs typeface="HY견고딕"/>
              </a:rPr>
              <a:t> </a:t>
            </a:r>
            <a:r>
              <a:rPr lang="en-US" sz="1883" b="1" spc="4" dirty="0">
                <a:solidFill>
                  <a:srgbClr val="FFFFFF"/>
                </a:solidFill>
                <a:latin typeface="HY견고딕"/>
                <a:cs typeface="HY견고딕"/>
              </a:rPr>
              <a:t>d </a:t>
            </a:r>
            <a:r>
              <a:rPr lang="en-US" sz="1883" b="1" dirty="0">
                <a:solidFill>
                  <a:srgbClr val="FFFFFF"/>
                </a:solidFill>
                <a:latin typeface="HY견고딕"/>
                <a:cs typeface="HY견고딕"/>
              </a:rPr>
              <a:t>utilization of</a:t>
            </a:r>
            <a:r>
              <a:rPr lang="en-US" sz="1883" b="1" spc="-135" dirty="0">
                <a:solidFill>
                  <a:srgbClr val="FFFFFF"/>
                </a:solidFill>
                <a:latin typeface="HY견고딕"/>
                <a:cs typeface="HY견고딕"/>
              </a:rPr>
              <a:t> </a:t>
            </a:r>
            <a:r>
              <a:rPr lang="en-US" sz="1883" b="1" dirty="0">
                <a:solidFill>
                  <a:srgbClr val="FFFFFF"/>
                </a:solidFill>
                <a:latin typeface="HY견고딕"/>
                <a:cs typeface="HY견고딕"/>
              </a:rPr>
              <a:t>data</a:t>
            </a:r>
            <a:endParaRPr lang="en-US" sz="1883" dirty="0">
              <a:latin typeface="HY견고딕"/>
              <a:cs typeface="HY견고딕"/>
            </a:endParaRPr>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17D59C1-B608-2EDA-CA4F-7A8E23A6B9B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 name="object 4"/>
          <p:cNvSpPr/>
          <p:nvPr/>
        </p:nvSpPr>
        <p:spPr>
          <a:xfrm>
            <a:off x="969655" y="1377112"/>
            <a:ext cx="7205983" cy="460320"/>
          </a:xfrm>
          <a:prstGeom prst="rect">
            <a:avLst/>
          </a:prstGeom>
          <a:blipFill rotWithShape="1">
            <a:blip r:embed="rId4" cstate="print"/>
            <a:stretch>
              <a:fillRect/>
            </a:stretch>
          </a:blipFill>
        </p:spPr>
        <p:txBody>
          <a:bodyPr wrap="square" lIns="0" tIns="0" rIns="0" bIns="0"/>
          <a:lstStyle/>
          <a:p>
            <a:pPr>
              <a:defRPr lang="ko-KR" altLang="en-US"/>
            </a:pPr>
            <a:endParaRPr lang="ko-KR" altLang="en-US" sz="1541"/>
          </a:p>
        </p:txBody>
      </p:sp>
      <p:sp>
        <p:nvSpPr>
          <p:cNvPr id="5" name="object 5"/>
          <p:cNvSpPr/>
          <p:nvPr/>
        </p:nvSpPr>
        <p:spPr>
          <a:xfrm>
            <a:off x="981387" y="1365369"/>
            <a:ext cx="7182519" cy="436846"/>
          </a:xfrm>
          <a:prstGeom prst="rect">
            <a:avLst/>
          </a:prstGeom>
          <a:blipFill rotWithShape="1">
            <a:blip r:embed="rId5" cstate="print"/>
            <a:stretch>
              <a:fillRect/>
            </a:stretch>
          </a:blipFill>
        </p:spPr>
        <p:txBody>
          <a:bodyPr wrap="square" lIns="0" tIns="0" rIns="0" bIns="0"/>
          <a:lstStyle/>
          <a:p>
            <a:pPr>
              <a:defRPr lang="ko-KR" altLang="en-US"/>
            </a:pPr>
            <a:endParaRPr lang="ko-KR" altLang="en-US" sz="1541"/>
          </a:p>
        </p:txBody>
      </p:sp>
      <p:sp>
        <p:nvSpPr>
          <p:cNvPr id="6" name="object 6"/>
          <p:cNvSpPr txBox="1"/>
          <p:nvPr/>
        </p:nvSpPr>
        <p:spPr>
          <a:xfrm>
            <a:off x="1042198" y="1434038"/>
            <a:ext cx="6298596" cy="274449"/>
          </a:xfrm>
          <a:prstGeom prst="rect">
            <a:avLst/>
          </a:prstGeom>
        </p:spPr>
        <p:txBody>
          <a:bodyPr vert="horz" wrap="square" lIns="0" tIns="10873" rIns="0" bIns="0">
            <a:spAutoFit/>
          </a:bodyPr>
          <a:lstStyle/>
          <a:p>
            <a:pPr marL="10872">
              <a:spcBef>
                <a:spcPct val="1000"/>
              </a:spcBef>
              <a:defRPr lang="ko-KR" altLang="en-US"/>
            </a:pPr>
            <a:r>
              <a:rPr lang="en-US" sz="1712" b="1">
                <a:solidFill>
                  <a:srgbClr val="FFFFFF"/>
                </a:solidFill>
                <a:latin typeface="굴림"/>
                <a:cs typeface="굴림"/>
              </a:rPr>
              <a:t>1. The </a:t>
            </a:r>
            <a:r>
              <a:rPr lang="en-US" sz="1712" b="1" spc="4">
                <a:solidFill>
                  <a:srgbClr val="FFFFFF"/>
                </a:solidFill>
                <a:latin typeface="굴림"/>
                <a:cs typeface="굴림"/>
              </a:rPr>
              <a:t>process </a:t>
            </a:r>
            <a:r>
              <a:rPr lang="en-US" sz="1712" b="1">
                <a:solidFill>
                  <a:srgbClr val="FFFFFF"/>
                </a:solidFill>
                <a:latin typeface="굴림"/>
                <a:cs typeface="굴림"/>
              </a:rPr>
              <a:t>of </a:t>
            </a:r>
            <a:r>
              <a:rPr lang="en-US" sz="1712" b="1" spc="4">
                <a:solidFill>
                  <a:srgbClr val="FFFFFF"/>
                </a:solidFill>
                <a:latin typeface="굴림"/>
                <a:cs typeface="굴림"/>
              </a:rPr>
              <a:t>gathering, processing, and transferring</a:t>
            </a:r>
            <a:r>
              <a:rPr lang="en-US" sz="1712" b="1" spc="-124">
                <a:solidFill>
                  <a:srgbClr val="FFFFFF"/>
                </a:solidFill>
                <a:latin typeface="굴림"/>
                <a:cs typeface="굴림"/>
              </a:rPr>
              <a:t> </a:t>
            </a:r>
            <a:r>
              <a:rPr lang="en-US" sz="1712" b="1" spc="4">
                <a:solidFill>
                  <a:srgbClr val="FFFFFF"/>
                </a:solidFill>
                <a:latin typeface="굴림"/>
                <a:cs typeface="굴림"/>
              </a:rPr>
              <a:t>data</a:t>
            </a:r>
          </a:p>
        </p:txBody>
      </p:sp>
      <p:sp>
        <p:nvSpPr>
          <p:cNvPr id="7" name="object 7"/>
          <p:cNvSpPr txBox="1">
            <a:spLocks noGrp="1"/>
          </p:cNvSpPr>
          <p:nvPr>
            <p:ph type="sldNum" sz="quarter" idx="7"/>
          </p:nvPr>
        </p:nvSpPr>
        <p:spPr>
          <a:xfrm>
            <a:off x="8267294" y="6196399"/>
            <a:ext cx="138084" cy="116393"/>
          </a:xfrm>
          <a:prstGeom prst="rect">
            <a:avLst/>
          </a:prstGeom>
        </p:spPr>
        <p:txBody>
          <a:bodyPr vert="horz" wrap="square" lIns="0" tIns="10873" rIns="0" bIns="0" rtlCol="0" anchor="ctr">
            <a:spAutoFit/>
          </a:bodyPr>
          <a:lstStyle/>
          <a:p>
            <a:pPr marL="21745">
              <a:spcBef>
                <a:spcPct val="1000"/>
              </a:spcBef>
              <a:defRPr lang="ko-KR" altLang="en-US"/>
            </a:pPr>
            <a:fld id="{81D60167-4931-47E6-BA6A-407CBD079E47}" type="slidenum">
              <a:rPr lang="en-US"/>
              <a:pPr marL="21745">
                <a:spcBef>
                  <a:spcPct val="1000"/>
                </a:spcBef>
                <a:defRPr lang="ko-KR" altLang="en-US"/>
              </a:pPr>
              <a:t>28</a:t>
            </a:fld>
            <a:endParaRPr lang="en-US"/>
          </a:p>
        </p:txBody>
      </p:sp>
      <p:sp>
        <p:nvSpPr>
          <p:cNvPr id="8" name="object 2"/>
          <p:cNvSpPr txBox="1"/>
          <p:nvPr/>
        </p:nvSpPr>
        <p:spPr>
          <a:xfrm>
            <a:off x="2299893" y="823754"/>
            <a:ext cx="4719472" cy="589947"/>
          </a:xfrm>
          <a:prstGeom prst="rect">
            <a:avLst/>
          </a:prstGeom>
        </p:spPr>
        <p:txBody>
          <a:bodyPr vert="horz" wrap="square" lIns="0" tIns="10329" rIns="0" bIns="0">
            <a:spAutoFit/>
          </a:bodyPr>
          <a:lstStyle/>
          <a:p>
            <a:pPr marL="10872">
              <a:spcBef>
                <a:spcPct val="0"/>
              </a:spcBef>
              <a:defRPr lang="ko-KR" altLang="en-US"/>
            </a:pPr>
            <a:r>
              <a:rPr lang="en-US" altLang="ko-KR" sz="1883" b="1" dirty="0">
                <a:latin typeface="HY견고딕"/>
                <a:cs typeface="HY견고딕"/>
              </a:rPr>
              <a:t>Ⅳ. Creation </a:t>
            </a:r>
            <a:r>
              <a:rPr lang="en-US" altLang="ko-KR" sz="1883" b="1" spc="5" dirty="0">
                <a:latin typeface="HY견고딕"/>
                <a:cs typeface="HY견고딕"/>
              </a:rPr>
              <a:t>and </a:t>
            </a:r>
            <a:r>
              <a:rPr lang="en-US" altLang="ko-KR" sz="1883" b="1" dirty="0">
                <a:latin typeface="HY견고딕"/>
                <a:cs typeface="HY견고딕"/>
              </a:rPr>
              <a:t>utilization of data</a:t>
            </a:r>
            <a:r>
              <a:rPr lang="en-US" sz="1883" b="1" dirty="0">
                <a:solidFill>
                  <a:srgbClr val="FFFFFF"/>
                </a:solidFill>
                <a:latin typeface="HY견고딕"/>
                <a:cs typeface="HY견고딕"/>
              </a:rPr>
              <a:t> Creation </a:t>
            </a:r>
            <a:r>
              <a:rPr lang="en-US" sz="1883" b="1" spc="4" dirty="0">
                <a:solidFill>
                  <a:srgbClr val="FFFFFF"/>
                </a:solidFill>
                <a:latin typeface="HY견고딕"/>
                <a:cs typeface="HY견고딕"/>
              </a:rPr>
              <a:t>and </a:t>
            </a:r>
            <a:r>
              <a:rPr lang="en-US" sz="1883" b="1" dirty="0">
                <a:solidFill>
                  <a:srgbClr val="FFFFFF"/>
                </a:solidFill>
                <a:latin typeface="HY견고딕"/>
                <a:cs typeface="HY견고딕"/>
              </a:rPr>
              <a:t>utilization of</a:t>
            </a:r>
            <a:r>
              <a:rPr lang="en-US" sz="1883" b="1" spc="-135" dirty="0">
                <a:solidFill>
                  <a:srgbClr val="FFFFFF"/>
                </a:solidFill>
                <a:latin typeface="HY견고딕"/>
                <a:cs typeface="HY견고딕"/>
              </a:rPr>
              <a:t> </a:t>
            </a:r>
            <a:r>
              <a:rPr lang="en-US" sz="1883" b="1" dirty="0">
                <a:solidFill>
                  <a:srgbClr val="FFFFFF"/>
                </a:solidFill>
                <a:latin typeface="HY견고딕"/>
                <a:cs typeface="HY견고딕"/>
              </a:rPr>
              <a:t>data</a:t>
            </a:r>
            <a:endParaRPr lang="en-US" sz="1883" dirty="0">
              <a:latin typeface="HY견고딕"/>
              <a:cs typeface="HY견고딕"/>
            </a:endParaRPr>
          </a:p>
        </p:txBody>
      </p:sp>
      <p:pic>
        <p:nvPicPr>
          <p:cNvPr id="9" name="그림 8"/>
          <p:cNvPicPr>
            <a:picLocks noChangeAspect="1"/>
          </p:cNvPicPr>
          <p:nvPr/>
        </p:nvPicPr>
        <p:blipFill rotWithShape="1">
          <a:blip r:embed="rId6" cstate="print"/>
          <a:stretch>
            <a:fillRect/>
          </a:stretch>
        </p:blipFill>
        <p:spPr>
          <a:xfrm>
            <a:off x="955105" y="1834320"/>
            <a:ext cx="7212787" cy="1696388"/>
          </a:xfrm>
          <a:prstGeom prst="rect">
            <a:avLst/>
          </a:prstGeom>
        </p:spPr>
      </p:pic>
      <p:pic>
        <p:nvPicPr>
          <p:cNvPr id="11" name="그림 10"/>
          <p:cNvPicPr>
            <a:picLocks noChangeAspect="1"/>
          </p:cNvPicPr>
          <p:nvPr/>
        </p:nvPicPr>
        <p:blipFill rotWithShape="1">
          <a:blip r:embed="rId7" cstate="print"/>
          <a:stretch>
            <a:fillRect/>
          </a:stretch>
        </p:blipFill>
        <p:spPr>
          <a:xfrm>
            <a:off x="985929" y="3592357"/>
            <a:ext cx="7181963" cy="2064903"/>
          </a:xfrm>
          <a:prstGeom prst="rect">
            <a:avLst/>
          </a:prstGeom>
        </p:spPr>
      </p:pic>
      <p:sp>
        <p:nvSpPr>
          <p:cNvPr id="12" name="object 4"/>
          <p:cNvSpPr txBox="1"/>
          <p:nvPr/>
        </p:nvSpPr>
        <p:spPr>
          <a:xfrm>
            <a:off x="677690" y="5932945"/>
            <a:ext cx="7363811" cy="273835"/>
          </a:xfrm>
          <a:prstGeom prst="rect">
            <a:avLst/>
          </a:prstGeom>
        </p:spPr>
        <p:txBody>
          <a:bodyPr vert="horz" wrap="square" lIns="0" tIns="10329" rIns="0" bIns="0">
            <a:spAutoFit/>
          </a:bodyPr>
          <a:lstStyle/>
          <a:p>
            <a:pPr marL="10872">
              <a:spcBef>
                <a:spcPct val="0"/>
              </a:spcBef>
              <a:defRPr lang="ko-KR" altLang="en-US"/>
            </a:pPr>
            <a:r>
              <a:rPr lang="en-US" sz="856" spc="4" dirty="0">
                <a:latin typeface="HY견고딕"/>
                <a:cs typeface="HY견고딕"/>
              </a:rPr>
              <a:t>sources :</a:t>
            </a:r>
            <a:r>
              <a:rPr lang="en-US" sz="856" spc="-12" dirty="0">
                <a:latin typeface="HY견고딕"/>
                <a:cs typeface="HY견고딕"/>
              </a:rPr>
              <a:t>https://www.sigmoid.com/blogs/apache-spark-for-real-time-analytics/</a:t>
            </a:r>
            <a:r>
              <a:rPr lang="en-US" altLang="ko-KR" sz="856" spc="-12" dirty="0">
                <a:latin typeface="HY견고딕"/>
                <a:cs typeface="HY견고딕"/>
              </a:rPr>
              <a:t> </a:t>
            </a:r>
            <a:r>
              <a:rPr lang="en-US" sz="856" spc="-12" dirty="0">
                <a:latin typeface="HY견고딕"/>
                <a:cs typeface="HY견고딕"/>
              </a:rPr>
              <a:t>https://www.polestarllp.com/turbocharge-your-business-with-snowflake-cloud-data-platform</a:t>
            </a:r>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259244C1-EA02-4296-54D0-336BAF8C8AB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object 3"/>
          <p:cNvSpPr/>
          <p:nvPr/>
        </p:nvSpPr>
        <p:spPr>
          <a:xfrm>
            <a:off x="961838" y="1409698"/>
            <a:ext cx="7205983" cy="387302"/>
          </a:xfrm>
          <a:prstGeom prst="rect">
            <a:avLst/>
          </a:prstGeom>
          <a:blipFill rotWithShape="1">
            <a:blip r:embed="rId4" cstate="print"/>
            <a:stretch>
              <a:fillRect/>
            </a:stretch>
          </a:blipFill>
        </p:spPr>
        <p:txBody>
          <a:bodyPr wrap="square" lIns="0" tIns="0" rIns="0" bIns="0"/>
          <a:lstStyle/>
          <a:p>
            <a:pPr>
              <a:defRPr lang="ko-KR" altLang="en-US"/>
            </a:pPr>
            <a:endParaRPr lang="ko-KR" altLang="en-US" sz="1541"/>
          </a:p>
        </p:txBody>
      </p:sp>
      <p:sp>
        <p:nvSpPr>
          <p:cNvPr id="4" name="object 4"/>
          <p:cNvSpPr/>
          <p:nvPr/>
        </p:nvSpPr>
        <p:spPr>
          <a:xfrm>
            <a:off x="973570" y="1397966"/>
            <a:ext cx="7182519" cy="370348"/>
          </a:xfrm>
          <a:prstGeom prst="rect">
            <a:avLst/>
          </a:prstGeom>
          <a:blipFill rotWithShape="1">
            <a:blip r:embed="rId5" cstate="print"/>
            <a:stretch>
              <a:fillRect/>
            </a:stretch>
          </a:blipFill>
        </p:spPr>
        <p:txBody>
          <a:bodyPr wrap="square" lIns="0" tIns="0" rIns="0" bIns="0"/>
          <a:lstStyle/>
          <a:p>
            <a:pPr>
              <a:defRPr lang="ko-KR" altLang="en-US"/>
            </a:pPr>
            <a:endParaRPr lang="ko-KR" altLang="en-US" sz="1541"/>
          </a:p>
        </p:txBody>
      </p:sp>
      <p:sp>
        <p:nvSpPr>
          <p:cNvPr id="5" name="object 5"/>
          <p:cNvSpPr txBox="1"/>
          <p:nvPr/>
        </p:nvSpPr>
        <p:spPr>
          <a:xfrm>
            <a:off x="1042200" y="1434038"/>
            <a:ext cx="3291731" cy="274449"/>
          </a:xfrm>
          <a:prstGeom prst="rect">
            <a:avLst/>
          </a:prstGeom>
        </p:spPr>
        <p:txBody>
          <a:bodyPr vert="horz" wrap="square" lIns="0" tIns="10873" rIns="0" bIns="0">
            <a:spAutoFit/>
          </a:bodyPr>
          <a:lstStyle/>
          <a:p>
            <a:pPr marL="10872">
              <a:spcBef>
                <a:spcPts val="86"/>
              </a:spcBef>
              <a:defRPr lang="ko-KR" altLang="en-US"/>
            </a:pPr>
            <a:r>
              <a:rPr lang="en-US" sz="1712" b="1">
                <a:solidFill>
                  <a:srgbClr val="FFFFFF"/>
                </a:solidFill>
                <a:latin typeface="굴림"/>
                <a:cs typeface="굴림"/>
              </a:rPr>
              <a:t>2. </a:t>
            </a:r>
            <a:r>
              <a:rPr lang="en-US" sz="1712" b="1" spc="-4">
                <a:solidFill>
                  <a:srgbClr val="FFFFFF"/>
                </a:solidFill>
                <a:latin typeface="굴림"/>
                <a:cs typeface="굴림"/>
              </a:rPr>
              <a:t>Storage </a:t>
            </a:r>
            <a:r>
              <a:rPr lang="en-US" sz="1712" b="1">
                <a:solidFill>
                  <a:srgbClr val="FFFFFF"/>
                </a:solidFill>
                <a:latin typeface="굴림"/>
                <a:cs typeface="굴림"/>
              </a:rPr>
              <a:t>and utilization of</a:t>
            </a:r>
            <a:r>
              <a:rPr lang="en-US" sz="1712" b="1" spc="-163">
                <a:solidFill>
                  <a:srgbClr val="FFFFFF"/>
                </a:solidFill>
                <a:latin typeface="굴림"/>
                <a:cs typeface="굴림"/>
              </a:rPr>
              <a:t> </a:t>
            </a:r>
            <a:r>
              <a:rPr lang="en-US" sz="1712" b="1" spc="-4">
                <a:solidFill>
                  <a:srgbClr val="FFFFFF"/>
                </a:solidFill>
                <a:latin typeface="굴림"/>
                <a:cs typeface="굴림"/>
              </a:rPr>
              <a:t>data</a:t>
            </a:r>
            <a:endParaRPr lang="en-US" sz="1712">
              <a:latin typeface="굴림"/>
              <a:cs typeface="굴림"/>
            </a:endParaRPr>
          </a:p>
        </p:txBody>
      </p:sp>
      <p:sp>
        <p:nvSpPr>
          <p:cNvPr id="6" name="object 6"/>
          <p:cNvSpPr/>
          <p:nvPr/>
        </p:nvSpPr>
        <p:spPr>
          <a:xfrm>
            <a:off x="999958" y="1950553"/>
            <a:ext cx="7143953" cy="4313228"/>
          </a:xfrm>
          <a:custGeom>
            <a:avLst/>
            <a:gdLst/>
            <a:ahLst/>
            <a:cxnLst/>
            <a:rect l="l" t="t" r="r" b="b"/>
            <a:pathLst>
              <a:path w="8344534" h="5038090">
                <a:moveTo>
                  <a:pt x="0" y="0"/>
                </a:moveTo>
                <a:lnTo>
                  <a:pt x="0" y="5037543"/>
                </a:lnTo>
                <a:lnTo>
                  <a:pt x="8344306" y="5037543"/>
                </a:lnTo>
                <a:lnTo>
                  <a:pt x="8344306" y="0"/>
                </a:lnTo>
                <a:lnTo>
                  <a:pt x="0" y="0"/>
                </a:lnTo>
                <a:close/>
              </a:path>
            </a:pathLst>
          </a:custGeom>
          <a:solidFill>
            <a:srgbClr val="08A1D9"/>
          </a:solidFill>
        </p:spPr>
        <p:txBody>
          <a:bodyPr wrap="square" lIns="0" tIns="0" rIns="0" bIns="0"/>
          <a:lstStyle/>
          <a:p>
            <a:pPr>
              <a:defRPr lang="ko-KR" altLang="en-US"/>
            </a:pPr>
            <a:endParaRPr lang="ko-KR" altLang="en-US" sz="1541"/>
          </a:p>
        </p:txBody>
      </p:sp>
      <p:sp>
        <p:nvSpPr>
          <p:cNvPr id="7" name="object 7"/>
          <p:cNvSpPr/>
          <p:nvPr/>
        </p:nvSpPr>
        <p:spPr>
          <a:xfrm>
            <a:off x="989204" y="1939473"/>
            <a:ext cx="7165699" cy="4334974"/>
          </a:xfrm>
          <a:custGeom>
            <a:avLst/>
            <a:gdLst/>
            <a:ahLst/>
            <a:cxnLst/>
            <a:rect l="l" t="t" r="r" b="b"/>
            <a:pathLst>
              <a:path w="8369934" h="5063490">
                <a:moveTo>
                  <a:pt x="8364093" y="0"/>
                </a:moveTo>
                <a:lnTo>
                  <a:pt x="5715" y="0"/>
                </a:lnTo>
                <a:lnTo>
                  <a:pt x="0" y="5702"/>
                </a:lnTo>
                <a:lnTo>
                  <a:pt x="0" y="5057724"/>
                </a:lnTo>
                <a:lnTo>
                  <a:pt x="5715" y="5063426"/>
                </a:lnTo>
                <a:lnTo>
                  <a:pt x="8364093" y="5063426"/>
                </a:lnTo>
                <a:lnTo>
                  <a:pt x="8369808" y="5057724"/>
                </a:lnTo>
                <a:lnTo>
                  <a:pt x="8369808" y="5050485"/>
                </a:lnTo>
                <a:lnTo>
                  <a:pt x="25501" y="5050485"/>
                </a:lnTo>
                <a:lnTo>
                  <a:pt x="12560" y="5037912"/>
                </a:lnTo>
                <a:lnTo>
                  <a:pt x="25501" y="5037912"/>
                </a:lnTo>
                <a:lnTo>
                  <a:pt x="25501" y="25514"/>
                </a:lnTo>
                <a:lnTo>
                  <a:pt x="12560" y="25514"/>
                </a:lnTo>
                <a:lnTo>
                  <a:pt x="25501" y="12941"/>
                </a:lnTo>
                <a:lnTo>
                  <a:pt x="8369808" y="12941"/>
                </a:lnTo>
                <a:lnTo>
                  <a:pt x="8369808" y="5702"/>
                </a:lnTo>
                <a:lnTo>
                  <a:pt x="8364093" y="0"/>
                </a:lnTo>
                <a:close/>
              </a:path>
              <a:path w="8369934" h="5063490">
                <a:moveTo>
                  <a:pt x="25501" y="5037912"/>
                </a:moveTo>
                <a:lnTo>
                  <a:pt x="12560" y="5037912"/>
                </a:lnTo>
                <a:lnTo>
                  <a:pt x="25501" y="5050485"/>
                </a:lnTo>
                <a:lnTo>
                  <a:pt x="25501" y="5037912"/>
                </a:lnTo>
                <a:close/>
              </a:path>
              <a:path w="8369934" h="5063490">
                <a:moveTo>
                  <a:pt x="8344306" y="5037912"/>
                </a:moveTo>
                <a:lnTo>
                  <a:pt x="25501" y="5037912"/>
                </a:lnTo>
                <a:lnTo>
                  <a:pt x="25501" y="5050485"/>
                </a:lnTo>
                <a:lnTo>
                  <a:pt x="8344306" y="5050485"/>
                </a:lnTo>
                <a:lnTo>
                  <a:pt x="8344306" y="5037912"/>
                </a:lnTo>
                <a:close/>
              </a:path>
              <a:path w="8369934" h="5063490">
                <a:moveTo>
                  <a:pt x="8344306" y="12941"/>
                </a:moveTo>
                <a:lnTo>
                  <a:pt x="8344306" y="5050485"/>
                </a:lnTo>
                <a:lnTo>
                  <a:pt x="8356866" y="5037912"/>
                </a:lnTo>
                <a:lnTo>
                  <a:pt x="8369808" y="5037912"/>
                </a:lnTo>
                <a:lnTo>
                  <a:pt x="8369808" y="25514"/>
                </a:lnTo>
                <a:lnTo>
                  <a:pt x="8356866" y="25514"/>
                </a:lnTo>
                <a:lnTo>
                  <a:pt x="8344306" y="12941"/>
                </a:lnTo>
                <a:close/>
              </a:path>
              <a:path w="8369934" h="5063490">
                <a:moveTo>
                  <a:pt x="8369808" y="5037912"/>
                </a:moveTo>
                <a:lnTo>
                  <a:pt x="8356866" y="5037912"/>
                </a:lnTo>
                <a:lnTo>
                  <a:pt x="8344306" y="5050485"/>
                </a:lnTo>
                <a:lnTo>
                  <a:pt x="8369808" y="5050485"/>
                </a:lnTo>
                <a:lnTo>
                  <a:pt x="8369808" y="5037912"/>
                </a:lnTo>
                <a:close/>
              </a:path>
              <a:path w="8369934" h="5063490">
                <a:moveTo>
                  <a:pt x="25501" y="12941"/>
                </a:moveTo>
                <a:lnTo>
                  <a:pt x="12560" y="25514"/>
                </a:lnTo>
                <a:lnTo>
                  <a:pt x="25501" y="25514"/>
                </a:lnTo>
                <a:lnTo>
                  <a:pt x="25501" y="12941"/>
                </a:lnTo>
                <a:close/>
              </a:path>
              <a:path w="8369934" h="5063490">
                <a:moveTo>
                  <a:pt x="8344306" y="12941"/>
                </a:moveTo>
                <a:lnTo>
                  <a:pt x="25501" y="12941"/>
                </a:lnTo>
                <a:lnTo>
                  <a:pt x="25501" y="25514"/>
                </a:lnTo>
                <a:lnTo>
                  <a:pt x="8344306" y="25514"/>
                </a:lnTo>
                <a:lnTo>
                  <a:pt x="8344306" y="12941"/>
                </a:lnTo>
                <a:close/>
              </a:path>
              <a:path w="8369934" h="5063490">
                <a:moveTo>
                  <a:pt x="8369808" y="12941"/>
                </a:moveTo>
                <a:lnTo>
                  <a:pt x="8344306" y="12941"/>
                </a:lnTo>
                <a:lnTo>
                  <a:pt x="8356866" y="25514"/>
                </a:lnTo>
                <a:lnTo>
                  <a:pt x="8369808" y="25514"/>
                </a:lnTo>
                <a:lnTo>
                  <a:pt x="8369808" y="12941"/>
                </a:lnTo>
                <a:close/>
              </a:path>
            </a:pathLst>
          </a:custGeom>
          <a:solidFill>
            <a:srgbClr val="044D66"/>
          </a:solidFill>
        </p:spPr>
        <p:txBody>
          <a:bodyPr wrap="square" lIns="0" tIns="0" rIns="0" bIns="0"/>
          <a:lstStyle/>
          <a:p>
            <a:pPr>
              <a:defRPr lang="ko-KR" altLang="en-US"/>
            </a:pPr>
            <a:endParaRPr lang="ko-KR" altLang="en-US" sz="1541"/>
          </a:p>
        </p:txBody>
      </p:sp>
      <p:sp>
        <p:nvSpPr>
          <p:cNvPr id="8" name="object 8"/>
          <p:cNvSpPr/>
          <p:nvPr/>
        </p:nvSpPr>
        <p:spPr>
          <a:xfrm>
            <a:off x="989204" y="1939473"/>
            <a:ext cx="7165699" cy="4334974"/>
          </a:xfrm>
          <a:custGeom>
            <a:avLst/>
            <a:gdLst/>
            <a:ahLst/>
            <a:cxnLst/>
            <a:rect l="l" t="t" r="r" b="b"/>
            <a:pathLst>
              <a:path w="8369934" h="5063490">
                <a:moveTo>
                  <a:pt x="0" y="12941"/>
                </a:moveTo>
                <a:lnTo>
                  <a:pt x="0" y="5702"/>
                </a:lnTo>
                <a:lnTo>
                  <a:pt x="5715" y="0"/>
                </a:lnTo>
                <a:lnTo>
                  <a:pt x="12560" y="0"/>
                </a:lnTo>
                <a:lnTo>
                  <a:pt x="8356866" y="0"/>
                </a:lnTo>
                <a:lnTo>
                  <a:pt x="8364093" y="0"/>
                </a:lnTo>
                <a:lnTo>
                  <a:pt x="8369808" y="5702"/>
                </a:lnTo>
                <a:lnTo>
                  <a:pt x="8369808" y="12941"/>
                </a:lnTo>
                <a:lnTo>
                  <a:pt x="8369808" y="5050485"/>
                </a:lnTo>
                <a:lnTo>
                  <a:pt x="8369808" y="5057724"/>
                </a:lnTo>
                <a:lnTo>
                  <a:pt x="8364093" y="5063426"/>
                </a:lnTo>
                <a:lnTo>
                  <a:pt x="8356866" y="5063426"/>
                </a:lnTo>
                <a:lnTo>
                  <a:pt x="12560" y="5063426"/>
                </a:lnTo>
                <a:lnTo>
                  <a:pt x="5715" y="5063426"/>
                </a:lnTo>
                <a:lnTo>
                  <a:pt x="0" y="5057724"/>
                </a:lnTo>
                <a:lnTo>
                  <a:pt x="0" y="5050485"/>
                </a:lnTo>
                <a:lnTo>
                  <a:pt x="0" y="12941"/>
                </a:lnTo>
                <a:close/>
              </a:path>
            </a:pathLst>
          </a:custGeom>
          <a:ln w="9512">
            <a:solidFill>
              <a:srgbClr val="044D66"/>
            </a:solidFill>
          </a:ln>
        </p:spPr>
        <p:txBody>
          <a:bodyPr wrap="square" lIns="0" tIns="0" rIns="0" bIns="0"/>
          <a:lstStyle/>
          <a:p>
            <a:pPr>
              <a:defRPr lang="ko-KR" altLang="en-US"/>
            </a:pPr>
            <a:endParaRPr lang="ko-KR" altLang="en-US" sz="1541"/>
          </a:p>
        </p:txBody>
      </p:sp>
      <p:sp>
        <p:nvSpPr>
          <p:cNvPr id="9" name="object 9"/>
          <p:cNvSpPr/>
          <p:nvPr/>
        </p:nvSpPr>
        <p:spPr>
          <a:xfrm>
            <a:off x="999958" y="1950553"/>
            <a:ext cx="7143953" cy="4313228"/>
          </a:xfrm>
          <a:custGeom>
            <a:avLst/>
            <a:gdLst/>
            <a:ahLst/>
            <a:cxnLst/>
            <a:rect l="l" t="t" r="r" b="b"/>
            <a:pathLst>
              <a:path w="8344534" h="5038090">
                <a:moveTo>
                  <a:pt x="12941" y="5037543"/>
                </a:moveTo>
                <a:lnTo>
                  <a:pt x="0" y="5024970"/>
                </a:lnTo>
                <a:lnTo>
                  <a:pt x="8344306" y="5024970"/>
                </a:lnTo>
                <a:lnTo>
                  <a:pt x="8331746" y="5037543"/>
                </a:lnTo>
                <a:lnTo>
                  <a:pt x="8331746" y="0"/>
                </a:lnTo>
                <a:lnTo>
                  <a:pt x="8344306" y="12572"/>
                </a:lnTo>
                <a:lnTo>
                  <a:pt x="0" y="12572"/>
                </a:lnTo>
                <a:lnTo>
                  <a:pt x="12941" y="0"/>
                </a:lnTo>
                <a:lnTo>
                  <a:pt x="12941" y="5037543"/>
                </a:lnTo>
                <a:close/>
              </a:path>
            </a:pathLst>
          </a:custGeom>
          <a:ln w="9512">
            <a:solidFill>
              <a:srgbClr val="044D66"/>
            </a:solidFill>
          </a:ln>
        </p:spPr>
        <p:txBody>
          <a:bodyPr wrap="square" lIns="0" tIns="0" rIns="0" bIns="0"/>
          <a:lstStyle/>
          <a:p>
            <a:pPr>
              <a:defRPr lang="ko-KR" altLang="en-US"/>
            </a:pPr>
            <a:endParaRPr lang="ko-KR" altLang="en-US" sz="1541"/>
          </a:p>
        </p:txBody>
      </p:sp>
      <p:sp>
        <p:nvSpPr>
          <p:cNvPr id="10" name="object 10"/>
          <p:cNvSpPr txBox="1"/>
          <p:nvPr/>
        </p:nvSpPr>
        <p:spPr>
          <a:xfrm>
            <a:off x="2710435" y="5913367"/>
            <a:ext cx="5390176" cy="116393"/>
          </a:xfrm>
          <a:prstGeom prst="rect">
            <a:avLst/>
          </a:prstGeom>
        </p:spPr>
        <p:txBody>
          <a:bodyPr vert="horz" wrap="square" lIns="0" tIns="10873" rIns="0" bIns="0">
            <a:spAutoFit/>
          </a:bodyPr>
          <a:lstStyle/>
          <a:p>
            <a:pPr marL="10872">
              <a:spcBef>
                <a:spcPts val="86"/>
              </a:spcBef>
              <a:defRPr lang="ko-KR" altLang="en-US"/>
            </a:pPr>
            <a:r>
              <a:rPr lang="en-US" sz="685" spc="-4">
                <a:solidFill>
                  <a:srgbClr val="FFFFFF"/>
                </a:solidFill>
                <a:latin typeface="HY헤드라인M"/>
                <a:cs typeface="HY헤드라인M"/>
              </a:rPr>
              <a:t>source </a:t>
            </a:r>
            <a:r>
              <a:rPr lang="en-US" sz="685">
                <a:solidFill>
                  <a:srgbClr val="FFFFFF"/>
                </a:solidFill>
                <a:latin typeface="HY헤드라인M"/>
                <a:cs typeface="HY헤드라인M"/>
              </a:rPr>
              <a:t>: </a:t>
            </a:r>
            <a:r>
              <a:rPr lang="en-US" sz="685" spc="-4">
                <a:solidFill>
                  <a:srgbClr val="FFFFFF"/>
                </a:solidFill>
                <a:latin typeface="HY헤드라인M"/>
                <a:cs typeface="HY헤드라인M"/>
              </a:rPr>
              <a:t>T-times TV,</a:t>
            </a:r>
            <a:r>
              <a:rPr lang="en-US" sz="685" spc="150">
                <a:solidFill>
                  <a:srgbClr val="FFFFFF"/>
                </a:solidFill>
                <a:latin typeface="HY헤드라인M"/>
                <a:cs typeface="HY헤드라인M"/>
              </a:rPr>
              <a:t> </a:t>
            </a:r>
            <a:r>
              <a:rPr lang="en-US" sz="685" spc="-4">
                <a:solidFill>
                  <a:srgbClr val="FFFFFF"/>
                </a:solidFill>
                <a:latin typeface="HY헤드라인M"/>
                <a:cs typeface="HY헤드라인M"/>
              </a:rPr>
              <a:t>https://asia.nikkei.com/Business/Technology/Amazon-to-build-smaller-local-data-centers-in-Asia-Pacific</a:t>
            </a:r>
            <a:endParaRPr lang="en-US" sz="685">
              <a:latin typeface="HY헤드라인M"/>
              <a:cs typeface="HY헤드라인M"/>
            </a:endParaRPr>
          </a:p>
        </p:txBody>
      </p:sp>
      <p:sp>
        <p:nvSpPr>
          <p:cNvPr id="11" name="object 11"/>
          <p:cNvSpPr/>
          <p:nvPr/>
        </p:nvSpPr>
        <p:spPr>
          <a:xfrm>
            <a:off x="3741799" y="3429652"/>
            <a:ext cx="4462521" cy="2339428"/>
          </a:xfrm>
          <a:prstGeom prst="rect">
            <a:avLst/>
          </a:prstGeom>
          <a:blipFill rotWithShape="1">
            <a:blip r:embed="rId6" cstate="print"/>
            <a:stretch>
              <a:fillRect/>
            </a:stretch>
          </a:blipFill>
        </p:spPr>
        <p:txBody>
          <a:bodyPr wrap="square" lIns="0" tIns="0" rIns="0" bIns="0"/>
          <a:lstStyle/>
          <a:p>
            <a:pPr>
              <a:defRPr lang="ko-KR" altLang="en-US"/>
            </a:pPr>
            <a:endParaRPr lang="ko-KR" altLang="en-US" sz="1541"/>
          </a:p>
        </p:txBody>
      </p:sp>
      <p:sp>
        <p:nvSpPr>
          <p:cNvPr id="12" name="object 12"/>
          <p:cNvSpPr/>
          <p:nvPr/>
        </p:nvSpPr>
        <p:spPr>
          <a:xfrm>
            <a:off x="1025704" y="1824386"/>
            <a:ext cx="3701395" cy="2083842"/>
          </a:xfrm>
          <a:prstGeom prst="rect">
            <a:avLst/>
          </a:prstGeom>
          <a:blipFill rotWithShape="1">
            <a:blip r:embed="rId7" cstate="print"/>
            <a:stretch>
              <a:fillRect/>
            </a:stretch>
          </a:blipFill>
        </p:spPr>
        <p:txBody>
          <a:bodyPr wrap="square" lIns="0" tIns="0" rIns="0" bIns="0"/>
          <a:lstStyle/>
          <a:p>
            <a:pPr>
              <a:defRPr lang="ko-KR" altLang="en-US"/>
            </a:pPr>
            <a:endParaRPr lang="ko-KR" altLang="en-US" sz="1541"/>
          </a:p>
        </p:txBody>
      </p:sp>
      <p:sp>
        <p:nvSpPr>
          <p:cNvPr id="13" name="object 13"/>
          <p:cNvSpPr txBox="1">
            <a:spLocks noGrp="1"/>
          </p:cNvSpPr>
          <p:nvPr>
            <p:ph type="sldNum" sz="quarter" idx="7"/>
          </p:nvPr>
        </p:nvSpPr>
        <p:spPr>
          <a:xfrm>
            <a:off x="9656658" y="7013654"/>
            <a:ext cx="161290" cy="148590"/>
          </a:xfrm>
          <a:prstGeom prst="rect">
            <a:avLst/>
          </a:prstGeom>
        </p:spPr>
        <p:txBody>
          <a:bodyPr vert="horz" wrap="square" lIns="0" tIns="0" rIns="0" bIns="0">
            <a:spAutoFit/>
          </a:bodyPr>
          <a:lstStyle>
            <a:defPPr>
              <a:defRPr lang="ko-KR"/>
            </a:defPPr>
            <a:lvl1pPr marL="0" algn="l" defTabSz="914400" rtl="0" eaLnBrk="1" latinLnBrk="1" hangingPunct="1">
              <a:defRPr sz="800" b="0" i="0" kern="1200">
                <a:solidFill>
                  <a:srgbClr val="6B8F99"/>
                </a:solidFill>
                <a:latin typeface="Tahoma"/>
                <a:ea typeface="+mn-ea"/>
                <a:cs typeface="Tahoma"/>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25400">
              <a:spcBef>
                <a:spcPts val="100"/>
              </a:spcBef>
              <a:defRPr lang="ko-KR" altLang="en-US"/>
            </a:pPr>
            <a:fld id="{81D60167-4931-47E6-BA6A-407CBD079E47}" type="slidenum">
              <a:rPr lang="en-ID" smtClean="0"/>
              <a:pPr marL="25400">
                <a:spcBef>
                  <a:spcPts val="100"/>
                </a:spcBef>
                <a:defRPr lang="ko-KR" altLang="en-US"/>
              </a:pPr>
              <a:t>29</a:t>
            </a:fld>
            <a:endParaRPr lang="en-US"/>
          </a:p>
        </p:txBody>
      </p:sp>
      <p:sp>
        <p:nvSpPr>
          <p:cNvPr id="15" name="object 2"/>
          <p:cNvSpPr txBox="1"/>
          <p:nvPr/>
        </p:nvSpPr>
        <p:spPr>
          <a:xfrm>
            <a:off x="2299892" y="823754"/>
            <a:ext cx="4477425" cy="589947"/>
          </a:xfrm>
          <a:prstGeom prst="rect">
            <a:avLst/>
          </a:prstGeom>
        </p:spPr>
        <p:txBody>
          <a:bodyPr vert="horz" wrap="square" lIns="0" tIns="10329" rIns="0" bIns="0">
            <a:spAutoFit/>
          </a:bodyPr>
          <a:lstStyle/>
          <a:p>
            <a:pPr marL="10872">
              <a:spcBef>
                <a:spcPts val="81"/>
              </a:spcBef>
              <a:defRPr lang="ko-KR" altLang="en-US"/>
            </a:pPr>
            <a:r>
              <a:rPr lang="en-US" altLang="ko-KR" sz="1883" b="1" dirty="0">
                <a:latin typeface="HY견고딕"/>
                <a:cs typeface="HY견고딕"/>
              </a:rPr>
              <a:t>Ⅳ. Creation </a:t>
            </a:r>
            <a:r>
              <a:rPr lang="en-US" altLang="ko-KR" sz="1883" b="1" spc="5" dirty="0">
                <a:latin typeface="HY견고딕"/>
                <a:cs typeface="HY견고딕"/>
              </a:rPr>
              <a:t>and </a:t>
            </a:r>
            <a:r>
              <a:rPr lang="en-US" altLang="ko-KR" sz="1883" b="1" dirty="0">
                <a:latin typeface="HY견고딕"/>
                <a:cs typeface="HY견고딕"/>
              </a:rPr>
              <a:t>utilization of data</a:t>
            </a:r>
            <a:r>
              <a:rPr lang="en-US" altLang="ko-KR" sz="1883" b="1" spc="-137" dirty="0">
                <a:solidFill>
                  <a:srgbClr val="FFFFFF"/>
                </a:solidFill>
                <a:latin typeface="HY견고딕"/>
                <a:cs typeface="HY견고딕"/>
              </a:rPr>
              <a:t> </a:t>
            </a:r>
            <a:r>
              <a:rPr lang="en-US" sz="1883" b="1" dirty="0" err="1">
                <a:solidFill>
                  <a:srgbClr val="FFFFFF"/>
                </a:solidFill>
                <a:latin typeface="HY견고딕"/>
                <a:cs typeface="HY견고딕"/>
              </a:rPr>
              <a:t>nd</a:t>
            </a:r>
            <a:r>
              <a:rPr lang="en-US" sz="1883" b="1" dirty="0">
                <a:solidFill>
                  <a:srgbClr val="FFFFFF"/>
                </a:solidFill>
                <a:latin typeface="HY견고딕"/>
                <a:cs typeface="HY견고딕"/>
              </a:rPr>
              <a:t> utilization of</a:t>
            </a:r>
            <a:r>
              <a:rPr lang="en-US" sz="1883" b="1" spc="-137" dirty="0">
                <a:solidFill>
                  <a:srgbClr val="FFFFFF"/>
                </a:solidFill>
                <a:latin typeface="HY견고딕"/>
                <a:cs typeface="HY견고딕"/>
              </a:rPr>
              <a:t> </a:t>
            </a:r>
            <a:r>
              <a:rPr lang="en-US" sz="1883" b="1" dirty="0">
                <a:solidFill>
                  <a:srgbClr val="FFFFFF"/>
                </a:solidFill>
                <a:latin typeface="HY견고딕"/>
                <a:cs typeface="HY견고딕"/>
              </a:rPr>
              <a:t>data</a:t>
            </a:r>
            <a:endParaRPr lang="en-US" sz="1883" dirty="0">
              <a:latin typeface="HY견고딕"/>
              <a:cs typeface="HY견고딕"/>
            </a:endParaRP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4A89BE24-45E1-26DE-BD87-F37910CB12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object 2"/>
          <p:cNvSpPr txBox="1">
            <a:spLocks noGrp="1"/>
          </p:cNvSpPr>
          <p:nvPr>
            <p:ph type="title"/>
          </p:nvPr>
        </p:nvSpPr>
        <p:spPr>
          <a:xfrm>
            <a:off x="3457230" y="819692"/>
            <a:ext cx="2128345" cy="300189"/>
          </a:xfrm>
          <a:prstGeom prst="rect">
            <a:avLst/>
          </a:prstGeom>
        </p:spPr>
        <p:txBody>
          <a:bodyPr vert="horz" wrap="square" lIns="0" tIns="10329" rIns="0" bIns="0" rtlCol="0" anchor="ctr">
            <a:spAutoFit/>
          </a:bodyPr>
          <a:lstStyle/>
          <a:p>
            <a:pPr marL="10872">
              <a:lnSpc>
                <a:spcPct val="100000"/>
              </a:lnSpc>
              <a:spcBef>
                <a:spcPts val="80"/>
              </a:spcBef>
              <a:defRPr lang="ko-KR" altLang="en-US"/>
            </a:pPr>
            <a:r>
              <a:rPr lang="en-US" altLang="ko-KR" sz="1883" b="1" dirty="0">
                <a:latin typeface="HY견고딕" pitchFamily="18" charset="-127"/>
                <a:ea typeface="HY견고딕" pitchFamily="18" charset="-127"/>
              </a:rPr>
              <a:t>Table of</a:t>
            </a:r>
            <a:r>
              <a:rPr lang="ko-KR" altLang="en-US" sz="1883" b="1" spc="-94" dirty="0">
                <a:latin typeface="HY견고딕" pitchFamily="18" charset="-127"/>
                <a:ea typeface="HY견고딕" pitchFamily="18" charset="-127"/>
              </a:rPr>
              <a:t> </a:t>
            </a:r>
            <a:r>
              <a:rPr lang="en-US" altLang="ko-KR" sz="1883" b="1" dirty="0">
                <a:latin typeface="HY견고딕" pitchFamily="18" charset="-127"/>
                <a:ea typeface="HY견고딕" pitchFamily="18" charset="-127"/>
              </a:rPr>
              <a:t>Content</a:t>
            </a:r>
          </a:p>
        </p:txBody>
      </p:sp>
      <p:sp>
        <p:nvSpPr>
          <p:cNvPr id="11" name="object 11"/>
          <p:cNvSpPr txBox="1"/>
          <p:nvPr/>
        </p:nvSpPr>
        <p:spPr>
          <a:xfrm>
            <a:off x="8315516" y="6198907"/>
            <a:ext cx="91331" cy="116393"/>
          </a:xfrm>
          <a:prstGeom prst="rect">
            <a:avLst/>
          </a:prstGeom>
        </p:spPr>
        <p:txBody>
          <a:bodyPr vert="horz" wrap="square" lIns="0" tIns="10873" rIns="0" bIns="0">
            <a:spAutoFit/>
          </a:bodyPr>
          <a:lstStyle/>
          <a:p>
            <a:pPr marL="21745">
              <a:spcBef>
                <a:spcPts val="86"/>
              </a:spcBef>
              <a:defRPr lang="ko-KR" altLang="en-US"/>
            </a:pPr>
            <a:fld id="{81D60167-4931-47E6-BA6A-407CBD079E47}" type="slidenum">
              <a:rPr lang="en-US" altLang="ko-KR" sz="685">
                <a:solidFill>
                  <a:srgbClr val="6B8F99"/>
                </a:solidFill>
                <a:latin typeface="Tahoma"/>
                <a:cs typeface="Tahoma"/>
              </a:rPr>
              <a:pPr marL="21745">
                <a:spcBef>
                  <a:spcPts val="86"/>
                </a:spcBef>
                <a:defRPr lang="ko-KR" altLang="en-US"/>
              </a:pPr>
              <a:t>3</a:t>
            </a:fld>
            <a:endParaRPr lang="ko-KR" altLang="en-US" sz="685">
              <a:latin typeface="Tahoma"/>
              <a:cs typeface="Tahoma"/>
            </a:endParaRPr>
          </a:p>
        </p:txBody>
      </p:sp>
      <p:sp>
        <p:nvSpPr>
          <p:cNvPr id="3" name="object 3"/>
          <p:cNvSpPr txBox="1"/>
          <p:nvPr/>
        </p:nvSpPr>
        <p:spPr>
          <a:xfrm>
            <a:off x="1066963" y="1449900"/>
            <a:ext cx="2847035" cy="935978"/>
          </a:xfrm>
          <a:prstGeom prst="rect">
            <a:avLst/>
          </a:prstGeom>
        </p:spPr>
        <p:txBody>
          <a:bodyPr vert="horz" wrap="square" lIns="0" tIns="108728" rIns="0" bIns="0">
            <a:spAutoFit/>
          </a:bodyPr>
          <a:lstStyle/>
          <a:p>
            <a:pPr marL="246261" indent="-235389">
              <a:spcBef>
                <a:spcPts val="856"/>
              </a:spcBef>
              <a:buAutoNum type="romanUcPeriod"/>
              <a:tabLst>
                <a:tab pos="231175" algn="l"/>
              </a:tabLst>
              <a:defRPr lang="ko-KR" altLang="en-US"/>
            </a:pPr>
            <a:r>
              <a:rPr lang="en-US" altLang="ko-KR" sz="1712" spc="-4" dirty="0">
                <a:latin typeface="HY견고딕"/>
                <a:cs typeface="HY견고딕"/>
              </a:rPr>
              <a:t>Digital Data</a:t>
            </a:r>
            <a:r>
              <a:rPr lang="ko-KR" altLang="en-US" sz="1712" spc="-47" dirty="0">
                <a:latin typeface="HY견고딕"/>
                <a:cs typeface="HY견고딕"/>
              </a:rPr>
              <a:t> </a:t>
            </a:r>
            <a:r>
              <a:rPr lang="en-US" altLang="ko-KR" sz="1712" spc="-4" dirty="0">
                <a:latin typeface="HY견고딕"/>
                <a:cs typeface="HY견고딕"/>
              </a:rPr>
              <a:t>Tax(DDT)</a:t>
            </a:r>
          </a:p>
          <a:p>
            <a:pPr marL="301167" lvl="1" indent="-232127">
              <a:spcBef>
                <a:spcPts val="607"/>
              </a:spcBef>
              <a:buAutoNum type="arabicPeriod"/>
              <a:tabLst>
                <a:tab pos="308235" algn="l"/>
              </a:tabLst>
              <a:defRPr lang="ko-KR" altLang="en-US"/>
            </a:pPr>
            <a:r>
              <a:rPr lang="en-US" altLang="ko-KR" sz="1370" spc="-4" dirty="0">
                <a:solidFill>
                  <a:srgbClr val="006FBF"/>
                </a:solidFill>
                <a:latin typeface="HY견고딕"/>
                <a:cs typeface="HY견고딕"/>
              </a:rPr>
              <a:t>Definition and purpose</a:t>
            </a:r>
          </a:p>
          <a:p>
            <a:pPr marL="69040">
              <a:spcBef>
                <a:spcPts val="500"/>
              </a:spcBef>
              <a:defRPr lang="ko-KR" altLang="en-US"/>
            </a:pPr>
            <a:r>
              <a:rPr lang="en-US" altLang="ko-KR" sz="1370" spc="-9" dirty="0">
                <a:solidFill>
                  <a:srgbClr val="006FBF"/>
                </a:solidFill>
                <a:latin typeface="HY견고딕"/>
                <a:cs typeface="HY견고딕"/>
              </a:rPr>
              <a:t>3. Big Data </a:t>
            </a:r>
            <a:r>
              <a:rPr lang="en-US" altLang="ko-KR" sz="1370" spc="-4" dirty="0">
                <a:solidFill>
                  <a:srgbClr val="006FBF"/>
                </a:solidFill>
                <a:latin typeface="HY견고딕"/>
                <a:cs typeface="HY견고딕"/>
              </a:rPr>
              <a:t>V. Raw</a:t>
            </a:r>
            <a:r>
              <a:rPr lang="ko-KR" altLang="en-US" sz="1370" spc="29" dirty="0">
                <a:solidFill>
                  <a:srgbClr val="006FBF"/>
                </a:solidFill>
                <a:latin typeface="HY견고딕"/>
                <a:cs typeface="HY견고딕"/>
              </a:rPr>
              <a:t> </a:t>
            </a:r>
            <a:r>
              <a:rPr lang="en-US" altLang="ko-KR" sz="1370" spc="-9" dirty="0">
                <a:solidFill>
                  <a:srgbClr val="006FBF"/>
                </a:solidFill>
                <a:latin typeface="HY견고딕"/>
                <a:cs typeface="HY견고딕"/>
              </a:rPr>
              <a:t>data</a:t>
            </a:r>
            <a:endParaRPr lang="ko-KR" altLang="en-US" sz="1370" dirty="0">
              <a:latin typeface="HY견고딕"/>
              <a:cs typeface="HY견고딕"/>
            </a:endParaRPr>
          </a:p>
        </p:txBody>
      </p:sp>
      <p:sp>
        <p:nvSpPr>
          <p:cNvPr id="4" name="object 4"/>
          <p:cNvSpPr txBox="1"/>
          <p:nvPr/>
        </p:nvSpPr>
        <p:spPr>
          <a:xfrm>
            <a:off x="4256036" y="1822116"/>
            <a:ext cx="2312638" cy="560979"/>
          </a:xfrm>
          <a:prstGeom prst="rect">
            <a:avLst/>
          </a:prstGeom>
        </p:spPr>
        <p:txBody>
          <a:bodyPr vert="horz" wrap="square" lIns="0" tIns="74478" rIns="0" bIns="0">
            <a:spAutoFit/>
          </a:bodyPr>
          <a:lstStyle/>
          <a:p>
            <a:pPr marL="21201">
              <a:spcBef>
                <a:spcPts val="586"/>
              </a:spcBef>
              <a:defRPr lang="ko-KR" altLang="en-US"/>
            </a:pPr>
            <a:r>
              <a:rPr lang="en-US" altLang="ko-KR" sz="1370" spc="-9">
                <a:solidFill>
                  <a:srgbClr val="006FBF"/>
                </a:solidFill>
                <a:latin typeface="HY견고딕"/>
                <a:cs typeface="HY견고딕"/>
              </a:rPr>
              <a:t>2. Taxation</a:t>
            </a:r>
            <a:r>
              <a:rPr lang="ko-KR" altLang="en-US" sz="1370" spc="4">
                <a:solidFill>
                  <a:srgbClr val="006FBF"/>
                </a:solidFill>
                <a:latin typeface="HY견고딕"/>
                <a:cs typeface="HY견고딕"/>
              </a:rPr>
              <a:t> </a:t>
            </a:r>
            <a:r>
              <a:rPr lang="en-US" altLang="ko-KR" sz="1370" spc="-4">
                <a:solidFill>
                  <a:srgbClr val="006FBF"/>
                </a:solidFill>
                <a:latin typeface="HY견고딕"/>
                <a:cs typeface="HY견고딕"/>
              </a:rPr>
              <a:t>environment</a:t>
            </a:r>
          </a:p>
          <a:p>
            <a:pPr marL="10872">
              <a:spcBef>
                <a:spcPts val="505"/>
              </a:spcBef>
              <a:defRPr lang="ko-KR" altLang="en-US"/>
            </a:pPr>
            <a:r>
              <a:rPr lang="en-US" altLang="ko-KR" sz="1370" spc="-9">
                <a:solidFill>
                  <a:srgbClr val="006FBF"/>
                </a:solidFill>
                <a:latin typeface="HY견고딕"/>
                <a:cs typeface="HY견고딕"/>
              </a:rPr>
              <a:t>4. Data</a:t>
            </a:r>
            <a:r>
              <a:rPr lang="ko-KR" altLang="en-US" sz="1370" spc="4">
                <a:solidFill>
                  <a:srgbClr val="006FBF"/>
                </a:solidFill>
                <a:latin typeface="HY견고딕"/>
                <a:cs typeface="HY견고딕"/>
              </a:rPr>
              <a:t> </a:t>
            </a:r>
            <a:r>
              <a:rPr lang="en-US" altLang="ko-KR" sz="1370" spc="-4">
                <a:solidFill>
                  <a:srgbClr val="006FBF"/>
                </a:solidFill>
                <a:latin typeface="HY견고딕"/>
                <a:cs typeface="HY견고딕"/>
              </a:rPr>
              <a:t>ownership</a:t>
            </a:r>
            <a:endParaRPr lang="ko-KR" altLang="en-US" sz="1370">
              <a:latin typeface="HY견고딕"/>
              <a:cs typeface="HY견고딕"/>
            </a:endParaRPr>
          </a:p>
        </p:txBody>
      </p:sp>
      <p:sp>
        <p:nvSpPr>
          <p:cNvPr id="5" name="object 5"/>
          <p:cNvSpPr txBox="1"/>
          <p:nvPr/>
        </p:nvSpPr>
        <p:spPr>
          <a:xfrm>
            <a:off x="1066963" y="2582884"/>
            <a:ext cx="5829980" cy="274449"/>
          </a:xfrm>
          <a:prstGeom prst="rect">
            <a:avLst/>
          </a:prstGeom>
        </p:spPr>
        <p:txBody>
          <a:bodyPr vert="horz" wrap="square" lIns="0" tIns="10873" rIns="0" bIns="0">
            <a:spAutoFit/>
          </a:bodyPr>
          <a:lstStyle/>
          <a:p>
            <a:pPr marL="10872">
              <a:spcBef>
                <a:spcPts val="86"/>
              </a:spcBef>
              <a:defRPr lang="ko-KR" altLang="en-US"/>
            </a:pPr>
            <a:r>
              <a:rPr lang="en-US" altLang="ko-KR" sz="1712" b="1" spc="-9">
                <a:latin typeface="HY견고딕"/>
                <a:cs typeface="HY견고딕"/>
              </a:rPr>
              <a:t>Ⅱ</a:t>
            </a:r>
            <a:r>
              <a:rPr lang="en-US" altLang="ko-KR" sz="1712" spc="-9">
                <a:latin typeface="HY견고딕"/>
                <a:cs typeface="HY견고딕"/>
              </a:rPr>
              <a:t>. Global trends on </a:t>
            </a:r>
            <a:r>
              <a:rPr lang="en-US" altLang="ko-KR" sz="1712" spc="-4">
                <a:latin typeface="HY견고딕"/>
                <a:cs typeface="HY견고딕"/>
              </a:rPr>
              <a:t>data taxat</a:t>
            </a:r>
            <a:r>
              <a:rPr lang="en-US" altLang="ko-KR" sz="1712">
                <a:latin typeface="HY견고딕"/>
                <a:cs typeface="HY견고딕"/>
              </a:rPr>
              <a:t>ion</a:t>
            </a:r>
          </a:p>
        </p:txBody>
      </p:sp>
      <p:sp>
        <p:nvSpPr>
          <p:cNvPr id="6" name="object 6"/>
          <p:cNvSpPr txBox="1"/>
          <p:nvPr/>
        </p:nvSpPr>
        <p:spPr>
          <a:xfrm>
            <a:off x="1125604" y="2858817"/>
            <a:ext cx="2482797" cy="559882"/>
          </a:xfrm>
          <a:prstGeom prst="rect">
            <a:avLst/>
          </a:prstGeom>
        </p:spPr>
        <p:txBody>
          <a:bodyPr vert="horz" wrap="square" lIns="0" tIns="73391" rIns="0" bIns="0">
            <a:spAutoFit/>
          </a:bodyPr>
          <a:lstStyle/>
          <a:p>
            <a:pPr marL="10872">
              <a:spcBef>
                <a:spcPts val="578"/>
              </a:spcBef>
              <a:defRPr lang="ko-KR" altLang="en-US"/>
            </a:pPr>
            <a:r>
              <a:rPr lang="en-US" altLang="ko-KR" sz="1370" spc="-9">
                <a:solidFill>
                  <a:srgbClr val="006FBF"/>
                </a:solidFill>
                <a:latin typeface="HY견고딕"/>
                <a:cs typeface="HY견고딕"/>
              </a:rPr>
              <a:t>1. </a:t>
            </a:r>
            <a:r>
              <a:rPr lang="en-US" altLang="ko-KR" sz="1370" spc="-4">
                <a:solidFill>
                  <a:srgbClr val="006FBF"/>
                </a:solidFill>
                <a:latin typeface="HY견고딕"/>
                <a:cs typeface="HY견고딕"/>
              </a:rPr>
              <a:t>Bit</a:t>
            </a:r>
            <a:r>
              <a:rPr lang="ko-KR" altLang="en-US" sz="1370">
                <a:solidFill>
                  <a:srgbClr val="006FBF"/>
                </a:solidFill>
                <a:latin typeface="HY견고딕"/>
                <a:cs typeface="HY견고딕"/>
              </a:rPr>
              <a:t> </a:t>
            </a:r>
            <a:r>
              <a:rPr lang="en-US" altLang="ko-KR" sz="1370" spc="-9">
                <a:solidFill>
                  <a:srgbClr val="006FBF"/>
                </a:solidFill>
                <a:latin typeface="HY견고딕"/>
                <a:cs typeface="HY견고딕"/>
              </a:rPr>
              <a:t>tax</a:t>
            </a:r>
          </a:p>
          <a:p>
            <a:pPr marL="10872">
              <a:spcBef>
                <a:spcPts val="492"/>
              </a:spcBef>
              <a:defRPr lang="ko-KR" altLang="en-US"/>
            </a:pPr>
            <a:r>
              <a:rPr lang="en-US" altLang="ko-KR" sz="1370" spc="-9">
                <a:solidFill>
                  <a:srgbClr val="006FBF"/>
                </a:solidFill>
                <a:latin typeface="HY견고딕"/>
                <a:cs typeface="HY견고딕"/>
              </a:rPr>
              <a:t>3. Data </a:t>
            </a:r>
            <a:r>
              <a:rPr lang="en-US" altLang="ko-KR" sz="1370" spc="-4">
                <a:solidFill>
                  <a:srgbClr val="006FBF"/>
                </a:solidFill>
                <a:latin typeface="HY견고딕"/>
                <a:cs typeface="HY견고딕"/>
              </a:rPr>
              <a:t>Exchange in</a:t>
            </a:r>
            <a:r>
              <a:rPr lang="ko-KR" altLang="en-US" sz="1370">
                <a:solidFill>
                  <a:srgbClr val="006FBF"/>
                </a:solidFill>
                <a:latin typeface="HY견고딕"/>
                <a:cs typeface="HY견고딕"/>
              </a:rPr>
              <a:t> </a:t>
            </a:r>
            <a:r>
              <a:rPr lang="en-US" altLang="ko-KR" sz="1370" spc="-4">
                <a:solidFill>
                  <a:srgbClr val="006FBF"/>
                </a:solidFill>
                <a:latin typeface="HY견고딕"/>
                <a:cs typeface="HY견고딕"/>
              </a:rPr>
              <a:t>China</a:t>
            </a:r>
            <a:endParaRPr lang="ko-KR" altLang="en-US" sz="1370">
              <a:latin typeface="HY견고딕"/>
              <a:cs typeface="HY견고딕"/>
            </a:endParaRPr>
          </a:p>
        </p:txBody>
      </p:sp>
      <p:sp>
        <p:nvSpPr>
          <p:cNvPr id="7" name="object 7"/>
          <p:cNvSpPr txBox="1"/>
          <p:nvPr/>
        </p:nvSpPr>
        <p:spPr>
          <a:xfrm>
            <a:off x="4286134" y="2858817"/>
            <a:ext cx="2902486" cy="559882"/>
          </a:xfrm>
          <a:prstGeom prst="rect">
            <a:avLst/>
          </a:prstGeom>
        </p:spPr>
        <p:txBody>
          <a:bodyPr vert="horz" wrap="square" lIns="0" tIns="73391" rIns="0" bIns="0">
            <a:spAutoFit/>
          </a:bodyPr>
          <a:lstStyle/>
          <a:p>
            <a:pPr marL="38054">
              <a:spcBef>
                <a:spcPts val="578"/>
              </a:spcBef>
              <a:defRPr lang="ko-KR" altLang="en-US"/>
            </a:pPr>
            <a:r>
              <a:rPr lang="en-US" altLang="ko-KR" sz="1370" spc="-9">
                <a:solidFill>
                  <a:srgbClr val="006FBF"/>
                </a:solidFill>
                <a:latin typeface="HY견고딕"/>
                <a:cs typeface="HY견고딕"/>
              </a:rPr>
              <a:t>2. New </a:t>
            </a:r>
            <a:r>
              <a:rPr lang="en-US" altLang="ko-KR" sz="1370" spc="-4">
                <a:solidFill>
                  <a:srgbClr val="006FBF"/>
                </a:solidFill>
                <a:latin typeface="HY견고딕"/>
                <a:cs typeface="HY견고딕"/>
              </a:rPr>
              <a:t>York </a:t>
            </a:r>
            <a:r>
              <a:rPr lang="en-US" altLang="ko-KR" sz="1370" spc="-9">
                <a:solidFill>
                  <a:srgbClr val="006FBF"/>
                </a:solidFill>
                <a:latin typeface="HY견고딕"/>
                <a:cs typeface="HY견고딕"/>
              </a:rPr>
              <a:t>Senate</a:t>
            </a:r>
            <a:r>
              <a:rPr lang="ko-KR" altLang="en-US" sz="1370" spc="43">
                <a:solidFill>
                  <a:srgbClr val="006FBF"/>
                </a:solidFill>
                <a:latin typeface="HY견고딕"/>
                <a:cs typeface="HY견고딕"/>
              </a:rPr>
              <a:t> </a:t>
            </a:r>
            <a:r>
              <a:rPr lang="en-US" altLang="ko-KR" sz="1370" spc="-4">
                <a:solidFill>
                  <a:srgbClr val="006FBF"/>
                </a:solidFill>
                <a:latin typeface="HY견고딕"/>
                <a:cs typeface="HY견고딕"/>
              </a:rPr>
              <a:t>bill</a:t>
            </a:r>
          </a:p>
          <a:p>
            <a:pPr marL="10872">
              <a:spcBef>
                <a:spcPts val="492"/>
              </a:spcBef>
              <a:defRPr lang="ko-KR" altLang="en-US"/>
            </a:pPr>
            <a:r>
              <a:rPr lang="en-US" altLang="ko-KR" sz="1370" spc="-9">
                <a:solidFill>
                  <a:srgbClr val="006FBF"/>
                </a:solidFill>
                <a:latin typeface="HY견고딕"/>
                <a:cs typeface="HY견고딕"/>
              </a:rPr>
              <a:t>4. Data protection </a:t>
            </a:r>
            <a:r>
              <a:rPr lang="en-US" altLang="ko-KR" sz="1370" spc="-4">
                <a:solidFill>
                  <a:srgbClr val="006FBF"/>
                </a:solidFill>
                <a:latin typeface="HY견고딕"/>
                <a:cs typeface="HY견고딕"/>
              </a:rPr>
              <a:t>policy in</a:t>
            </a:r>
            <a:r>
              <a:rPr lang="ko-KR" altLang="en-US" sz="1370" spc="64">
                <a:solidFill>
                  <a:srgbClr val="006FBF"/>
                </a:solidFill>
                <a:latin typeface="HY견고딕"/>
                <a:cs typeface="HY견고딕"/>
              </a:rPr>
              <a:t> </a:t>
            </a:r>
            <a:r>
              <a:rPr lang="en-US" altLang="ko-KR" sz="1370" spc="-4">
                <a:solidFill>
                  <a:srgbClr val="006FBF"/>
                </a:solidFill>
                <a:latin typeface="HY견고딕"/>
                <a:cs typeface="HY견고딕"/>
              </a:rPr>
              <a:t>EU</a:t>
            </a:r>
            <a:endParaRPr lang="ko-KR" altLang="en-US" sz="1370">
              <a:latin typeface="HY견고딕"/>
              <a:cs typeface="HY견고딕"/>
            </a:endParaRPr>
          </a:p>
        </p:txBody>
      </p:sp>
      <p:sp>
        <p:nvSpPr>
          <p:cNvPr id="8" name="object 8"/>
          <p:cNvSpPr txBox="1"/>
          <p:nvPr/>
        </p:nvSpPr>
        <p:spPr>
          <a:xfrm>
            <a:off x="1066963" y="3520694"/>
            <a:ext cx="2960111" cy="935978"/>
          </a:xfrm>
          <a:prstGeom prst="rect">
            <a:avLst/>
          </a:prstGeom>
        </p:spPr>
        <p:txBody>
          <a:bodyPr vert="horz" wrap="square" lIns="0" tIns="108728" rIns="0" bIns="0">
            <a:spAutoFit/>
          </a:bodyPr>
          <a:lstStyle/>
          <a:p>
            <a:pPr marL="10872">
              <a:spcBef>
                <a:spcPts val="856"/>
              </a:spcBef>
              <a:defRPr lang="ko-KR" altLang="en-US"/>
            </a:pPr>
            <a:r>
              <a:rPr lang="en-US" altLang="ko-KR" sz="1712" b="1" spc="-9">
                <a:latin typeface="HY견고딕"/>
                <a:cs typeface="HY견고딕"/>
              </a:rPr>
              <a:t>Ⅲ</a:t>
            </a:r>
            <a:r>
              <a:rPr lang="en-US" altLang="ko-KR" sz="1712" spc="-9">
                <a:latin typeface="HY견고딕"/>
                <a:cs typeface="HY견고딕"/>
              </a:rPr>
              <a:t>. </a:t>
            </a:r>
            <a:r>
              <a:rPr lang="en-US" altLang="ko-KR" sz="1712" spc="-4">
                <a:latin typeface="HY견고딕"/>
                <a:cs typeface="HY견고딕"/>
              </a:rPr>
              <a:t>Taxation logic of</a:t>
            </a:r>
            <a:r>
              <a:rPr lang="ko-KR" altLang="en-US" sz="1712" spc="-29">
                <a:latin typeface="HY견고딕"/>
                <a:cs typeface="HY견고딕"/>
              </a:rPr>
              <a:t> </a:t>
            </a:r>
            <a:r>
              <a:rPr lang="en-US" altLang="ko-KR" sz="1712" spc="-4">
                <a:latin typeface="HY견고딕"/>
                <a:cs typeface="HY견고딕"/>
              </a:rPr>
              <a:t>DDT</a:t>
            </a:r>
          </a:p>
          <a:p>
            <a:pPr marL="69040">
              <a:spcBef>
                <a:spcPts val="607"/>
              </a:spcBef>
              <a:defRPr lang="ko-KR" altLang="en-US"/>
            </a:pPr>
            <a:r>
              <a:rPr lang="en-US" altLang="ko-KR" sz="1370" spc="-9">
                <a:solidFill>
                  <a:srgbClr val="006FBF"/>
                </a:solidFill>
                <a:latin typeface="HY견고딕"/>
                <a:cs typeface="HY견고딕"/>
              </a:rPr>
              <a:t>1. Taxation on excess</a:t>
            </a:r>
            <a:r>
              <a:rPr lang="ko-KR" altLang="en-US" sz="1370" spc="9">
                <a:solidFill>
                  <a:srgbClr val="006FBF"/>
                </a:solidFill>
                <a:latin typeface="HY견고딕"/>
                <a:cs typeface="HY견고딕"/>
              </a:rPr>
              <a:t> </a:t>
            </a:r>
            <a:r>
              <a:rPr lang="en-US" altLang="ko-KR" sz="1370" spc="-4">
                <a:solidFill>
                  <a:srgbClr val="006FBF"/>
                </a:solidFill>
                <a:latin typeface="HY견고딕"/>
                <a:cs typeface="HY견고딕"/>
              </a:rPr>
              <a:t>profit</a:t>
            </a:r>
          </a:p>
          <a:p>
            <a:pPr marL="69040">
              <a:spcBef>
                <a:spcPts val="492"/>
              </a:spcBef>
              <a:defRPr lang="ko-KR" altLang="en-US"/>
            </a:pPr>
            <a:r>
              <a:rPr lang="en-US" altLang="ko-KR" sz="1370" spc="-9">
                <a:solidFill>
                  <a:srgbClr val="006FBF"/>
                </a:solidFill>
                <a:latin typeface="HY견고딕"/>
                <a:cs typeface="HY견고딕"/>
              </a:rPr>
              <a:t>3. Data</a:t>
            </a:r>
            <a:r>
              <a:rPr lang="ko-KR" altLang="en-US" sz="1370" spc="9">
                <a:solidFill>
                  <a:srgbClr val="006FBF"/>
                </a:solidFill>
                <a:latin typeface="HY견고딕"/>
                <a:cs typeface="HY견고딕"/>
              </a:rPr>
              <a:t> </a:t>
            </a:r>
            <a:r>
              <a:rPr lang="en-US" altLang="ko-KR" sz="1370" spc="-9">
                <a:solidFill>
                  <a:srgbClr val="006FBF"/>
                </a:solidFill>
                <a:latin typeface="HY견고딕"/>
                <a:cs typeface="HY견고딕"/>
              </a:rPr>
              <a:t>sovereignty</a:t>
            </a:r>
            <a:endParaRPr lang="ko-KR" altLang="en-US" sz="1370">
              <a:latin typeface="HY견고딕"/>
              <a:cs typeface="HY견고딕"/>
            </a:endParaRPr>
          </a:p>
        </p:txBody>
      </p:sp>
      <p:sp>
        <p:nvSpPr>
          <p:cNvPr id="9" name="object 9"/>
          <p:cNvSpPr txBox="1"/>
          <p:nvPr/>
        </p:nvSpPr>
        <p:spPr>
          <a:xfrm>
            <a:off x="4115400" y="3894214"/>
            <a:ext cx="4730617" cy="559882"/>
          </a:xfrm>
          <a:prstGeom prst="rect">
            <a:avLst/>
          </a:prstGeom>
        </p:spPr>
        <p:txBody>
          <a:bodyPr vert="horz" wrap="square" lIns="0" tIns="73391" rIns="0" bIns="0">
            <a:spAutoFit/>
          </a:bodyPr>
          <a:lstStyle/>
          <a:p>
            <a:pPr marL="191898">
              <a:spcBef>
                <a:spcPts val="578"/>
              </a:spcBef>
              <a:defRPr lang="ko-KR" altLang="en-US"/>
            </a:pPr>
            <a:r>
              <a:rPr lang="en-US" altLang="ko-KR" sz="1370" spc="-9">
                <a:solidFill>
                  <a:srgbClr val="006FBF"/>
                </a:solidFill>
                <a:latin typeface="HY견고딕"/>
                <a:cs typeface="HY견고딕"/>
              </a:rPr>
              <a:t>2. </a:t>
            </a:r>
            <a:r>
              <a:rPr lang="en-US" altLang="ko-KR" sz="1370" spc="-4">
                <a:solidFill>
                  <a:srgbClr val="006FBF"/>
                </a:solidFill>
                <a:latin typeface="HY견고딕"/>
                <a:cs typeface="HY견고딕"/>
              </a:rPr>
              <a:t>Function of </a:t>
            </a:r>
            <a:r>
              <a:rPr lang="en-US" altLang="ko-KR" sz="1370" spc="-9">
                <a:solidFill>
                  <a:srgbClr val="006FBF"/>
                </a:solidFill>
                <a:latin typeface="HY견고딕"/>
                <a:cs typeface="HY견고딕"/>
              </a:rPr>
              <a:t>new </a:t>
            </a:r>
            <a:r>
              <a:rPr lang="en-US" altLang="ko-KR" sz="1370" spc="-4">
                <a:solidFill>
                  <a:srgbClr val="006FBF"/>
                </a:solidFill>
                <a:latin typeface="HY견고딕"/>
                <a:cs typeface="HY견고딕"/>
              </a:rPr>
              <a:t>Google</a:t>
            </a:r>
            <a:r>
              <a:rPr lang="ko-KR" altLang="en-US" sz="1370" spc="43">
                <a:solidFill>
                  <a:srgbClr val="006FBF"/>
                </a:solidFill>
                <a:latin typeface="HY견고딕"/>
                <a:cs typeface="HY견고딕"/>
              </a:rPr>
              <a:t> </a:t>
            </a:r>
            <a:r>
              <a:rPr lang="en-US" altLang="ko-KR" sz="1370" spc="-9">
                <a:solidFill>
                  <a:srgbClr val="006FBF"/>
                </a:solidFill>
                <a:latin typeface="HY견고딕"/>
                <a:cs typeface="HY견고딕"/>
              </a:rPr>
              <a:t>tax</a:t>
            </a:r>
          </a:p>
          <a:p>
            <a:pPr marL="10872">
              <a:spcBef>
                <a:spcPts val="492"/>
              </a:spcBef>
              <a:defRPr lang="ko-KR" altLang="en-US"/>
            </a:pPr>
            <a:r>
              <a:rPr lang="en-US" altLang="ko-KR" sz="1370" spc="-9">
                <a:solidFill>
                  <a:srgbClr val="006FBF"/>
                </a:solidFill>
                <a:latin typeface="HY견고딕"/>
                <a:cs typeface="HY견고딕"/>
              </a:rPr>
              <a:t>   4. Data </a:t>
            </a:r>
            <a:r>
              <a:rPr lang="en-US" altLang="ko-KR" sz="1370" spc="-4">
                <a:solidFill>
                  <a:srgbClr val="006FBF"/>
                </a:solidFill>
                <a:latin typeface="HY견고딕"/>
                <a:cs typeface="HY견고딕"/>
              </a:rPr>
              <a:t>localization by economic</a:t>
            </a:r>
            <a:r>
              <a:rPr lang="ko-KR" altLang="en-US" sz="1370" spc="51">
                <a:solidFill>
                  <a:srgbClr val="006FBF"/>
                </a:solidFill>
                <a:latin typeface="HY견고딕"/>
                <a:cs typeface="HY견고딕"/>
              </a:rPr>
              <a:t> </a:t>
            </a:r>
            <a:r>
              <a:rPr lang="en-US" altLang="ko-KR" sz="1370" spc="-9">
                <a:solidFill>
                  <a:srgbClr val="006FBF"/>
                </a:solidFill>
                <a:latin typeface="HY견고딕"/>
                <a:cs typeface="HY견고딕"/>
              </a:rPr>
              <a:t>sanction</a:t>
            </a:r>
          </a:p>
        </p:txBody>
      </p:sp>
      <p:sp>
        <p:nvSpPr>
          <p:cNvPr id="10" name="object 10"/>
          <p:cNvSpPr txBox="1"/>
          <p:nvPr/>
        </p:nvSpPr>
        <p:spPr>
          <a:xfrm>
            <a:off x="1066963" y="4499802"/>
            <a:ext cx="4345846" cy="1019745"/>
          </a:xfrm>
          <a:prstGeom prst="rect">
            <a:avLst/>
          </a:prstGeom>
        </p:spPr>
        <p:txBody>
          <a:bodyPr vert="horz" wrap="square" lIns="0" tIns="10329" rIns="0" bIns="0">
            <a:spAutoFit/>
          </a:bodyPr>
          <a:lstStyle/>
          <a:p>
            <a:pPr marL="69040">
              <a:spcBef>
                <a:spcPts val="80"/>
              </a:spcBef>
              <a:defRPr lang="ko-KR" altLang="en-US"/>
            </a:pPr>
            <a:r>
              <a:rPr lang="en-US" altLang="ko-KR" sz="1370" spc="-9">
                <a:solidFill>
                  <a:srgbClr val="006FBF"/>
                </a:solidFill>
                <a:latin typeface="HY견고딕"/>
                <a:cs typeface="HY견고딕"/>
              </a:rPr>
              <a:t>5. Supplementation </a:t>
            </a:r>
            <a:r>
              <a:rPr lang="en-US" altLang="ko-KR" sz="1370" spc="-4">
                <a:solidFill>
                  <a:srgbClr val="006FBF"/>
                </a:solidFill>
                <a:latin typeface="HY견고딕"/>
                <a:cs typeface="HY견고딕"/>
              </a:rPr>
              <a:t>for blind spot in</a:t>
            </a:r>
            <a:r>
              <a:rPr lang="ko-KR" altLang="en-US" sz="1370" spc="107">
                <a:solidFill>
                  <a:srgbClr val="006FBF"/>
                </a:solidFill>
                <a:latin typeface="HY견고딕"/>
                <a:cs typeface="HY견고딕"/>
              </a:rPr>
              <a:t> </a:t>
            </a:r>
            <a:r>
              <a:rPr lang="en-US" altLang="ko-KR" sz="1370" spc="-9">
                <a:solidFill>
                  <a:srgbClr val="006FBF"/>
                </a:solidFill>
                <a:latin typeface="HY견고딕"/>
                <a:cs typeface="HY견고딕"/>
              </a:rPr>
              <a:t>MyData</a:t>
            </a:r>
          </a:p>
          <a:p>
            <a:pPr marL="10872">
              <a:lnSpc>
                <a:spcPct val="129899"/>
              </a:lnSpc>
              <a:spcBef>
                <a:spcPts val="1096"/>
              </a:spcBef>
              <a:defRPr lang="ko-KR" altLang="en-US"/>
            </a:pPr>
            <a:r>
              <a:rPr lang="en-US" altLang="ko-KR" sz="1712" b="1">
                <a:latin typeface="HY견고딕"/>
                <a:cs typeface="HY견고딕"/>
              </a:rPr>
              <a:t>Ⅳ. </a:t>
            </a:r>
            <a:r>
              <a:rPr lang="en-US" altLang="ko-KR" sz="1712" spc="-4">
                <a:latin typeface="HY견고딕"/>
                <a:cs typeface="HY견고딕"/>
              </a:rPr>
              <a:t>Creation and </a:t>
            </a:r>
            <a:r>
              <a:rPr lang="en-US" altLang="ko-KR" sz="1712" spc="-9">
                <a:latin typeface="HY견고딕"/>
                <a:cs typeface="HY견고딕"/>
              </a:rPr>
              <a:t>management </a:t>
            </a:r>
            <a:r>
              <a:rPr lang="en-US" altLang="ko-KR" sz="1712" spc="-4">
                <a:latin typeface="HY견고딕"/>
                <a:cs typeface="HY견고딕"/>
              </a:rPr>
              <a:t>of Data  </a:t>
            </a:r>
            <a:r>
              <a:rPr lang="en-US" altLang="ko-KR" sz="1712" b="1">
                <a:latin typeface="HY견고딕"/>
                <a:cs typeface="HY견고딕"/>
              </a:rPr>
              <a:t>Ⅴ. </a:t>
            </a:r>
            <a:r>
              <a:rPr lang="en-US" altLang="ko-KR" sz="1712" spc="-4">
                <a:latin typeface="HY견고딕"/>
                <a:cs typeface="HY견고딕"/>
              </a:rPr>
              <a:t>Direction </a:t>
            </a:r>
            <a:r>
              <a:rPr lang="en-US" altLang="ko-KR" sz="1712">
                <a:latin typeface="HY견고딕"/>
                <a:cs typeface="HY견고딕"/>
              </a:rPr>
              <a:t>to </a:t>
            </a:r>
            <a:r>
              <a:rPr lang="en-US" altLang="ko-KR" sz="1712" spc="-4">
                <a:latin typeface="HY견고딕"/>
                <a:cs typeface="HY견고딕"/>
              </a:rPr>
              <a:t>legislate Data</a:t>
            </a:r>
            <a:r>
              <a:rPr lang="ko-KR" altLang="en-US" sz="1712" spc="-64">
                <a:latin typeface="HY견고딕"/>
                <a:cs typeface="HY견고딕"/>
              </a:rPr>
              <a:t> </a:t>
            </a:r>
            <a:r>
              <a:rPr lang="en-US" altLang="ko-KR" sz="1712" spc="-4">
                <a:latin typeface="HY견고딕"/>
                <a:cs typeface="HY견고딕"/>
              </a:rPr>
              <a:t>Tax</a:t>
            </a:r>
            <a:endParaRPr lang="ko-KR" altLang="en-US" sz="1712">
              <a:latin typeface="HY견고딕"/>
              <a:cs typeface="HY견고딕"/>
            </a:endParaRP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170F2598-9D26-79D2-2B33-C0F01CCC83F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object 3"/>
          <p:cNvSpPr/>
          <p:nvPr/>
        </p:nvSpPr>
        <p:spPr>
          <a:xfrm>
            <a:off x="961838" y="1409698"/>
            <a:ext cx="7205983" cy="387302"/>
          </a:xfrm>
          <a:prstGeom prst="rect">
            <a:avLst/>
          </a:prstGeom>
          <a:blipFill rotWithShape="1">
            <a:blip r:embed="rId4" cstate="print"/>
            <a:stretch>
              <a:fillRect/>
            </a:stretch>
          </a:blipFill>
        </p:spPr>
        <p:txBody>
          <a:bodyPr wrap="square" lIns="0" tIns="0" rIns="0" bIns="0"/>
          <a:lstStyle/>
          <a:p>
            <a:pPr>
              <a:defRPr lang="ko-KR" altLang="en-US"/>
            </a:pPr>
            <a:endParaRPr lang="ko-KR" altLang="en-US" sz="1541"/>
          </a:p>
        </p:txBody>
      </p:sp>
      <p:sp>
        <p:nvSpPr>
          <p:cNvPr id="4" name="object 4"/>
          <p:cNvSpPr/>
          <p:nvPr/>
        </p:nvSpPr>
        <p:spPr>
          <a:xfrm>
            <a:off x="973570" y="1397966"/>
            <a:ext cx="7182519" cy="370348"/>
          </a:xfrm>
          <a:prstGeom prst="rect">
            <a:avLst/>
          </a:prstGeom>
          <a:blipFill rotWithShape="1">
            <a:blip r:embed="rId5" cstate="print"/>
            <a:stretch>
              <a:fillRect/>
            </a:stretch>
          </a:blipFill>
        </p:spPr>
        <p:txBody>
          <a:bodyPr wrap="square" lIns="0" tIns="0" rIns="0" bIns="0"/>
          <a:lstStyle/>
          <a:p>
            <a:pPr>
              <a:defRPr lang="ko-KR" altLang="en-US"/>
            </a:pPr>
            <a:endParaRPr lang="ko-KR" altLang="en-US" sz="1541"/>
          </a:p>
        </p:txBody>
      </p:sp>
      <p:sp>
        <p:nvSpPr>
          <p:cNvPr id="5" name="object 5"/>
          <p:cNvSpPr txBox="1"/>
          <p:nvPr/>
        </p:nvSpPr>
        <p:spPr>
          <a:xfrm>
            <a:off x="1042200" y="1434038"/>
            <a:ext cx="3291731" cy="274449"/>
          </a:xfrm>
          <a:prstGeom prst="rect">
            <a:avLst/>
          </a:prstGeom>
        </p:spPr>
        <p:txBody>
          <a:bodyPr vert="horz" wrap="square" lIns="0" tIns="10873" rIns="0" bIns="0">
            <a:spAutoFit/>
          </a:bodyPr>
          <a:lstStyle/>
          <a:p>
            <a:pPr marL="10872">
              <a:spcBef>
                <a:spcPts val="86"/>
              </a:spcBef>
              <a:defRPr lang="ko-KR" altLang="en-US"/>
            </a:pPr>
            <a:r>
              <a:rPr lang="en-US" sz="1712" b="1">
                <a:solidFill>
                  <a:srgbClr val="FFFFFF"/>
                </a:solidFill>
                <a:latin typeface="굴림"/>
                <a:cs typeface="굴림"/>
              </a:rPr>
              <a:t>2. </a:t>
            </a:r>
            <a:r>
              <a:rPr lang="en-US" sz="1712" b="1" spc="-4">
                <a:solidFill>
                  <a:srgbClr val="FFFFFF"/>
                </a:solidFill>
                <a:latin typeface="굴림"/>
                <a:cs typeface="굴림"/>
              </a:rPr>
              <a:t>Storage </a:t>
            </a:r>
            <a:r>
              <a:rPr lang="en-US" sz="1712" b="1">
                <a:solidFill>
                  <a:srgbClr val="FFFFFF"/>
                </a:solidFill>
                <a:latin typeface="굴림"/>
                <a:cs typeface="굴림"/>
              </a:rPr>
              <a:t>and utilization of</a:t>
            </a:r>
            <a:r>
              <a:rPr lang="en-US" sz="1712" b="1" spc="-163">
                <a:solidFill>
                  <a:srgbClr val="FFFFFF"/>
                </a:solidFill>
                <a:latin typeface="굴림"/>
                <a:cs typeface="굴림"/>
              </a:rPr>
              <a:t> </a:t>
            </a:r>
            <a:r>
              <a:rPr lang="en-US" sz="1712" b="1" spc="-4">
                <a:solidFill>
                  <a:srgbClr val="FFFFFF"/>
                </a:solidFill>
                <a:latin typeface="굴림"/>
                <a:cs typeface="굴림"/>
              </a:rPr>
              <a:t>data</a:t>
            </a:r>
            <a:endParaRPr lang="en-US" sz="1712">
              <a:latin typeface="굴림"/>
              <a:cs typeface="굴림"/>
            </a:endParaRPr>
          </a:p>
        </p:txBody>
      </p:sp>
      <p:sp>
        <p:nvSpPr>
          <p:cNvPr id="6" name="object 6"/>
          <p:cNvSpPr/>
          <p:nvPr/>
        </p:nvSpPr>
        <p:spPr>
          <a:xfrm>
            <a:off x="1371078" y="2004703"/>
            <a:ext cx="6071982" cy="4181675"/>
          </a:xfrm>
          <a:prstGeom prst="rect">
            <a:avLst/>
          </a:prstGeom>
          <a:blipFill rotWithShape="1">
            <a:blip r:embed="rId6" cstate="print"/>
            <a:stretch>
              <a:fillRect/>
            </a:stretch>
          </a:blipFill>
        </p:spPr>
        <p:txBody>
          <a:bodyPr wrap="square" lIns="0" tIns="0" rIns="0" bIns="0"/>
          <a:lstStyle/>
          <a:p>
            <a:pPr>
              <a:defRPr lang="ko-KR" altLang="en-US"/>
            </a:pPr>
            <a:endParaRPr lang="ko-KR" altLang="en-US" sz="1541"/>
          </a:p>
        </p:txBody>
      </p:sp>
      <p:sp>
        <p:nvSpPr>
          <p:cNvPr id="7" name="object 7"/>
          <p:cNvSpPr txBox="1">
            <a:spLocks noGrp="1"/>
          </p:cNvSpPr>
          <p:nvPr>
            <p:ph type="sldNum" sz="quarter" idx="7"/>
          </p:nvPr>
        </p:nvSpPr>
        <p:spPr>
          <a:xfrm>
            <a:off x="8267294" y="6196399"/>
            <a:ext cx="138084" cy="116393"/>
          </a:xfrm>
          <a:prstGeom prst="rect">
            <a:avLst/>
          </a:prstGeom>
        </p:spPr>
        <p:txBody>
          <a:bodyPr vert="horz" wrap="square" lIns="0" tIns="10873" rIns="0" bIns="0" rtlCol="0" anchor="ctr">
            <a:spAutoFit/>
          </a:bodyPr>
          <a:lstStyle/>
          <a:p>
            <a:pPr marL="21745">
              <a:spcBef>
                <a:spcPts val="86"/>
              </a:spcBef>
              <a:defRPr lang="ko-KR" altLang="en-US"/>
            </a:pPr>
            <a:fld id="{81D60167-4931-47E6-BA6A-407CBD079E47}" type="slidenum">
              <a:rPr lang="en-US"/>
              <a:pPr marL="21745">
                <a:spcBef>
                  <a:spcPts val="86"/>
                </a:spcBef>
                <a:defRPr lang="ko-KR" altLang="en-US"/>
              </a:pPr>
              <a:t>30</a:t>
            </a:fld>
            <a:endParaRPr lang="en-US"/>
          </a:p>
        </p:txBody>
      </p:sp>
      <p:sp>
        <p:nvSpPr>
          <p:cNvPr id="8" name="object 2"/>
          <p:cNvSpPr txBox="1"/>
          <p:nvPr/>
        </p:nvSpPr>
        <p:spPr>
          <a:xfrm>
            <a:off x="2299893" y="823754"/>
            <a:ext cx="4701542" cy="589947"/>
          </a:xfrm>
          <a:prstGeom prst="rect">
            <a:avLst/>
          </a:prstGeom>
        </p:spPr>
        <p:txBody>
          <a:bodyPr vert="horz" wrap="square" lIns="0" tIns="10329" rIns="0" bIns="0">
            <a:spAutoFit/>
          </a:bodyPr>
          <a:lstStyle/>
          <a:p>
            <a:pPr marL="10872">
              <a:spcBef>
                <a:spcPts val="81"/>
              </a:spcBef>
              <a:defRPr lang="ko-KR" altLang="en-US"/>
            </a:pPr>
            <a:r>
              <a:rPr lang="en-US" altLang="ko-KR" sz="1883" b="1" dirty="0">
                <a:latin typeface="HY견고딕"/>
                <a:cs typeface="HY견고딕"/>
              </a:rPr>
              <a:t>Ⅳ. Creation </a:t>
            </a:r>
            <a:r>
              <a:rPr lang="en-US" altLang="ko-KR" sz="1883" b="1" spc="5" dirty="0">
                <a:latin typeface="HY견고딕"/>
                <a:cs typeface="HY견고딕"/>
              </a:rPr>
              <a:t>and </a:t>
            </a:r>
            <a:r>
              <a:rPr lang="en-US" altLang="ko-KR" sz="1883" b="1" dirty="0">
                <a:latin typeface="HY견고딕"/>
                <a:cs typeface="HY견고딕"/>
              </a:rPr>
              <a:t>utilization of data</a:t>
            </a:r>
            <a:r>
              <a:rPr lang="en-US" altLang="ko-KR" sz="1883" b="1" spc="-137" dirty="0">
                <a:solidFill>
                  <a:srgbClr val="FFFFFF"/>
                </a:solidFill>
                <a:latin typeface="HY견고딕"/>
                <a:cs typeface="HY견고딕"/>
              </a:rPr>
              <a:t> </a:t>
            </a:r>
            <a:r>
              <a:rPr lang="en-US" sz="1883" b="1" dirty="0" err="1">
                <a:solidFill>
                  <a:srgbClr val="FFFFFF"/>
                </a:solidFill>
                <a:latin typeface="HY견고딕"/>
                <a:cs typeface="HY견고딕"/>
              </a:rPr>
              <a:t>nd</a:t>
            </a:r>
            <a:r>
              <a:rPr lang="en-US" sz="1883" b="1" dirty="0">
                <a:solidFill>
                  <a:srgbClr val="FFFFFF"/>
                </a:solidFill>
                <a:latin typeface="HY견고딕"/>
                <a:cs typeface="HY견고딕"/>
              </a:rPr>
              <a:t> utilization of</a:t>
            </a:r>
            <a:r>
              <a:rPr lang="en-US" sz="1883" b="1" spc="-137" dirty="0">
                <a:solidFill>
                  <a:srgbClr val="FFFFFF"/>
                </a:solidFill>
                <a:latin typeface="HY견고딕"/>
                <a:cs typeface="HY견고딕"/>
              </a:rPr>
              <a:t> </a:t>
            </a:r>
            <a:r>
              <a:rPr lang="en-US" sz="1883" b="1" dirty="0">
                <a:solidFill>
                  <a:srgbClr val="FFFFFF"/>
                </a:solidFill>
                <a:latin typeface="HY견고딕"/>
                <a:cs typeface="HY견고딕"/>
              </a:rPr>
              <a:t>data</a:t>
            </a:r>
            <a:endParaRPr lang="en-US" sz="1883" dirty="0">
              <a:latin typeface="HY견고딕"/>
              <a:cs typeface="HY견고딕"/>
            </a:endParaRPr>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DD506B4A-FB4B-B151-2036-3F1A380D535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object 3"/>
          <p:cNvSpPr/>
          <p:nvPr/>
        </p:nvSpPr>
        <p:spPr>
          <a:xfrm>
            <a:off x="961838" y="1409709"/>
            <a:ext cx="7205983" cy="418594"/>
          </a:xfrm>
          <a:prstGeom prst="rect">
            <a:avLst/>
          </a:prstGeom>
          <a:blipFill rotWithShape="1">
            <a:blip r:embed="rId4" cstate="print"/>
            <a:stretch>
              <a:fillRect/>
            </a:stretch>
          </a:blipFill>
        </p:spPr>
        <p:txBody>
          <a:bodyPr wrap="square" lIns="0" tIns="0" rIns="0" bIns="0"/>
          <a:lstStyle/>
          <a:p>
            <a:pPr>
              <a:defRPr lang="ko-KR" altLang="en-US"/>
            </a:pPr>
            <a:endParaRPr lang="ko-KR" altLang="en-US" sz="1541"/>
          </a:p>
        </p:txBody>
      </p:sp>
      <p:sp>
        <p:nvSpPr>
          <p:cNvPr id="4" name="object 4"/>
          <p:cNvSpPr/>
          <p:nvPr/>
        </p:nvSpPr>
        <p:spPr>
          <a:xfrm>
            <a:off x="973570" y="1397977"/>
            <a:ext cx="7182519" cy="401640"/>
          </a:xfrm>
          <a:prstGeom prst="rect">
            <a:avLst/>
          </a:prstGeom>
          <a:blipFill rotWithShape="1">
            <a:blip r:embed="rId5" cstate="print"/>
            <a:stretch>
              <a:fillRect/>
            </a:stretch>
          </a:blipFill>
        </p:spPr>
        <p:txBody>
          <a:bodyPr wrap="square" lIns="0" tIns="0" rIns="0" bIns="0"/>
          <a:lstStyle/>
          <a:p>
            <a:pPr>
              <a:defRPr lang="ko-KR" altLang="en-US"/>
            </a:pPr>
            <a:endParaRPr lang="ko-KR" altLang="en-US" sz="1541"/>
          </a:p>
        </p:txBody>
      </p:sp>
      <p:sp>
        <p:nvSpPr>
          <p:cNvPr id="5" name="object 5"/>
          <p:cNvSpPr txBox="1"/>
          <p:nvPr/>
        </p:nvSpPr>
        <p:spPr>
          <a:xfrm>
            <a:off x="1042200" y="1449687"/>
            <a:ext cx="1604277" cy="274449"/>
          </a:xfrm>
          <a:prstGeom prst="rect">
            <a:avLst/>
          </a:prstGeom>
        </p:spPr>
        <p:txBody>
          <a:bodyPr vert="horz" wrap="square" lIns="0" tIns="10873" rIns="0" bIns="0">
            <a:spAutoFit/>
          </a:bodyPr>
          <a:lstStyle/>
          <a:p>
            <a:pPr marL="10872">
              <a:spcBef>
                <a:spcPts val="86"/>
              </a:spcBef>
              <a:defRPr lang="ko-KR" altLang="en-US"/>
            </a:pPr>
            <a:r>
              <a:rPr lang="en-US" sz="1712" b="1">
                <a:solidFill>
                  <a:srgbClr val="FFFFFF"/>
                </a:solidFill>
                <a:latin typeface="굴림"/>
                <a:cs typeface="굴림"/>
              </a:rPr>
              <a:t>3. </a:t>
            </a:r>
            <a:r>
              <a:rPr lang="en-US" sz="1712" b="1" spc="-4">
                <a:solidFill>
                  <a:srgbClr val="FFFFFF"/>
                </a:solidFill>
                <a:latin typeface="굴림"/>
                <a:cs typeface="굴림"/>
              </a:rPr>
              <a:t>Sales </a:t>
            </a:r>
            <a:r>
              <a:rPr lang="en-US" sz="1712" b="1">
                <a:solidFill>
                  <a:srgbClr val="FFFFFF"/>
                </a:solidFill>
                <a:latin typeface="굴림"/>
                <a:cs typeface="굴림"/>
              </a:rPr>
              <a:t>of</a:t>
            </a:r>
            <a:r>
              <a:rPr lang="en-US" sz="1712" b="1" spc="-94">
                <a:solidFill>
                  <a:srgbClr val="FFFFFF"/>
                </a:solidFill>
                <a:latin typeface="굴림"/>
                <a:cs typeface="굴림"/>
              </a:rPr>
              <a:t> </a:t>
            </a:r>
            <a:r>
              <a:rPr lang="en-US" sz="1712" b="1" spc="-4">
                <a:solidFill>
                  <a:srgbClr val="FFFFFF"/>
                </a:solidFill>
                <a:latin typeface="굴림"/>
                <a:cs typeface="굴림"/>
              </a:rPr>
              <a:t>data</a:t>
            </a:r>
            <a:endParaRPr lang="en-US" sz="1712">
              <a:latin typeface="굴림"/>
              <a:cs typeface="굴림"/>
            </a:endParaRPr>
          </a:p>
        </p:txBody>
      </p:sp>
      <p:sp>
        <p:nvSpPr>
          <p:cNvPr id="6" name="object 6"/>
          <p:cNvSpPr/>
          <p:nvPr/>
        </p:nvSpPr>
        <p:spPr>
          <a:xfrm>
            <a:off x="987911" y="1950879"/>
            <a:ext cx="7168189" cy="3960341"/>
          </a:xfrm>
          <a:prstGeom prst="rect">
            <a:avLst/>
          </a:prstGeom>
          <a:blipFill rotWithShape="1">
            <a:blip r:embed="rId6" cstate="print"/>
            <a:stretch>
              <a:fillRect/>
            </a:stretch>
          </a:blipFill>
        </p:spPr>
        <p:txBody>
          <a:bodyPr wrap="square" lIns="0" tIns="0" rIns="0" bIns="0"/>
          <a:lstStyle/>
          <a:p>
            <a:pPr>
              <a:defRPr lang="ko-KR" altLang="en-US"/>
            </a:pPr>
            <a:endParaRPr lang="ko-KR" altLang="en-US" sz="1541"/>
          </a:p>
        </p:txBody>
      </p:sp>
      <p:sp>
        <p:nvSpPr>
          <p:cNvPr id="7" name="object 7"/>
          <p:cNvSpPr txBox="1">
            <a:spLocks noGrp="1"/>
          </p:cNvSpPr>
          <p:nvPr>
            <p:ph type="sldNum" sz="quarter" idx="7"/>
          </p:nvPr>
        </p:nvSpPr>
        <p:spPr>
          <a:xfrm>
            <a:off x="8267294" y="6196399"/>
            <a:ext cx="138084" cy="116393"/>
          </a:xfrm>
          <a:prstGeom prst="rect">
            <a:avLst/>
          </a:prstGeom>
        </p:spPr>
        <p:txBody>
          <a:bodyPr vert="horz" wrap="square" lIns="0" tIns="10873" rIns="0" bIns="0" rtlCol="0" anchor="ctr">
            <a:spAutoFit/>
          </a:bodyPr>
          <a:lstStyle/>
          <a:p>
            <a:pPr marL="21745">
              <a:spcBef>
                <a:spcPts val="86"/>
              </a:spcBef>
              <a:defRPr lang="ko-KR" altLang="en-US"/>
            </a:pPr>
            <a:fld id="{81D60167-4931-47E6-BA6A-407CBD079E47}" type="slidenum">
              <a:rPr lang="en-US"/>
              <a:pPr marL="21745">
                <a:spcBef>
                  <a:spcPts val="86"/>
                </a:spcBef>
                <a:defRPr lang="ko-KR" altLang="en-US"/>
              </a:pPr>
              <a:t>31</a:t>
            </a:fld>
            <a:endParaRPr lang="en-US"/>
          </a:p>
        </p:txBody>
      </p:sp>
      <p:sp>
        <p:nvSpPr>
          <p:cNvPr id="8" name="object 2"/>
          <p:cNvSpPr txBox="1"/>
          <p:nvPr/>
        </p:nvSpPr>
        <p:spPr>
          <a:xfrm>
            <a:off x="2299892" y="823754"/>
            <a:ext cx="4477425" cy="589947"/>
          </a:xfrm>
          <a:prstGeom prst="rect">
            <a:avLst/>
          </a:prstGeom>
        </p:spPr>
        <p:txBody>
          <a:bodyPr vert="horz" wrap="square" lIns="0" tIns="10329" rIns="0" bIns="0">
            <a:spAutoFit/>
          </a:bodyPr>
          <a:lstStyle/>
          <a:p>
            <a:pPr marL="10872">
              <a:spcBef>
                <a:spcPts val="81"/>
              </a:spcBef>
              <a:defRPr lang="ko-KR" altLang="en-US"/>
            </a:pPr>
            <a:r>
              <a:rPr lang="en-US" altLang="ko-KR" sz="1883" b="1" dirty="0">
                <a:latin typeface="HY견고딕"/>
                <a:cs typeface="HY견고딕"/>
              </a:rPr>
              <a:t>Ⅳ. Creation </a:t>
            </a:r>
            <a:r>
              <a:rPr lang="en-US" altLang="ko-KR" sz="1883" b="1" spc="5" dirty="0">
                <a:latin typeface="HY견고딕"/>
                <a:cs typeface="HY견고딕"/>
              </a:rPr>
              <a:t>and </a:t>
            </a:r>
            <a:r>
              <a:rPr lang="en-US" altLang="ko-KR" sz="1883" b="1" dirty="0">
                <a:latin typeface="HY견고딕"/>
                <a:cs typeface="HY견고딕"/>
              </a:rPr>
              <a:t>utilization of data</a:t>
            </a:r>
            <a:r>
              <a:rPr lang="en-US" sz="1883" b="1" dirty="0">
                <a:solidFill>
                  <a:srgbClr val="FFFFFF"/>
                </a:solidFill>
                <a:latin typeface="HY견고딕"/>
                <a:cs typeface="HY견고딕"/>
              </a:rPr>
              <a:t> utilization of</a:t>
            </a:r>
            <a:r>
              <a:rPr lang="en-US" sz="1883" b="1" spc="-137" dirty="0">
                <a:solidFill>
                  <a:srgbClr val="FFFFFF"/>
                </a:solidFill>
                <a:latin typeface="HY견고딕"/>
                <a:cs typeface="HY견고딕"/>
              </a:rPr>
              <a:t> </a:t>
            </a:r>
            <a:r>
              <a:rPr lang="en-US" sz="1883" b="1" dirty="0">
                <a:solidFill>
                  <a:srgbClr val="FFFFFF"/>
                </a:solidFill>
                <a:latin typeface="HY견고딕"/>
                <a:cs typeface="HY견고딕"/>
              </a:rPr>
              <a:t>data</a:t>
            </a:r>
            <a:endParaRPr lang="en-US" sz="1883" dirty="0">
              <a:latin typeface="HY견고딕"/>
              <a:cs typeface="HY견고딕"/>
            </a:endParaRPr>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5DA148B-63AE-798D-13B1-9E17568312A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object 3"/>
          <p:cNvSpPr/>
          <p:nvPr/>
        </p:nvSpPr>
        <p:spPr>
          <a:xfrm>
            <a:off x="961838" y="1409708"/>
            <a:ext cx="7205983" cy="449886"/>
          </a:xfrm>
          <a:prstGeom prst="rect">
            <a:avLst/>
          </a:prstGeom>
          <a:blipFill rotWithShape="1">
            <a:blip r:embed="rId4"/>
            <a:stretch>
              <a:fillRect/>
            </a:stretch>
          </a:blipFill>
        </p:spPr>
        <p:txBody>
          <a:bodyPr wrap="square" lIns="0" tIns="0" rIns="0" bIns="0"/>
          <a:lstStyle/>
          <a:p>
            <a:pPr>
              <a:defRPr lang="ko-KR" altLang="en-US"/>
            </a:pPr>
            <a:endParaRPr lang="ko-KR" altLang="en-US" sz="1541"/>
          </a:p>
        </p:txBody>
      </p:sp>
      <p:sp>
        <p:nvSpPr>
          <p:cNvPr id="4" name="object 4"/>
          <p:cNvSpPr/>
          <p:nvPr/>
        </p:nvSpPr>
        <p:spPr>
          <a:xfrm>
            <a:off x="973570" y="1397966"/>
            <a:ext cx="7182519" cy="432943"/>
          </a:xfrm>
          <a:prstGeom prst="rect">
            <a:avLst/>
          </a:prstGeom>
          <a:blipFill rotWithShape="1">
            <a:blip r:embed="rId5"/>
            <a:stretch>
              <a:fillRect/>
            </a:stretch>
          </a:blipFill>
        </p:spPr>
        <p:txBody>
          <a:bodyPr wrap="square" lIns="0" tIns="0" rIns="0" bIns="0"/>
          <a:lstStyle/>
          <a:p>
            <a:pPr>
              <a:defRPr lang="ko-KR" altLang="en-US"/>
            </a:pPr>
            <a:endParaRPr lang="ko-KR" altLang="en-US" sz="1541"/>
          </a:p>
        </p:txBody>
      </p:sp>
      <p:sp>
        <p:nvSpPr>
          <p:cNvPr id="5" name="object 5"/>
          <p:cNvSpPr txBox="1"/>
          <p:nvPr/>
        </p:nvSpPr>
        <p:spPr>
          <a:xfrm>
            <a:off x="1042198" y="1466639"/>
            <a:ext cx="7156519" cy="3139913"/>
          </a:xfrm>
          <a:prstGeom prst="rect">
            <a:avLst/>
          </a:prstGeom>
        </p:spPr>
        <p:txBody>
          <a:bodyPr vert="horz" wrap="square" lIns="0" tIns="10873" rIns="0" bIns="0">
            <a:spAutoFit/>
          </a:bodyPr>
          <a:lstStyle/>
          <a:p>
            <a:pPr marL="10872">
              <a:spcBef>
                <a:spcPts val="86"/>
              </a:spcBef>
              <a:defRPr lang="ko-KR" altLang="en-US"/>
            </a:pPr>
            <a:r>
              <a:rPr lang="en-US" sz="1712" b="1" dirty="0">
                <a:solidFill>
                  <a:srgbClr val="FFFFFF"/>
                </a:solidFill>
                <a:latin typeface="굴림"/>
                <a:cs typeface="굴림"/>
              </a:rPr>
              <a:t>4. </a:t>
            </a:r>
            <a:r>
              <a:rPr lang="en-US" sz="1712" b="1" spc="-4" dirty="0">
                <a:solidFill>
                  <a:srgbClr val="FFFFFF"/>
                </a:solidFill>
                <a:latin typeface="굴림"/>
                <a:cs typeface="굴림"/>
              </a:rPr>
              <a:t>Data Management Systems </a:t>
            </a:r>
            <a:r>
              <a:rPr lang="en-US" sz="1712" b="1" spc="9" dirty="0">
                <a:solidFill>
                  <a:srgbClr val="FFFFFF"/>
                </a:solidFill>
                <a:latin typeface="굴림"/>
                <a:cs typeface="굴림"/>
              </a:rPr>
              <a:t>– </a:t>
            </a:r>
            <a:r>
              <a:rPr lang="en-US" sz="1712" b="1" dirty="0">
                <a:solidFill>
                  <a:srgbClr val="FFFFFF"/>
                </a:solidFill>
                <a:latin typeface="굴림"/>
                <a:cs typeface="굴림"/>
              </a:rPr>
              <a:t>to </a:t>
            </a:r>
            <a:r>
              <a:rPr lang="en-US" sz="1712" b="1" spc="-4" dirty="0">
                <a:solidFill>
                  <a:srgbClr val="FFFFFF"/>
                </a:solidFill>
                <a:latin typeface="굴림"/>
                <a:cs typeface="굴림"/>
              </a:rPr>
              <a:t>capture taxation</a:t>
            </a:r>
            <a:r>
              <a:rPr lang="en-US" sz="1712" b="1" spc="-188" dirty="0">
                <a:solidFill>
                  <a:srgbClr val="FFFFFF"/>
                </a:solidFill>
                <a:latin typeface="굴림"/>
                <a:cs typeface="굴림"/>
              </a:rPr>
              <a:t> </a:t>
            </a:r>
            <a:r>
              <a:rPr lang="en-US" sz="1712" b="1" spc="-4" dirty="0">
                <a:solidFill>
                  <a:srgbClr val="FFFFFF"/>
                </a:solidFill>
                <a:latin typeface="굴림"/>
                <a:cs typeface="굴림"/>
              </a:rPr>
              <a:t>actions</a:t>
            </a:r>
          </a:p>
          <a:p>
            <a:pPr>
              <a:lnSpc>
                <a:spcPct val="100000"/>
              </a:lnSpc>
              <a:defRPr lang="ko-KR" altLang="en-US"/>
            </a:pPr>
            <a:endParaRPr lang="en-US" sz="1712" dirty="0">
              <a:latin typeface="Times New Roman"/>
              <a:cs typeface="Times New Roman"/>
            </a:endParaRPr>
          </a:p>
          <a:p>
            <a:pPr marL="42946">
              <a:lnSpc>
                <a:spcPct val="100499"/>
              </a:lnSpc>
              <a:defRPr lang="ko-KR" altLang="en-US"/>
            </a:pPr>
            <a:r>
              <a:rPr lang="en-US" sz="1541" spc="-4" dirty="0">
                <a:latin typeface="HY견고딕"/>
                <a:cs typeface="HY견고딕"/>
              </a:rPr>
              <a:t>A. ISO</a:t>
            </a:r>
            <a:r>
              <a:rPr lang="en-US" altLang="ko-KR" sz="1541" spc="-4" dirty="0">
                <a:latin typeface="HY견고딕"/>
                <a:cs typeface="HY견고딕"/>
              </a:rPr>
              <a:t>/IEC</a:t>
            </a:r>
            <a:r>
              <a:rPr lang="en-US" sz="1541" spc="-4" dirty="0">
                <a:latin typeface="HY견고딕"/>
                <a:cs typeface="HY견고딕"/>
              </a:rPr>
              <a:t> 27001(Security System Operation), ISO</a:t>
            </a:r>
            <a:r>
              <a:rPr lang="en-US" altLang="ko-KR" sz="1541" spc="-4" dirty="0">
                <a:latin typeface="HY견고딕"/>
                <a:cs typeface="HY견고딕"/>
              </a:rPr>
              <a:t>/IEC</a:t>
            </a:r>
            <a:r>
              <a:rPr lang="en-US" sz="1541" spc="-4" dirty="0">
                <a:latin typeface="HY견고딕"/>
                <a:cs typeface="HY견고딕"/>
              </a:rPr>
              <a:t> 27701(Privacy Protection) Certificate</a:t>
            </a:r>
            <a:r>
              <a:rPr lang="en-US" sz="1541" dirty="0">
                <a:latin typeface="HY견고딕"/>
                <a:cs typeface="HY견고딕"/>
              </a:rPr>
              <a:t> </a:t>
            </a:r>
            <a:r>
              <a:rPr lang="en-US" sz="1541" spc="-4" dirty="0">
                <a:latin typeface="HY견고딕"/>
                <a:cs typeface="HY견고딕"/>
              </a:rPr>
              <a:t>Standard</a:t>
            </a:r>
          </a:p>
          <a:p>
            <a:pPr marL="42946">
              <a:spcBef>
                <a:spcPts val="552"/>
              </a:spcBef>
              <a:defRPr lang="ko-KR" altLang="en-US"/>
            </a:pPr>
            <a:r>
              <a:rPr lang="en-US" sz="1541" spc="-4" dirty="0">
                <a:latin typeface="문체부 훈민정음체"/>
                <a:ea typeface="문체부 훈민정음체"/>
                <a:cs typeface="함초롬돋움"/>
              </a:rPr>
              <a:t>① </a:t>
            </a:r>
            <a:r>
              <a:rPr lang="en-US" sz="1541" spc="-9" dirty="0">
                <a:latin typeface="문체부 훈민정음체"/>
                <a:ea typeface="문체부 훈민정음체"/>
                <a:cs typeface="Arial"/>
              </a:rPr>
              <a:t>Regulations </a:t>
            </a:r>
            <a:r>
              <a:rPr lang="en-US" sz="1541" spc="-4" dirty="0">
                <a:latin typeface="문체부 훈민정음체"/>
                <a:ea typeface="문체부 훈민정음체"/>
                <a:cs typeface="Arial"/>
              </a:rPr>
              <a:t>for </a:t>
            </a:r>
            <a:r>
              <a:rPr lang="en-US" sz="1541" spc="-9" dirty="0">
                <a:latin typeface="문체부 훈민정음체"/>
                <a:ea typeface="문체부 훈민정음체"/>
                <a:cs typeface="Arial"/>
              </a:rPr>
              <a:t>Personal </a:t>
            </a:r>
            <a:r>
              <a:rPr lang="en-US" sz="1541" spc="-4" dirty="0">
                <a:latin typeface="문체부 훈민정음체"/>
                <a:ea typeface="문체부 훈민정음체"/>
                <a:cs typeface="Arial"/>
              </a:rPr>
              <a:t>Information Protection </a:t>
            </a:r>
            <a:r>
              <a:rPr lang="en-US" sz="1541" spc="-9" dirty="0">
                <a:latin typeface="문체부 훈민정음체"/>
                <a:ea typeface="문체부 훈민정음체"/>
                <a:cs typeface="Arial"/>
              </a:rPr>
              <a:t>by </a:t>
            </a:r>
            <a:r>
              <a:rPr lang="en-US" sz="1541" spc="-4" dirty="0">
                <a:latin typeface="문체부 훈민정음체"/>
                <a:ea typeface="문체부 훈민정음체"/>
                <a:cs typeface="Arial"/>
              </a:rPr>
              <a:t>the </a:t>
            </a:r>
            <a:r>
              <a:rPr lang="en-US" sz="1541" spc="-9" dirty="0">
                <a:latin typeface="문체부 훈민정음체"/>
                <a:ea typeface="문체부 훈민정음체"/>
                <a:cs typeface="Arial"/>
              </a:rPr>
              <a:t>International</a:t>
            </a:r>
            <a:r>
              <a:rPr lang="en-US" altLang="ko-KR" sz="1541" spc="-9" dirty="0">
                <a:latin typeface="문체부 훈민정음체"/>
                <a:ea typeface="문체부 훈민정음체"/>
                <a:cs typeface="Arial"/>
              </a:rPr>
              <a:t> </a:t>
            </a:r>
            <a:r>
              <a:rPr lang="en-US" sz="1541" spc="-9" dirty="0">
                <a:latin typeface="문체부 훈민정음체"/>
                <a:ea typeface="문체부 훈민정음체"/>
                <a:cs typeface="Arial"/>
              </a:rPr>
              <a:t>Organization </a:t>
            </a:r>
            <a:r>
              <a:rPr lang="en-US" sz="1541" spc="-4" dirty="0">
                <a:latin typeface="문체부 훈민정음체"/>
                <a:ea typeface="문체부 훈민정음체"/>
                <a:cs typeface="Arial"/>
              </a:rPr>
              <a:t>for </a:t>
            </a:r>
            <a:r>
              <a:rPr lang="en-US" sz="1541" spc="-9" dirty="0">
                <a:latin typeface="문체부 훈민정음체"/>
                <a:ea typeface="문체부 훈민정음체"/>
                <a:cs typeface="Arial"/>
              </a:rPr>
              <a:t>Standardization; legal standards </a:t>
            </a:r>
            <a:r>
              <a:rPr lang="en-US" sz="1541" spc="-4" dirty="0">
                <a:latin typeface="문체부 훈민정음체"/>
                <a:ea typeface="문체부 훈민정음체"/>
                <a:cs typeface="Arial"/>
              </a:rPr>
              <a:t>such </a:t>
            </a:r>
            <a:r>
              <a:rPr lang="en-US" sz="1541" spc="-9" dirty="0">
                <a:latin typeface="문체부 훈민정음체"/>
                <a:ea typeface="문체부 훈민정음체"/>
                <a:cs typeface="Arial"/>
              </a:rPr>
              <a:t>as confidentiality of  information, providing </a:t>
            </a:r>
            <a:r>
              <a:rPr lang="en-US" sz="1541" spc="-4" dirty="0">
                <a:latin typeface="문체부 훈민정음체"/>
                <a:ea typeface="문체부 훈민정음체"/>
                <a:cs typeface="Arial"/>
              </a:rPr>
              <a:t>the level </a:t>
            </a:r>
            <a:r>
              <a:rPr lang="en-US" sz="1541" spc="-9" dirty="0">
                <a:latin typeface="문체부 훈민정음체"/>
                <a:ea typeface="문체부 훈민정음체"/>
                <a:cs typeface="Arial"/>
              </a:rPr>
              <a:t>of personal </a:t>
            </a:r>
            <a:r>
              <a:rPr lang="en-US" sz="1541" spc="-4" dirty="0">
                <a:latin typeface="문체부 훈민정음체"/>
                <a:ea typeface="문체부 훈민정음체"/>
                <a:cs typeface="Arial"/>
              </a:rPr>
              <a:t>information to </a:t>
            </a:r>
            <a:r>
              <a:rPr lang="en-US" sz="1541" spc="-9" dirty="0">
                <a:latin typeface="문체부 훈민정음체"/>
                <a:ea typeface="문체부 훈민정음체"/>
                <a:cs typeface="Arial"/>
              </a:rPr>
              <a:t>be </a:t>
            </a:r>
            <a:r>
              <a:rPr lang="en-US" sz="1541" spc="-4" dirty="0">
                <a:latin typeface="문체부 훈민정음체"/>
                <a:ea typeface="문체부 훈민정음체"/>
                <a:cs typeface="Arial"/>
              </a:rPr>
              <a:t>protected in the </a:t>
            </a:r>
            <a:r>
              <a:rPr lang="en-US" sz="1541" spc="-9" dirty="0">
                <a:latin typeface="문체부 훈민정음체"/>
                <a:ea typeface="문체부 훈민정음체"/>
                <a:cs typeface="Arial"/>
              </a:rPr>
              <a:t>global business along </a:t>
            </a:r>
            <a:r>
              <a:rPr lang="en-US" sz="1541" spc="-4" dirty="0">
                <a:latin typeface="문체부 훈민정음체"/>
                <a:ea typeface="문체부 훈민정음체"/>
                <a:cs typeface="Arial"/>
              </a:rPr>
              <a:t>with co</a:t>
            </a:r>
            <a:r>
              <a:rPr lang="en-US" altLang="ko-KR" sz="1541" spc="-4" dirty="0">
                <a:latin typeface="문체부 훈민정음체"/>
                <a:ea typeface="문체부 훈민정음체"/>
                <a:cs typeface="Arial"/>
              </a:rPr>
              <a:t>m</a:t>
            </a:r>
            <a:r>
              <a:rPr lang="en-US" sz="1541" spc="-4" dirty="0">
                <a:latin typeface="문체부 훈민정음체"/>
                <a:ea typeface="문체부 훈민정음체"/>
                <a:cs typeface="Arial"/>
              </a:rPr>
              <a:t>pliance with</a:t>
            </a:r>
            <a:r>
              <a:rPr lang="en-US" sz="1541" spc="-199" dirty="0">
                <a:latin typeface="문체부 훈민정음체"/>
                <a:ea typeface="문체부 훈민정음체"/>
                <a:cs typeface="Arial"/>
              </a:rPr>
              <a:t> </a:t>
            </a:r>
            <a:r>
              <a:rPr lang="en-US" sz="1541" spc="-4" dirty="0">
                <a:latin typeface="문체부 훈민정음체"/>
                <a:ea typeface="문체부 훈민정음체"/>
                <a:cs typeface="Arial"/>
              </a:rPr>
              <a:t>the </a:t>
            </a:r>
            <a:r>
              <a:rPr lang="en-US" sz="1541" spc="-9" dirty="0">
                <a:latin typeface="문체부 훈민정음체"/>
                <a:ea typeface="문체부 훈민정음체"/>
                <a:cs typeface="Arial"/>
              </a:rPr>
              <a:t>EU's </a:t>
            </a:r>
            <a:r>
              <a:rPr lang="en-US" sz="1541" spc="-4" dirty="0">
                <a:latin typeface="문체부 훈민정음체"/>
                <a:ea typeface="문체부 훈민정음체"/>
                <a:cs typeface="Arial"/>
              </a:rPr>
              <a:t>GDPR</a:t>
            </a:r>
          </a:p>
          <a:p>
            <a:pPr marL="42946">
              <a:spcBef>
                <a:spcPts val="561"/>
              </a:spcBef>
              <a:defRPr lang="ko-KR" altLang="en-US"/>
            </a:pPr>
            <a:r>
              <a:rPr lang="en-US" sz="1541" spc="-4" dirty="0">
                <a:latin typeface="문체부 훈민정음체"/>
                <a:ea typeface="문체부 훈민정음체"/>
                <a:cs typeface="함초롬돋움"/>
              </a:rPr>
              <a:t>② </a:t>
            </a:r>
            <a:r>
              <a:rPr lang="en-US" sz="1541" spc="-4" dirty="0">
                <a:latin typeface="문체부 훈민정음체"/>
                <a:ea typeface="문체부 훈민정음체"/>
                <a:cs typeface="Arial"/>
              </a:rPr>
              <a:t>If the physical </a:t>
            </a:r>
            <a:r>
              <a:rPr lang="en-US" sz="1541" spc="-9" dirty="0">
                <a:latin typeface="문체부 훈민정음체"/>
                <a:ea typeface="문체부 훈민정음체"/>
                <a:cs typeface="Arial"/>
              </a:rPr>
              <a:t>media </a:t>
            </a:r>
            <a:r>
              <a:rPr lang="en-US" sz="1541" spc="-4" dirty="0">
                <a:latin typeface="문체부 훈민정음체"/>
                <a:ea typeface="문체부 훈민정음체"/>
                <a:cs typeface="Arial"/>
              </a:rPr>
              <a:t>is used for information transmission, a system for recording</a:t>
            </a:r>
            <a:r>
              <a:rPr lang="en-US" altLang="ko-KR" sz="1541" spc="-4" dirty="0">
                <a:latin typeface="문체부 훈민정음체"/>
                <a:ea typeface="문체부 훈민정음체"/>
                <a:cs typeface="Arial"/>
              </a:rPr>
              <a:t>, </a:t>
            </a:r>
            <a:r>
              <a:rPr lang="en-US" sz="1541" spc="-4" dirty="0">
                <a:latin typeface="문체부 훈민정음체"/>
                <a:ea typeface="문체부 훈민정음체"/>
                <a:cs typeface="Arial"/>
              </a:rPr>
              <a:t>carrying </a:t>
            </a:r>
            <a:r>
              <a:rPr lang="en-US" sz="1541" spc="-9" dirty="0">
                <a:latin typeface="문체부 훈민정음체"/>
                <a:ea typeface="문체부 훈민정음체"/>
                <a:cs typeface="Arial"/>
              </a:rPr>
              <a:t>in, </a:t>
            </a:r>
            <a:r>
              <a:rPr lang="en-US" altLang="ko-KR" sz="1541" spc="-9" dirty="0">
                <a:latin typeface="문체부 훈민정음체"/>
                <a:ea typeface="문체부 훈민정음체"/>
                <a:cs typeface="Arial"/>
              </a:rPr>
              <a:t>and </a:t>
            </a:r>
            <a:r>
              <a:rPr lang="en-US" sz="1541" spc="-4" dirty="0">
                <a:latin typeface="문체부 훈민정음체"/>
                <a:ea typeface="문체부 훈민정음체"/>
                <a:cs typeface="Arial"/>
              </a:rPr>
              <a:t>taking </a:t>
            </a:r>
            <a:r>
              <a:rPr lang="en-US" sz="1541" spc="-9" dirty="0">
                <a:latin typeface="문체부 훈민정음체"/>
                <a:ea typeface="문체부 훈민정음체"/>
                <a:cs typeface="Arial"/>
              </a:rPr>
              <a:t>out </a:t>
            </a:r>
            <a:r>
              <a:rPr lang="en-US" sz="1541" spc="-4" dirty="0">
                <a:latin typeface="문체부 훈민정음체"/>
                <a:ea typeface="문체부 훈민정음체"/>
                <a:cs typeface="Arial"/>
              </a:rPr>
              <a:t>is</a:t>
            </a:r>
            <a:r>
              <a:rPr lang="en-US" sz="1541" spc="-64" dirty="0">
                <a:latin typeface="문체부 훈민정음체"/>
                <a:ea typeface="문체부 훈민정음체"/>
                <a:cs typeface="Arial"/>
              </a:rPr>
              <a:t> </a:t>
            </a:r>
            <a:r>
              <a:rPr lang="en-US" sz="1541" spc="-9" dirty="0">
                <a:latin typeface="문체부 훈민정음체"/>
                <a:ea typeface="문체부 훈민정음체"/>
                <a:cs typeface="Arial"/>
              </a:rPr>
              <a:t>provided</a:t>
            </a:r>
          </a:p>
          <a:p>
            <a:pPr marL="42946">
              <a:spcBef>
                <a:spcPts val="552"/>
              </a:spcBef>
              <a:defRPr lang="ko-KR" altLang="en-US"/>
            </a:pPr>
            <a:r>
              <a:rPr lang="en-US" sz="1541" spc="-4" dirty="0">
                <a:latin typeface="문체부 훈민정음체"/>
                <a:ea typeface="문체부 훈민정음체"/>
                <a:cs typeface="함초롬돋움"/>
              </a:rPr>
              <a:t>③ </a:t>
            </a:r>
            <a:r>
              <a:rPr lang="en-US" sz="1541" spc="-4" dirty="0">
                <a:latin typeface="문체부 훈민정음체"/>
                <a:ea typeface="문체부 훈민정음체"/>
                <a:cs typeface="Arial"/>
              </a:rPr>
              <a:t>Where a trustee re-entrusts the entrusted </a:t>
            </a:r>
            <a:r>
              <a:rPr lang="en-US" sz="1541" spc="-9" dirty="0">
                <a:latin typeface="문체부 훈민정음체"/>
                <a:ea typeface="문체부 훈민정음체"/>
                <a:cs typeface="Arial"/>
              </a:rPr>
              <a:t>business </a:t>
            </a:r>
            <a:r>
              <a:rPr lang="en-US" sz="1541" spc="-4" dirty="0">
                <a:latin typeface="문체부 훈민정음체"/>
                <a:ea typeface="문체부 훈민정음체"/>
                <a:cs typeface="Arial"/>
              </a:rPr>
              <a:t>to a third </a:t>
            </a:r>
            <a:r>
              <a:rPr lang="en-US" sz="1541" spc="-26" dirty="0">
                <a:latin typeface="문체부 훈민정음체"/>
                <a:ea typeface="문체부 훈민정음체"/>
                <a:cs typeface="Arial"/>
              </a:rPr>
              <a:t>party, </a:t>
            </a:r>
            <a:r>
              <a:rPr lang="en-US" sz="1541" spc="-4" dirty="0">
                <a:latin typeface="문체부 훈민정음체"/>
                <a:ea typeface="문체부 훈민정음체"/>
                <a:cs typeface="Arial"/>
              </a:rPr>
              <a:t>the user may </a:t>
            </a:r>
            <a:r>
              <a:rPr lang="en-US" sz="1541" spc="-9" dirty="0">
                <a:latin typeface="문체부 훈민정음체"/>
                <a:ea typeface="문체부 훈민정음체"/>
                <a:cs typeface="Arial"/>
              </a:rPr>
              <a:t>be </a:t>
            </a:r>
            <a:r>
              <a:rPr lang="en-US" sz="1541" spc="-4" dirty="0">
                <a:latin typeface="문체부 훈민정음체"/>
                <a:ea typeface="문체부 훈민정음체"/>
                <a:cs typeface="Arial"/>
              </a:rPr>
              <a:t>tracked </a:t>
            </a:r>
            <a:r>
              <a:rPr lang="en-US" sz="1541" spc="-9" dirty="0">
                <a:latin typeface="문체부 훈민정음체"/>
                <a:ea typeface="문체부 훈민정음체"/>
                <a:cs typeface="Arial"/>
              </a:rPr>
              <a:t>through prior</a:t>
            </a:r>
            <a:r>
              <a:rPr lang="en-US" sz="1541" spc="-4" dirty="0">
                <a:latin typeface="문체부 훈민정음체"/>
                <a:ea typeface="문체부 훈민정음체"/>
                <a:cs typeface="Arial"/>
              </a:rPr>
              <a:t> </a:t>
            </a:r>
            <a:r>
              <a:rPr lang="en-US" sz="1541" spc="-9" dirty="0">
                <a:latin typeface="문체부 훈민정음체"/>
                <a:ea typeface="문체부 훈민정음체"/>
                <a:cs typeface="Arial"/>
              </a:rPr>
              <a:t>approval</a:t>
            </a:r>
            <a:endParaRPr lang="en-US" sz="1541" dirty="0">
              <a:latin typeface="문체부 훈민정음체"/>
              <a:ea typeface="문체부 훈민정음체"/>
              <a:cs typeface="Arial"/>
            </a:endParaRPr>
          </a:p>
        </p:txBody>
      </p:sp>
      <p:sp>
        <p:nvSpPr>
          <p:cNvPr id="6" name="object 6"/>
          <p:cNvSpPr txBox="1">
            <a:spLocks noGrp="1"/>
          </p:cNvSpPr>
          <p:nvPr>
            <p:ph type="sldNum" sz="quarter" idx="7"/>
          </p:nvPr>
        </p:nvSpPr>
        <p:spPr>
          <a:xfrm>
            <a:off x="9656658" y="7013654"/>
            <a:ext cx="161290" cy="148590"/>
          </a:xfrm>
          <a:prstGeom prst="rect">
            <a:avLst/>
          </a:prstGeom>
        </p:spPr>
        <p:txBody>
          <a:bodyPr vert="horz" wrap="square" lIns="0" tIns="0" rIns="0" bIns="0">
            <a:spAutoFit/>
          </a:bodyPr>
          <a:lstStyle>
            <a:defPPr>
              <a:defRPr lang="ko-KR"/>
            </a:defPPr>
            <a:lvl1pPr marL="0" algn="l" defTabSz="914400" rtl="0" eaLnBrk="1" latinLnBrk="1" hangingPunct="1">
              <a:defRPr sz="800" b="0" i="0" kern="1200">
                <a:solidFill>
                  <a:srgbClr val="6B8F99"/>
                </a:solidFill>
                <a:latin typeface="Tahoma"/>
                <a:ea typeface="+mn-ea"/>
                <a:cs typeface="Tahoma"/>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25400">
              <a:spcBef>
                <a:spcPts val="100"/>
              </a:spcBef>
              <a:defRPr lang="ko-KR" altLang="en-US"/>
            </a:pPr>
            <a:fld id="{81D60167-4931-47E6-BA6A-407CBD079E47}" type="slidenum">
              <a:rPr lang="en-ID" smtClean="0"/>
              <a:pPr marL="25400">
                <a:spcBef>
                  <a:spcPts val="100"/>
                </a:spcBef>
                <a:defRPr lang="ko-KR" altLang="en-US"/>
              </a:pPr>
              <a:t>32</a:t>
            </a:fld>
            <a:endParaRPr lang="en-US"/>
          </a:p>
        </p:txBody>
      </p:sp>
      <p:sp>
        <p:nvSpPr>
          <p:cNvPr id="8" name="object 2"/>
          <p:cNvSpPr txBox="1"/>
          <p:nvPr/>
        </p:nvSpPr>
        <p:spPr>
          <a:xfrm>
            <a:off x="2299893" y="823754"/>
            <a:ext cx="4692578" cy="589947"/>
          </a:xfrm>
          <a:prstGeom prst="rect">
            <a:avLst/>
          </a:prstGeom>
        </p:spPr>
        <p:txBody>
          <a:bodyPr vert="horz" wrap="square" lIns="0" tIns="10329" rIns="0" bIns="0">
            <a:spAutoFit/>
          </a:bodyPr>
          <a:lstStyle/>
          <a:p>
            <a:pPr marL="10872">
              <a:spcBef>
                <a:spcPts val="81"/>
              </a:spcBef>
              <a:defRPr lang="ko-KR" altLang="en-US"/>
            </a:pPr>
            <a:r>
              <a:rPr lang="en-US" altLang="ko-KR" sz="1883" b="1" dirty="0">
                <a:latin typeface="HY견고딕"/>
                <a:cs typeface="HY견고딕"/>
              </a:rPr>
              <a:t>Ⅳ. Creation </a:t>
            </a:r>
            <a:r>
              <a:rPr lang="en-US" altLang="ko-KR" sz="1883" b="1" spc="5" dirty="0">
                <a:latin typeface="HY견고딕"/>
                <a:cs typeface="HY견고딕"/>
              </a:rPr>
              <a:t>and </a:t>
            </a:r>
            <a:r>
              <a:rPr lang="en-US" altLang="ko-KR" sz="1883" b="1" dirty="0">
                <a:latin typeface="HY견고딕"/>
                <a:cs typeface="HY견고딕"/>
              </a:rPr>
              <a:t>utilization of data</a:t>
            </a:r>
            <a:r>
              <a:rPr lang="en-US" altLang="ko-KR" sz="1883" b="1" spc="-137" dirty="0">
                <a:solidFill>
                  <a:srgbClr val="FFFFFF"/>
                </a:solidFill>
                <a:latin typeface="HY견고딕"/>
                <a:cs typeface="HY견고딕"/>
              </a:rPr>
              <a:t> </a:t>
            </a:r>
            <a:r>
              <a:rPr lang="en-US" sz="1883" b="1" dirty="0">
                <a:solidFill>
                  <a:srgbClr val="FFFFFF"/>
                </a:solidFill>
                <a:latin typeface="HY견고딕"/>
                <a:cs typeface="HY견고딕"/>
              </a:rPr>
              <a:t>utilization of</a:t>
            </a:r>
            <a:r>
              <a:rPr lang="en-US" sz="1883" b="1" spc="-137" dirty="0">
                <a:solidFill>
                  <a:srgbClr val="FFFFFF"/>
                </a:solidFill>
                <a:latin typeface="HY견고딕"/>
                <a:cs typeface="HY견고딕"/>
              </a:rPr>
              <a:t> </a:t>
            </a:r>
            <a:r>
              <a:rPr lang="en-US" sz="1883" b="1" dirty="0">
                <a:solidFill>
                  <a:srgbClr val="FFFFFF"/>
                </a:solidFill>
                <a:latin typeface="HY견고딕"/>
                <a:cs typeface="HY견고딕"/>
              </a:rPr>
              <a:t>data</a:t>
            </a:r>
            <a:endParaRPr lang="en-US" sz="1883" dirty="0">
              <a:latin typeface="HY견고딕"/>
              <a:cs typeface="HY견고딕"/>
            </a:endParaRPr>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3"/>
          <a:stretch>
            <a:fillRect/>
          </a:stretch>
        </p:blipFill>
        <p:spPr>
          <a:xfrm>
            <a:off x="0" y="0"/>
            <a:ext cx="9144000" cy="6858000"/>
          </a:xfrm>
          <a:prstGeom prst="rect">
            <a:avLst/>
          </a:prstGeom>
        </p:spPr>
      </p:pic>
      <p:sp>
        <p:nvSpPr>
          <p:cNvPr id="3" name="object 3"/>
          <p:cNvSpPr/>
          <p:nvPr/>
        </p:nvSpPr>
        <p:spPr>
          <a:xfrm>
            <a:off x="961838" y="1409708"/>
            <a:ext cx="7205983" cy="449886"/>
          </a:xfrm>
          <a:prstGeom prst="rect">
            <a:avLst/>
          </a:prstGeom>
          <a:blipFill rotWithShape="1">
            <a:blip r:embed="rId4"/>
            <a:stretch>
              <a:fillRect/>
            </a:stretch>
          </a:blipFill>
        </p:spPr>
        <p:txBody>
          <a:bodyPr wrap="square" lIns="0" tIns="0" rIns="0" bIns="0"/>
          <a:lstStyle/>
          <a:p>
            <a:pPr>
              <a:defRPr lang="ko-KR" altLang="en-US"/>
            </a:pPr>
            <a:endParaRPr lang="ko-KR" altLang="en-US" sz="1541"/>
          </a:p>
        </p:txBody>
      </p:sp>
      <p:sp>
        <p:nvSpPr>
          <p:cNvPr id="4" name="object 4"/>
          <p:cNvSpPr/>
          <p:nvPr/>
        </p:nvSpPr>
        <p:spPr>
          <a:xfrm>
            <a:off x="973570" y="1397966"/>
            <a:ext cx="7182519" cy="432943"/>
          </a:xfrm>
          <a:prstGeom prst="rect">
            <a:avLst/>
          </a:prstGeom>
          <a:blipFill rotWithShape="1">
            <a:blip r:embed="rId5"/>
            <a:stretch>
              <a:fillRect/>
            </a:stretch>
          </a:blipFill>
        </p:spPr>
        <p:txBody>
          <a:bodyPr wrap="square" lIns="0" tIns="0" rIns="0" bIns="0"/>
          <a:lstStyle/>
          <a:p>
            <a:pPr>
              <a:defRPr lang="ko-KR" altLang="en-US"/>
            </a:pPr>
            <a:endParaRPr lang="ko-KR" altLang="en-US" sz="1541"/>
          </a:p>
        </p:txBody>
      </p:sp>
      <p:sp>
        <p:nvSpPr>
          <p:cNvPr id="5" name="object 5"/>
          <p:cNvSpPr txBox="1"/>
          <p:nvPr/>
        </p:nvSpPr>
        <p:spPr>
          <a:xfrm>
            <a:off x="1042198" y="1466639"/>
            <a:ext cx="7248290" cy="3029161"/>
          </a:xfrm>
          <a:prstGeom prst="rect">
            <a:avLst/>
          </a:prstGeom>
        </p:spPr>
        <p:txBody>
          <a:bodyPr vert="horz" wrap="square" lIns="0" tIns="10873" rIns="0" bIns="0">
            <a:spAutoFit/>
          </a:bodyPr>
          <a:lstStyle/>
          <a:p>
            <a:pPr marL="10872">
              <a:spcBef>
                <a:spcPts val="86"/>
              </a:spcBef>
              <a:defRPr lang="ko-KR" altLang="en-US"/>
            </a:pPr>
            <a:r>
              <a:rPr lang="en-US" sz="1712" b="1" dirty="0">
                <a:solidFill>
                  <a:srgbClr val="FFFFFF"/>
                </a:solidFill>
                <a:latin typeface="굴림"/>
                <a:cs typeface="굴림"/>
              </a:rPr>
              <a:t>4. </a:t>
            </a:r>
            <a:r>
              <a:rPr lang="en-US" sz="1712" b="1" spc="-4" dirty="0">
                <a:solidFill>
                  <a:srgbClr val="FFFFFF"/>
                </a:solidFill>
                <a:latin typeface="굴림"/>
                <a:cs typeface="굴림"/>
              </a:rPr>
              <a:t>Data Management Systems </a:t>
            </a:r>
            <a:r>
              <a:rPr lang="en-US" sz="1712" b="1" spc="9" dirty="0">
                <a:solidFill>
                  <a:srgbClr val="FFFFFF"/>
                </a:solidFill>
                <a:latin typeface="굴림"/>
                <a:cs typeface="굴림"/>
              </a:rPr>
              <a:t>– </a:t>
            </a:r>
            <a:r>
              <a:rPr lang="en-US" sz="1712" b="1" dirty="0">
                <a:solidFill>
                  <a:srgbClr val="FFFFFF"/>
                </a:solidFill>
                <a:latin typeface="굴림"/>
                <a:cs typeface="굴림"/>
              </a:rPr>
              <a:t>to </a:t>
            </a:r>
            <a:r>
              <a:rPr lang="en-US" sz="1712" b="1" spc="-4" dirty="0">
                <a:solidFill>
                  <a:srgbClr val="FFFFFF"/>
                </a:solidFill>
                <a:latin typeface="굴림"/>
                <a:cs typeface="굴림"/>
              </a:rPr>
              <a:t>capture taxation</a:t>
            </a:r>
            <a:r>
              <a:rPr lang="en-US" sz="1712" b="1" spc="-150" dirty="0">
                <a:solidFill>
                  <a:srgbClr val="FFFFFF"/>
                </a:solidFill>
                <a:latin typeface="굴림"/>
                <a:cs typeface="굴림"/>
              </a:rPr>
              <a:t> </a:t>
            </a:r>
            <a:r>
              <a:rPr lang="en-US" sz="1712" b="1" spc="-4" dirty="0">
                <a:solidFill>
                  <a:srgbClr val="FFFFFF"/>
                </a:solidFill>
                <a:latin typeface="굴림"/>
                <a:cs typeface="굴림"/>
              </a:rPr>
              <a:t>actions(continue)</a:t>
            </a:r>
          </a:p>
          <a:p>
            <a:pPr>
              <a:spcBef>
                <a:spcPts val="4"/>
              </a:spcBef>
              <a:defRPr lang="ko-KR" altLang="en-US"/>
            </a:pPr>
            <a:endParaRPr lang="en-US" sz="1712" dirty="0">
              <a:latin typeface="Times New Roman"/>
              <a:cs typeface="Times New Roman"/>
            </a:endParaRPr>
          </a:p>
          <a:p>
            <a:pPr marL="42946">
              <a:lnSpc>
                <a:spcPct val="100200"/>
              </a:lnSpc>
              <a:defRPr lang="ko-KR" altLang="en-US"/>
            </a:pPr>
            <a:r>
              <a:rPr lang="en-US" sz="1541" b="0" spc="-4" dirty="0">
                <a:latin typeface="HY견고딕"/>
                <a:cs typeface="HY견고딕"/>
              </a:rPr>
              <a:t>B. Information </a:t>
            </a:r>
            <a:r>
              <a:rPr lang="en-US" altLang="ko-KR" sz="1541" b="0" spc="-4" dirty="0">
                <a:latin typeface="HY견고딕"/>
                <a:cs typeface="HY견고딕"/>
              </a:rPr>
              <a:t>Security</a:t>
            </a:r>
            <a:r>
              <a:rPr lang="en-US" sz="1541" b="0" spc="-4" dirty="0">
                <a:latin typeface="HY견고딕"/>
                <a:cs typeface="HY견고딕"/>
              </a:rPr>
              <a:t> Management System (ISMS), Personal  Information </a:t>
            </a:r>
            <a:r>
              <a:rPr lang="en-US" altLang="ko-KR" sz="1541" b="0" spc="-4" dirty="0">
                <a:latin typeface="HY견고딕"/>
                <a:cs typeface="HY견고딕"/>
              </a:rPr>
              <a:t>Security</a:t>
            </a:r>
            <a:r>
              <a:rPr lang="en-US" sz="1541" b="0" spc="-4" dirty="0">
                <a:latin typeface="HY견고딕"/>
                <a:cs typeface="HY견고딕"/>
              </a:rPr>
              <a:t> Management System (ISMS-P)  Certification System in</a:t>
            </a:r>
            <a:r>
              <a:rPr lang="en-US" sz="1541" b="0" spc="-21" dirty="0">
                <a:latin typeface="HY견고딕"/>
                <a:cs typeface="HY견고딕"/>
              </a:rPr>
              <a:t> </a:t>
            </a:r>
            <a:r>
              <a:rPr lang="en-US" sz="1541" b="0" spc="-4" dirty="0">
                <a:latin typeface="HY견고딕"/>
                <a:cs typeface="HY견고딕"/>
              </a:rPr>
              <a:t>Korea</a:t>
            </a:r>
          </a:p>
          <a:p>
            <a:pPr marL="42946">
              <a:lnSpc>
                <a:spcPct val="100099"/>
              </a:lnSpc>
              <a:spcBef>
                <a:spcPts val="552"/>
              </a:spcBef>
              <a:defRPr lang="ko-KR" altLang="en-US"/>
            </a:pPr>
            <a:r>
              <a:rPr lang="en-US" sz="1541" b="0" spc="-4" dirty="0">
                <a:latin typeface="함초롬돋움"/>
                <a:cs typeface="함초롬돋움"/>
              </a:rPr>
              <a:t>① </a:t>
            </a:r>
            <a:r>
              <a:rPr lang="en-US" sz="1541" b="0" spc="-4" dirty="0">
                <a:latin typeface="Arial"/>
                <a:cs typeface="Arial"/>
              </a:rPr>
              <a:t>Based </a:t>
            </a:r>
            <a:r>
              <a:rPr lang="en-US" sz="1541" b="0" spc="-9" dirty="0">
                <a:latin typeface="Arial"/>
                <a:cs typeface="Arial"/>
              </a:rPr>
              <a:t>on </a:t>
            </a:r>
            <a:r>
              <a:rPr lang="en-US" sz="1541" b="0" spc="-4" dirty="0">
                <a:latin typeface="Arial"/>
                <a:cs typeface="Arial"/>
              </a:rPr>
              <a:t>Article </a:t>
            </a:r>
            <a:r>
              <a:rPr lang="en-US" sz="1541" b="0" spc="-9" dirty="0">
                <a:latin typeface="Arial"/>
                <a:cs typeface="Arial"/>
              </a:rPr>
              <a:t>47 of </a:t>
            </a:r>
            <a:r>
              <a:rPr lang="en-US" sz="1541" b="0" spc="-4" dirty="0">
                <a:latin typeface="Arial"/>
                <a:cs typeface="Arial"/>
              </a:rPr>
              <a:t>the Information </a:t>
            </a:r>
            <a:r>
              <a:rPr lang="en-US" sz="1541" b="0" spc="-9" dirty="0">
                <a:latin typeface="Arial"/>
                <a:cs typeface="Arial"/>
              </a:rPr>
              <a:t>and Communication </a:t>
            </a:r>
            <a:r>
              <a:rPr lang="en-US" sz="1541" b="0" spc="-4" dirty="0">
                <a:latin typeface="Arial"/>
                <a:cs typeface="Arial"/>
              </a:rPr>
              <a:t>Network Act, </a:t>
            </a:r>
            <a:r>
              <a:rPr lang="en-US" sz="1541" b="0" spc="-9" dirty="0">
                <a:latin typeface="Arial"/>
                <a:cs typeface="Arial"/>
              </a:rPr>
              <a:t>companies </a:t>
            </a:r>
            <a:r>
              <a:rPr lang="en-US" sz="1541" b="0" spc="-4" dirty="0">
                <a:latin typeface="Arial"/>
                <a:cs typeface="Arial"/>
              </a:rPr>
              <a:t>must keep records </a:t>
            </a:r>
            <a:r>
              <a:rPr lang="en-US" sz="1541" b="0" spc="-9" dirty="0">
                <a:latin typeface="Arial"/>
                <a:cs typeface="Arial"/>
              </a:rPr>
              <a:t>management </a:t>
            </a:r>
            <a:r>
              <a:rPr lang="en-US" sz="1541" b="0" spc="-4" dirty="0">
                <a:latin typeface="Arial"/>
                <a:cs typeface="Arial"/>
              </a:rPr>
              <a:t>system</a:t>
            </a:r>
            <a:r>
              <a:rPr lang="en-US" altLang="ko-KR" sz="1541" b="0" spc="-4" dirty="0">
                <a:latin typeface="Arial"/>
                <a:cs typeface="Arial"/>
              </a:rPr>
              <a:t>s</a:t>
            </a:r>
            <a:r>
              <a:rPr lang="en-US" sz="1541" b="0" spc="-4" dirty="0">
                <a:latin typeface="Arial"/>
                <a:cs typeface="Arial"/>
              </a:rPr>
              <a:t> such </a:t>
            </a:r>
            <a:r>
              <a:rPr lang="en-US" sz="1541" b="0" spc="-9" dirty="0">
                <a:latin typeface="Arial"/>
                <a:cs typeface="Arial"/>
              </a:rPr>
              <a:t>as </a:t>
            </a:r>
            <a:r>
              <a:rPr lang="en-US" sz="1541" b="0" spc="-4" dirty="0">
                <a:latin typeface="Arial"/>
                <a:cs typeface="Arial"/>
              </a:rPr>
              <a:t>the </a:t>
            </a:r>
            <a:r>
              <a:rPr lang="en-US" sz="1541" b="0" spc="-9" dirty="0">
                <a:latin typeface="Arial"/>
                <a:cs typeface="Arial"/>
              </a:rPr>
              <a:t>establishment, </a:t>
            </a:r>
            <a:r>
              <a:rPr lang="en-US" sz="1541" b="0" spc="-4" dirty="0">
                <a:latin typeface="Arial"/>
                <a:cs typeface="Arial"/>
              </a:rPr>
              <a:t>reuse, </a:t>
            </a:r>
            <a:r>
              <a:rPr lang="en-US" sz="1541" b="0" spc="-9" dirty="0">
                <a:latin typeface="Arial"/>
                <a:cs typeface="Arial"/>
              </a:rPr>
              <a:t>relocation, </a:t>
            </a:r>
            <a:r>
              <a:rPr lang="en-US" sz="1541" b="0" spc="-4" dirty="0">
                <a:latin typeface="Arial"/>
                <a:cs typeface="Arial"/>
              </a:rPr>
              <a:t>etc. </a:t>
            </a:r>
            <a:r>
              <a:rPr lang="en-US" sz="1541" b="0" spc="-9" dirty="0">
                <a:latin typeface="Arial"/>
                <a:cs typeface="Arial"/>
              </a:rPr>
              <a:t>of </a:t>
            </a:r>
            <a:r>
              <a:rPr lang="en-US" sz="1541" b="0" spc="-4" dirty="0">
                <a:latin typeface="Arial"/>
                <a:cs typeface="Arial"/>
              </a:rPr>
              <a:t>information </a:t>
            </a:r>
            <a:r>
              <a:rPr lang="en-US" sz="1541" b="0" spc="-9" dirty="0">
                <a:latin typeface="Arial"/>
                <a:cs typeface="Arial"/>
              </a:rPr>
              <a:t>management </a:t>
            </a:r>
            <a:r>
              <a:rPr lang="en-US" sz="1541" b="0" spc="-4" dirty="0">
                <a:latin typeface="Arial"/>
                <a:cs typeface="Arial"/>
              </a:rPr>
              <a:t>systems </a:t>
            </a:r>
            <a:r>
              <a:rPr lang="en-US" sz="1541" b="0" spc="-9" dirty="0">
                <a:latin typeface="Arial"/>
                <a:cs typeface="Arial"/>
              </a:rPr>
              <a:t>that</a:t>
            </a:r>
            <a:r>
              <a:rPr lang="en-US" sz="1541" b="0" spc="342" dirty="0">
                <a:latin typeface="Arial"/>
                <a:cs typeface="Arial"/>
              </a:rPr>
              <a:t> </a:t>
            </a:r>
            <a:r>
              <a:rPr lang="en-US" sz="1541" b="0" spc="-9" dirty="0">
                <a:latin typeface="Arial"/>
                <a:cs typeface="Arial"/>
              </a:rPr>
              <a:t>meet</a:t>
            </a:r>
            <a:r>
              <a:rPr lang="en-US" sz="1541" b="0" spc="342" dirty="0">
                <a:latin typeface="Arial"/>
                <a:cs typeface="Arial"/>
              </a:rPr>
              <a:t> </a:t>
            </a:r>
            <a:r>
              <a:rPr lang="en-US" sz="1541" b="0" spc="-4" dirty="0">
                <a:latin typeface="Arial"/>
                <a:cs typeface="Arial"/>
              </a:rPr>
              <a:t>the</a:t>
            </a:r>
            <a:r>
              <a:rPr lang="en-US" sz="1541" b="0" spc="342" dirty="0">
                <a:latin typeface="Arial"/>
                <a:cs typeface="Arial"/>
              </a:rPr>
              <a:t> </a:t>
            </a:r>
            <a:r>
              <a:rPr lang="en-US" sz="1541" b="0" spc="-4" dirty="0">
                <a:latin typeface="Arial"/>
                <a:cs typeface="Arial"/>
              </a:rPr>
              <a:t>security</a:t>
            </a:r>
            <a:r>
              <a:rPr lang="en-US" sz="1541" b="0" spc="334" dirty="0">
                <a:latin typeface="Arial"/>
                <a:cs typeface="Arial"/>
              </a:rPr>
              <a:t> </a:t>
            </a:r>
            <a:r>
              <a:rPr lang="en-US" sz="1541" b="0" spc="-4" dirty="0">
                <a:latin typeface="Arial"/>
                <a:cs typeface="Arial"/>
              </a:rPr>
              <a:t>level</a:t>
            </a:r>
            <a:r>
              <a:rPr lang="en-US" sz="1541" b="0" spc="350" dirty="0">
                <a:latin typeface="Arial"/>
                <a:cs typeface="Arial"/>
              </a:rPr>
              <a:t> </a:t>
            </a:r>
            <a:r>
              <a:rPr lang="en-US" sz="1541" b="0" spc="-9" dirty="0">
                <a:latin typeface="Arial"/>
                <a:cs typeface="Arial"/>
              </a:rPr>
              <a:t>of</a:t>
            </a:r>
            <a:r>
              <a:rPr lang="en-US" sz="1541" b="0" spc="342" dirty="0">
                <a:latin typeface="Arial"/>
                <a:cs typeface="Arial"/>
              </a:rPr>
              <a:t> </a:t>
            </a:r>
            <a:r>
              <a:rPr lang="en-US" sz="1541" b="0" spc="-4" dirty="0">
                <a:latin typeface="Arial"/>
                <a:cs typeface="Arial"/>
              </a:rPr>
              <a:t>a</a:t>
            </a:r>
            <a:r>
              <a:rPr lang="en-US" sz="1541" b="0" spc="330" dirty="0">
                <a:latin typeface="Arial"/>
                <a:cs typeface="Arial"/>
              </a:rPr>
              <a:t> </a:t>
            </a:r>
            <a:r>
              <a:rPr lang="en-US" sz="1541" b="0" spc="-4" dirty="0">
                <a:latin typeface="Arial"/>
                <a:cs typeface="Arial"/>
              </a:rPr>
              <a:t>certain</a:t>
            </a:r>
            <a:r>
              <a:rPr lang="en-US" sz="1541" b="0" spc="342" dirty="0">
                <a:latin typeface="Arial"/>
                <a:cs typeface="Arial"/>
              </a:rPr>
              <a:t> </a:t>
            </a:r>
            <a:r>
              <a:rPr lang="en-US" sz="1541" b="0" spc="-9" dirty="0">
                <a:latin typeface="Arial"/>
                <a:cs typeface="Arial"/>
              </a:rPr>
              <a:t>company</a:t>
            </a:r>
            <a:r>
              <a:rPr lang="en-US" sz="1541" b="0" spc="347" dirty="0">
                <a:latin typeface="Arial"/>
                <a:cs typeface="Arial"/>
              </a:rPr>
              <a:t> </a:t>
            </a:r>
            <a:r>
              <a:rPr lang="en-US" sz="1541" b="0" spc="-9" dirty="0">
                <a:latin typeface="Arial"/>
                <a:cs typeface="Arial"/>
              </a:rPr>
              <a:t>by</a:t>
            </a:r>
            <a:r>
              <a:rPr lang="en-US" sz="1541" b="0" spc="347" dirty="0">
                <a:latin typeface="Arial"/>
                <a:cs typeface="Arial"/>
              </a:rPr>
              <a:t> </a:t>
            </a:r>
            <a:r>
              <a:rPr lang="en-US" sz="1541" b="0" spc="-4" dirty="0">
                <a:latin typeface="Arial"/>
                <a:cs typeface="Arial"/>
              </a:rPr>
              <a:t>itself</a:t>
            </a:r>
          </a:p>
          <a:p>
            <a:pPr marL="42946">
              <a:spcBef>
                <a:spcPts val="556"/>
              </a:spcBef>
              <a:defRPr lang="ko-KR" altLang="en-US"/>
            </a:pPr>
            <a:r>
              <a:rPr lang="en-US" sz="1541" b="0" spc="-4" dirty="0">
                <a:latin typeface="함초롬돋움"/>
                <a:cs typeface="함초롬돋움"/>
              </a:rPr>
              <a:t>② </a:t>
            </a:r>
            <a:r>
              <a:rPr lang="en-US" altLang="ko-KR" sz="1541" b="0" spc="-4" dirty="0">
                <a:latin typeface="함초롬돋움"/>
                <a:cs typeface="함초롬돋움"/>
              </a:rPr>
              <a:t>Under</a:t>
            </a:r>
            <a:r>
              <a:rPr lang="en-US" sz="1541" b="0" spc="-4" dirty="0">
                <a:latin typeface="Arial"/>
                <a:cs typeface="Arial"/>
              </a:rPr>
              <a:t> Article </a:t>
            </a:r>
            <a:r>
              <a:rPr lang="en-US" sz="1541" b="0" spc="-9" dirty="0">
                <a:latin typeface="Arial"/>
                <a:cs typeface="Arial"/>
              </a:rPr>
              <a:t>63 </a:t>
            </a:r>
            <a:r>
              <a:rPr lang="en-US" sz="1541" b="0" spc="-4" dirty="0">
                <a:latin typeface="Arial"/>
                <a:cs typeface="Arial"/>
              </a:rPr>
              <a:t>(2) </a:t>
            </a:r>
            <a:r>
              <a:rPr lang="en-US" sz="1541" b="0" spc="-9" dirty="0">
                <a:latin typeface="Arial"/>
                <a:cs typeface="Arial"/>
              </a:rPr>
              <a:t>of </a:t>
            </a:r>
            <a:r>
              <a:rPr lang="en-US" sz="1541" b="0" spc="-4" dirty="0">
                <a:latin typeface="Arial"/>
                <a:cs typeface="Arial"/>
              </a:rPr>
              <a:t>the same Act, the consent </a:t>
            </a:r>
            <a:r>
              <a:rPr lang="en-US" sz="1541" b="0" spc="-9" dirty="0">
                <a:latin typeface="Arial"/>
                <a:cs typeface="Arial"/>
              </a:rPr>
              <a:t>of </a:t>
            </a:r>
            <a:r>
              <a:rPr lang="en-US" sz="1541" b="0" spc="-4" dirty="0">
                <a:latin typeface="Arial"/>
                <a:cs typeface="Arial"/>
              </a:rPr>
              <a:t>the information subject for overseas transmission is </a:t>
            </a:r>
            <a:r>
              <a:rPr lang="en-US" sz="1541" b="0" spc="-9" dirty="0">
                <a:latin typeface="Arial"/>
                <a:cs typeface="Arial"/>
              </a:rPr>
              <a:t>required </a:t>
            </a:r>
            <a:r>
              <a:rPr lang="en-US" sz="1541" b="0" spc="-4" dirty="0">
                <a:latin typeface="Arial"/>
                <a:cs typeface="Arial"/>
              </a:rPr>
              <a:t>- the </a:t>
            </a:r>
            <a:r>
              <a:rPr lang="en-US" sz="1541" b="0" spc="-9" dirty="0">
                <a:latin typeface="Arial"/>
                <a:cs typeface="Arial"/>
              </a:rPr>
              <a:t>basis </a:t>
            </a:r>
            <a:r>
              <a:rPr lang="en-US" sz="1541" b="0" spc="-4" dirty="0">
                <a:latin typeface="Arial"/>
                <a:cs typeface="Arial"/>
              </a:rPr>
              <a:t>for </a:t>
            </a:r>
            <a:r>
              <a:rPr lang="en-US" sz="1541" b="0" spc="-9" dirty="0">
                <a:latin typeface="Arial"/>
                <a:cs typeface="Arial"/>
              </a:rPr>
              <a:t>legal </a:t>
            </a:r>
            <a:r>
              <a:rPr lang="en-US" sz="1541" b="0" spc="-4" dirty="0">
                <a:latin typeface="Arial"/>
                <a:cs typeface="Arial"/>
              </a:rPr>
              <a:t>action </a:t>
            </a:r>
            <a:r>
              <a:rPr lang="en-US" sz="1541" b="0" spc="-9" dirty="0">
                <a:latin typeface="Arial"/>
                <a:cs typeface="Arial"/>
              </a:rPr>
              <a:t>against </a:t>
            </a:r>
            <a:r>
              <a:rPr lang="en-US" sz="1541" b="0" spc="-4" dirty="0">
                <a:latin typeface="Arial"/>
                <a:cs typeface="Arial"/>
              </a:rPr>
              <a:t>the use </a:t>
            </a:r>
            <a:r>
              <a:rPr lang="en-US" sz="1541" b="0" spc="-9" dirty="0">
                <a:latin typeface="Arial"/>
                <a:cs typeface="Arial"/>
              </a:rPr>
              <a:t>of </a:t>
            </a:r>
            <a:r>
              <a:rPr lang="en-US" sz="1541" b="0" spc="-4" dirty="0">
                <a:latin typeface="Arial"/>
                <a:cs typeface="Arial"/>
              </a:rPr>
              <a:t>overseas</a:t>
            </a:r>
            <a:r>
              <a:rPr lang="en-US" sz="1541" b="0" spc="-73" dirty="0">
                <a:latin typeface="Arial"/>
                <a:cs typeface="Arial"/>
              </a:rPr>
              <a:t> </a:t>
            </a:r>
            <a:r>
              <a:rPr lang="en-US" sz="1541" b="0" spc="-4" dirty="0">
                <a:latin typeface="Arial"/>
                <a:cs typeface="Arial"/>
              </a:rPr>
              <a:t>servers</a:t>
            </a:r>
          </a:p>
        </p:txBody>
      </p:sp>
      <p:sp>
        <p:nvSpPr>
          <p:cNvPr id="6" name="object 6"/>
          <p:cNvSpPr txBox="1">
            <a:spLocks noGrp="1"/>
          </p:cNvSpPr>
          <p:nvPr>
            <p:ph type="sldNum" sz="quarter" idx="7"/>
          </p:nvPr>
        </p:nvSpPr>
        <p:spPr>
          <a:xfrm>
            <a:off x="9656658" y="7013654"/>
            <a:ext cx="161290" cy="120571"/>
          </a:xfrm>
          <a:prstGeom prst="rect">
            <a:avLst/>
          </a:prstGeom>
        </p:spPr>
        <p:txBody>
          <a:bodyPr vert="horz" wrap="square" lIns="0" tIns="0" rIns="0" bIns="0">
            <a:spAutoFit/>
          </a:bodyPr>
          <a:lstStyle>
            <a:defPPr>
              <a:defRPr lang="ko-KR"/>
            </a:defPPr>
            <a:lvl1pPr marL="0" algn="l" defTabSz="914400" rtl="0" eaLnBrk="1" latinLnBrk="1" hangingPunct="1">
              <a:defRPr sz="800" b="0" i="0" kern="1200">
                <a:solidFill>
                  <a:srgbClr val="6B8F99"/>
                </a:solidFill>
                <a:latin typeface="Tahoma"/>
                <a:ea typeface="+mn-ea"/>
                <a:cs typeface="Tahoma"/>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21745">
              <a:spcBef>
                <a:spcPts val="86"/>
              </a:spcBef>
              <a:defRPr lang="ko-KR" altLang="en-US"/>
            </a:pPr>
            <a:fld id="{81D60167-4931-47E6-BA6A-407CBD079E47}" type="slidenum">
              <a:rPr lang="en-ID"/>
              <a:pPr marL="21745">
                <a:spcBef>
                  <a:spcPts val="86"/>
                </a:spcBef>
                <a:defRPr lang="ko-KR" altLang="en-US"/>
              </a:pPr>
              <a:t>33</a:t>
            </a:fld>
            <a:endParaRPr lang="en-US"/>
          </a:p>
        </p:txBody>
      </p:sp>
      <p:sp>
        <p:nvSpPr>
          <p:cNvPr id="8" name="object 2"/>
          <p:cNvSpPr txBox="1"/>
          <p:nvPr/>
        </p:nvSpPr>
        <p:spPr>
          <a:xfrm>
            <a:off x="1423244" y="833996"/>
            <a:ext cx="6297512" cy="300189"/>
          </a:xfrm>
          <a:prstGeom prst="rect">
            <a:avLst/>
          </a:prstGeom>
        </p:spPr>
        <p:txBody>
          <a:bodyPr vert="horz" wrap="square" lIns="0" tIns="10329" rIns="0" bIns="0">
            <a:spAutoFit/>
          </a:bodyPr>
          <a:lstStyle/>
          <a:p>
            <a:pPr marL="12700" algn="ctr">
              <a:lnSpc>
                <a:spcPct val="100000"/>
              </a:lnSpc>
              <a:spcBef>
                <a:spcPct val="0"/>
              </a:spcBef>
              <a:defRPr lang="ko-KR" altLang="en-US"/>
            </a:pPr>
            <a:r>
              <a:rPr lang="en-US" altLang="ko-KR" sz="1883" b="1" dirty="0">
                <a:latin typeface="HY견고딕"/>
                <a:cs typeface="HY견고딕"/>
              </a:rPr>
              <a:t>Ⅳ. Creation </a:t>
            </a:r>
            <a:r>
              <a:rPr lang="en-US" altLang="ko-KR" sz="1883" b="1" spc="5" dirty="0">
                <a:latin typeface="HY견고딕"/>
                <a:cs typeface="HY견고딕"/>
              </a:rPr>
              <a:t>and </a:t>
            </a:r>
            <a:r>
              <a:rPr lang="en-US" altLang="ko-KR" sz="1883" b="1" dirty="0">
                <a:latin typeface="HY견고딕"/>
                <a:cs typeface="HY견고딕"/>
              </a:rPr>
              <a:t>utilization of </a:t>
            </a:r>
            <a:r>
              <a:rPr lang="en-US" altLang="ko-KR" sz="1883" b="1" dirty="0" err="1">
                <a:latin typeface="HY견고딕"/>
                <a:cs typeface="HY견고딕"/>
              </a:rPr>
              <a:t>data</a:t>
            </a:r>
            <a:r>
              <a:rPr lang="en-US" sz="1883" b="1" dirty="0" err="1">
                <a:solidFill>
                  <a:srgbClr val="FFFFFF"/>
                </a:solidFill>
                <a:latin typeface="HY견고딕"/>
                <a:cs typeface="HY견고딕"/>
              </a:rPr>
              <a:t>a</a:t>
            </a:r>
            <a:endParaRPr lang="en-US" sz="1883" b="1" dirty="0">
              <a:solidFill>
                <a:srgbClr val="FFFFFF"/>
              </a:solidFill>
              <a:latin typeface="HY견고딕"/>
              <a:cs typeface="HY견고딕"/>
            </a:endParaRPr>
          </a:p>
        </p:txBody>
      </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3"/>
          <a:stretch>
            <a:fillRect/>
          </a:stretch>
        </p:blipFill>
        <p:spPr>
          <a:xfrm>
            <a:off x="0" y="0"/>
            <a:ext cx="9144000" cy="6858000"/>
          </a:xfrm>
          <a:prstGeom prst="rect">
            <a:avLst/>
          </a:prstGeom>
        </p:spPr>
      </p:pic>
      <p:sp>
        <p:nvSpPr>
          <p:cNvPr id="3" name="object 3"/>
          <p:cNvSpPr/>
          <p:nvPr/>
        </p:nvSpPr>
        <p:spPr>
          <a:xfrm>
            <a:off x="961838" y="1409708"/>
            <a:ext cx="7205983" cy="335131"/>
          </a:xfrm>
          <a:prstGeom prst="rect">
            <a:avLst/>
          </a:prstGeom>
          <a:blipFill rotWithShape="1">
            <a:blip r:embed="rId4"/>
            <a:stretch>
              <a:fillRect/>
            </a:stretch>
          </a:blipFill>
        </p:spPr>
        <p:txBody>
          <a:bodyPr wrap="square" lIns="0" tIns="0" rIns="0" bIns="0"/>
          <a:lstStyle/>
          <a:p>
            <a:pPr>
              <a:defRPr lang="ko-KR" altLang="en-US"/>
            </a:pPr>
            <a:endParaRPr lang="ko-KR" altLang="en-US" sz="1541"/>
          </a:p>
        </p:txBody>
      </p:sp>
      <p:sp>
        <p:nvSpPr>
          <p:cNvPr id="4" name="object 4"/>
          <p:cNvSpPr/>
          <p:nvPr/>
        </p:nvSpPr>
        <p:spPr>
          <a:xfrm>
            <a:off x="973570" y="1397966"/>
            <a:ext cx="7182519" cy="311668"/>
          </a:xfrm>
          <a:prstGeom prst="rect">
            <a:avLst/>
          </a:prstGeom>
          <a:blipFill rotWithShape="1">
            <a:blip r:embed="rId5"/>
            <a:stretch>
              <a:fillRect/>
            </a:stretch>
          </a:blipFill>
        </p:spPr>
        <p:txBody>
          <a:bodyPr wrap="square" lIns="0" tIns="0" rIns="0" bIns="0"/>
          <a:lstStyle/>
          <a:p>
            <a:pPr>
              <a:defRPr lang="ko-KR" altLang="en-US"/>
            </a:pPr>
            <a:endParaRPr lang="ko-KR" altLang="en-US" sz="1541"/>
          </a:p>
        </p:txBody>
      </p:sp>
      <p:sp>
        <p:nvSpPr>
          <p:cNvPr id="5" name="object 5"/>
          <p:cNvSpPr txBox="1"/>
          <p:nvPr/>
        </p:nvSpPr>
        <p:spPr>
          <a:xfrm>
            <a:off x="1042200" y="1409261"/>
            <a:ext cx="3796714" cy="274449"/>
          </a:xfrm>
          <a:prstGeom prst="rect">
            <a:avLst/>
          </a:prstGeom>
        </p:spPr>
        <p:txBody>
          <a:bodyPr vert="horz" wrap="square" lIns="0" tIns="10873" rIns="0" bIns="0">
            <a:spAutoFit/>
          </a:bodyPr>
          <a:lstStyle/>
          <a:p>
            <a:pPr marL="10872">
              <a:spcBef>
                <a:spcPts val="86"/>
              </a:spcBef>
              <a:defRPr lang="ko-KR" altLang="en-US"/>
            </a:pPr>
            <a:r>
              <a:rPr lang="en-US" altLang="ko-KR" sz="1712" b="1">
                <a:solidFill>
                  <a:srgbClr val="FFFFFF"/>
                </a:solidFill>
                <a:latin typeface="굴림"/>
                <a:cs typeface="굴림"/>
              </a:rPr>
              <a:t>1.</a:t>
            </a:r>
            <a:r>
              <a:rPr lang="ko-KR" altLang="en-US" sz="1712" b="1" spc="-64">
                <a:solidFill>
                  <a:srgbClr val="FFFFFF"/>
                </a:solidFill>
                <a:latin typeface="굴림"/>
                <a:cs typeface="굴림"/>
              </a:rPr>
              <a:t> </a:t>
            </a:r>
            <a:r>
              <a:rPr lang="en-US" altLang="ko-KR" sz="1712" b="1" spc="-4">
                <a:solidFill>
                  <a:srgbClr val="FFFFFF"/>
                </a:solidFill>
                <a:latin typeface="굴림"/>
                <a:cs typeface="굴림"/>
              </a:rPr>
              <a:t>Summary - Data Tax bill in Korea</a:t>
            </a:r>
          </a:p>
        </p:txBody>
      </p:sp>
      <p:sp>
        <p:nvSpPr>
          <p:cNvPr id="7" name="object 7"/>
          <p:cNvSpPr txBox="1">
            <a:spLocks noGrp="1"/>
          </p:cNvSpPr>
          <p:nvPr>
            <p:ph type="sldNum" sz="quarter" idx="7"/>
          </p:nvPr>
        </p:nvSpPr>
        <p:spPr>
          <a:xfrm>
            <a:off x="9656658" y="7013654"/>
            <a:ext cx="161290" cy="120570"/>
          </a:xfrm>
          <a:prstGeom prst="rect">
            <a:avLst/>
          </a:prstGeom>
        </p:spPr>
        <p:txBody>
          <a:bodyPr vert="horz" wrap="square" lIns="0" tIns="0" rIns="0" bIns="0">
            <a:spAutoFit/>
          </a:bodyPr>
          <a:lstStyle>
            <a:defPPr>
              <a:defRPr lang="ko-KR"/>
            </a:defPPr>
            <a:lvl1pPr marL="0" algn="l" defTabSz="914400" rtl="0" eaLnBrk="1" latinLnBrk="1" hangingPunct="1">
              <a:defRPr sz="800" b="0" i="0" kern="1200">
                <a:solidFill>
                  <a:srgbClr val="6B8F99"/>
                </a:solidFill>
                <a:latin typeface="Tahoma"/>
                <a:ea typeface="+mn-ea"/>
                <a:cs typeface="Tahoma"/>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21745">
              <a:spcBef>
                <a:spcPts val="86"/>
              </a:spcBef>
              <a:defRPr lang="ko-KR" altLang="en-US"/>
            </a:pPr>
            <a:fld id="{81D60167-4931-47E6-BA6A-407CBD079E47}" type="slidenum">
              <a:rPr lang="en-ID"/>
              <a:pPr marL="21745">
                <a:spcBef>
                  <a:spcPts val="86"/>
                </a:spcBef>
                <a:defRPr lang="ko-KR" altLang="en-US"/>
              </a:pPr>
              <a:t>34</a:t>
            </a:fld>
            <a:endParaRPr lang="en-US"/>
          </a:p>
        </p:txBody>
      </p:sp>
      <p:sp>
        <p:nvSpPr>
          <p:cNvPr id="6" name="object 6"/>
          <p:cNvSpPr txBox="1"/>
          <p:nvPr/>
        </p:nvSpPr>
        <p:spPr>
          <a:xfrm>
            <a:off x="1066957" y="1922264"/>
            <a:ext cx="7162583" cy="3430493"/>
          </a:xfrm>
          <a:prstGeom prst="rect">
            <a:avLst/>
          </a:prstGeom>
        </p:spPr>
        <p:txBody>
          <a:bodyPr vert="horz" wrap="square" lIns="0" tIns="66868" rIns="0" bIns="0">
            <a:spAutoFit/>
          </a:bodyPr>
          <a:lstStyle/>
          <a:p>
            <a:pPr marL="10872">
              <a:spcBef>
                <a:spcPts val="527"/>
              </a:spcBef>
              <a:defRPr lang="ko-KR" altLang="en-US"/>
            </a:pPr>
            <a:r>
              <a:rPr lang="ko-KR" altLang="en-US" sz="1199">
                <a:latin typeface="HY견고딕"/>
                <a:cs typeface="HY견고딕"/>
              </a:rPr>
              <a:t>* </a:t>
            </a:r>
            <a:r>
              <a:rPr lang="en-US" altLang="ko-KR" sz="1199">
                <a:latin typeface="HY견고딕"/>
                <a:cs typeface="HY견고딕"/>
              </a:rPr>
              <a:t>Application of </a:t>
            </a:r>
            <a:r>
              <a:rPr lang="en-US" altLang="ko-KR" sz="1199" b="0" spc="-4">
                <a:latin typeface="HY견고딕"/>
                <a:cs typeface="HY견고딕"/>
              </a:rPr>
              <a:t>Legal Text System </a:t>
            </a:r>
            <a:r>
              <a:rPr lang="en-US" altLang="ko-KR" sz="1199">
                <a:latin typeface="HY견고딕"/>
                <a:cs typeface="HY견고딕"/>
              </a:rPr>
              <a:t>in the </a:t>
            </a:r>
            <a:r>
              <a:rPr lang="en-US" altLang="ko-KR" sz="1199" b="0" spc="-4">
                <a:latin typeface="HY견고딕"/>
                <a:cs typeface="HY견고딕"/>
              </a:rPr>
              <a:t>Form </a:t>
            </a:r>
            <a:r>
              <a:rPr lang="en-US" altLang="ko-KR" sz="1199">
                <a:latin typeface="HY견고딕"/>
                <a:cs typeface="HY견고딕"/>
              </a:rPr>
              <a:t>of Individual </a:t>
            </a:r>
            <a:r>
              <a:rPr lang="en-US" altLang="ko-KR" sz="1199" b="0" spc="-4">
                <a:latin typeface="HY견고딕"/>
                <a:cs typeface="HY견고딕"/>
              </a:rPr>
              <a:t>Consumption Tax</a:t>
            </a:r>
            <a:r>
              <a:rPr lang="ko-KR" altLang="en-US" sz="1199" b="0" spc="43">
                <a:latin typeface="HY견고딕"/>
                <a:cs typeface="HY견고딕"/>
              </a:rPr>
              <a:t> </a:t>
            </a:r>
            <a:r>
              <a:rPr lang="en-US" altLang="ko-KR" sz="1199" b="0" spc="-4">
                <a:latin typeface="HY견고딕"/>
                <a:cs typeface="HY견고딕"/>
              </a:rPr>
              <a:t>Act(KR)</a:t>
            </a:r>
          </a:p>
          <a:p>
            <a:pPr marL="10872">
              <a:spcBef>
                <a:spcPts val="436"/>
              </a:spcBef>
              <a:buAutoNum type="arabicPeriod"/>
              <a:tabLst>
                <a:tab pos="270033" algn="l"/>
              </a:tabLst>
              <a:defRPr lang="ko-KR" altLang="en-US"/>
            </a:pPr>
            <a:r>
              <a:rPr lang="en-US" altLang="ko-KR" sz="1199" b="0" spc="-4">
                <a:latin typeface="Arial"/>
                <a:cs typeface="Arial"/>
              </a:rPr>
              <a:t> Excise </a:t>
            </a:r>
            <a:r>
              <a:rPr lang="en-US" altLang="ko-KR" sz="1199" b="0" spc="-51">
                <a:latin typeface="Arial"/>
                <a:cs typeface="Arial"/>
              </a:rPr>
              <a:t>Tax </a:t>
            </a:r>
            <a:r>
              <a:rPr lang="en-US" altLang="ko-KR" sz="1199">
                <a:latin typeface="Arial"/>
                <a:cs typeface="Arial"/>
              </a:rPr>
              <a:t>– impose a tax on excess profits from the free use of data</a:t>
            </a:r>
          </a:p>
          <a:p>
            <a:pPr marL="10872">
              <a:spcBef>
                <a:spcPts val="432"/>
              </a:spcBef>
              <a:buAutoNum type="arabicPeriod"/>
              <a:tabLst>
                <a:tab pos="270033" algn="l"/>
              </a:tabLst>
              <a:defRPr lang="ko-KR" altLang="en-US"/>
            </a:pPr>
            <a:r>
              <a:rPr lang="en-US" altLang="ko-KR" sz="1199" b="0" spc="-4">
                <a:latin typeface="Arial"/>
                <a:cs typeface="Arial"/>
              </a:rPr>
              <a:t> Unit tax structure</a:t>
            </a:r>
            <a:r>
              <a:rPr lang="ko-KR" altLang="en-US" sz="1199" b="0" spc="238">
                <a:latin typeface="Arial"/>
                <a:cs typeface="Arial"/>
              </a:rPr>
              <a:t> </a:t>
            </a:r>
            <a:r>
              <a:rPr lang="en-US" altLang="ko-KR" sz="1199">
                <a:latin typeface="Arial"/>
                <a:cs typeface="Arial"/>
              </a:rPr>
              <a:t>–</a:t>
            </a:r>
            <a:r>
              <a:rPr lang="ko-KR" altLang="en-US" sz="1199" b="0" spc="257">
                <a:latin typeface="Arial"/>
                <a:cs typeface="Arial"/>
              </a:rPr>
              <a:t> </a:t>
            </a:r>
            <a:r>
              <a:rPr lang="en-US" altLang="ko-KR" sz="1199" b="0" spc="-51">
                <a:latin typeface="Arial"/>
                <a:cs typeface="Arial"/>
              </a:rPr>
              <a:t>Tax</a:t>
            </a:r>
            <a:r>
              <a:rPr lang="ko-KR" altLang="en-US" sz="1199" b="0" spc="-26">
                <a:latin typeface="Arial"/>
                <a:cs typeface="Arial"/>
              </a:rPr>
              <a:t> </a:t>
            </a:r>
            <a:r>
              <a:rPr lang="en-US" altLang="ko-KR" sz="1199" b="0" spc="-4">
                <a:latin typeface="Arial"/>
                <a:cs typeface="Arial"/>
              </a:rPr>
              <a:t>targets,</a:t>
            </a:r>
            <a:r>
              <a:rPr lang="ko-KR" altLang="en-US" sz="1199" b="0" spc="248">
                <a:latin typeface="Arial"/>
                <a:cs typeface="Arial"/>
              </a:rPr>
              <a:t> </a:t>
            </a:r>
            <a:r>
              <a:rPr lang="en-US" altLang="ko-KR" sz="1199" b="0" spc="-4">
                <a:latin typeface="Arial"/>
                <a:cs typeface="Arial"/>
              </a:rPr>
              <a:t>tax</a:t>
            </a:r>
            <a:r>
              <a:rPr lang="ko-KR" altLang="en-US" sz="1199" b="0" spc="248">
                <a:latin typeface="Arial"/>
                <a:cs typeface="Arial"/>
              </a:rPr>
              <a:t> </a:t>
            </a:r>
            <a:r>
              <a:rPr lang="en-US" altLang="ko-KR" sz="1199" b="0" spc="-4">
                <a:latin typeface="Arial"/>
                <a:cs typeface="Arial"/>
              </a:rPr>
              <a:t>rates,</a:t>
            </a:r>
            <a:r>
              <a:rPr lang="ko-KR" altLang="en-US" sz="1199" b="0" spc="248">
                <a:latin typeface="Arial"/>
                <a:cs typeface="Arial"/>
              </a:rPr>
              <a:t> </a:t>
            </a:r>
            <a:r>
              <a:rPr lang="en-US" altLang="ko-KR" sz="1199" b="0" spc="-4">
                <a:latin typeface="Arial"/>
                <a:cs typeface="Arial"/>
              </a:rPr>
              <a:t>and</a:t>
            </a:r>
            <a:r>
              <a:rPr lang="ko-KR" altLang="en-US" sz="1199" b="0" spc="238">
                <a:latin typeface="Arial"/>
                <a:cs typeface="Arial"/>
              </a:rPr>
              <a:t> </a:t>
            </a:r>
            <a:r>
              <a:rPr lang="en-US" altLang="ko-KR" sz="1199" b="0" spc="-4">
                <a:latin typeface="Arial"/>
                <a:cs typeface="Arial"/>
              </a:rPr>
              <a:t>tax</a:t>
            </a:r>
            <a:r>
              <a:rPr lang="ko-KR" altLang="en-US" sz="1199" b="0" spc="257">
                <a:latin typeface="Arial"/>
                <a:cs typeface="Arial"/>
              </a:rPr>
              <a:t> </a:t>
            </a:r>
            <a:r>
              <a:rPr lang="en-US" altLang="ko-KR" sz="1199" b="0" spc="-4">
                <a:latin typeface="Arial"/>
                <a:cs typeface="Arial"/>
              </a:rPr>
              <a:t>base</a:t>
            </a:r>
            <a:r>
              <a:rPr lang="ko-KR" altLang="en-US" sz="1199" b="0" spc="238">
                <a:latin typeface="Arial"/>
                <a:cs typeface="Arial"/>
              </a:rPr>
              <a:t> </a:t>
            </a:r>
            <a:r>
              <a:rPr lang="en-US" altLang="ko-KR" sz="1199" b="0" spc="-4">
                <a:latin typeface="Arial"/>
                <a:cs typeface="Arial"/>
              </a:rPr>
              <a:t>are</a:t>
            </a:r>
            <a:r>
              <a:rPr lang="ko-KR" altLang="en-US" sz="1199" b="0" spc="238">
                <a:latin typeface="Arial"/>
                <a:cs typeface="Arial"/>
              </a:rPr>
              <a:t> </a:t>
            </a:r>
            <a:r>
              <a:rPr lang="en-US" altLang="ko-KR" sz="1199" b="0" spc="-4">
                <a:latin typeface="Arial"/>
                <a:cs typeface="Arial"/>
              </a:rPr>
              <a:t>data</a:t>
            </a:r>
            <a:r>
              <a:rPr lang="ko-KR" altLang="en-US" sz="1199" b="0" spc="257">
                <a:latin typeface="Arial"/>
                <a:cs typeface="Arial"/>
              </a:rPr>
              <a:t> </a:t>
            </a:r>
            <a:r>
              <a:rPr lang="en-US" altLang="ko-KR" sz="1199" b="0" spc="-4">
                <a:latin typeface="Arial"/>
                <a:cs typeface="Arial"/>
              </a:rPr>
              <a:t>capacity</a:t>
            </a:r>
          </a:p>
          <a:p>
            <a:pPr marL="10872">
              <a:spcBef>
                <a:spcPts val="432"/>
              </a:spcBef>
              <a:buAutoNum type="arabicPeriod"/>
              <a:tabLst>
                <a:tab pos="270033" algn="l"/>
              </a:tabLst>
              <a:defRPr lang="ko-KR" altLang="en-US"/>
            </a:pPr>
            <a:r>
              <a:rPr lang="en-US" altLang="ko-KR" sz="1199" b="0" spc="-4">
                <a:latin typeface="Arial"/>
                <a:cs typeface="Arial"/>
              </a:rPr>
              <a:t> Corporate tax</a:t>
            </a:r>
            <a:r>
              <a:rPr lang="ko-KR" altLang="en-US" sz="1199" b="0" spc="-4">
                <a:latin typeface="Arial"/>
                <a:cs typeface="Arial"/>
              </a:rPr>
              <a:t> </a:t>
            </a:r>
            <a:r>
              <a:rPr lang="en-US" altLang="ko-KR" sz="1199" b="0" spc="-4">
                <a:latin typeface="Arial"/>
                <a:cs typeface="Arial"/>
              </a:rPr>
              <a:t>burden relief </a:t>
            </a:r>
            <a:r>
              <a:rPr lang="en-US" altLang="ko-KR" sz="1199">
                <a:latin typeface="Arial"/>
                <a:cs typeface="Arial"/>
              </a:rPr>
              <a:t>- </a:t>
            </a:r>
            <a:r>
              <a:rPr lang="en-US" altLang="ko-KR" sz="1199" b="0" spc="-4">
                <a:latin typeface="Arial"/>
                <a:cs typeface="Arial"/>
              </a:rPr>
              <a:t>elastic tax rate, provisional tax rate, non-taxation to small amount gathering, </a:t>
            </a:r>
            <a:r>
              <a:rPr lang="en-US" altLang="ko-KR" sz="1199">
                <a:latin typeface="Arial"/>
                <a:cs typeface="Arial"/>
              </a:rPr>
              <a:t>(</a:t>
            </a:r>
            <a:r>
              <a:rPr lang="en-US" altLang="ko-KR" sz="1199" b="0" spc="-4">
                <a:latin typeface="Arial"/>
                <a:cs typeface="Arial"/>
              </a:rPr>
              <a:t>conditional tax exemption; excluding taxation on companies that collect essential </a:t>
            </a:r>
            <a:r>
              <a:rPr lang="en-US" altLang="ko-KR" sz="1199" b="0" spc="-9">
                <a:latin typeface="Arial"/>
                <a:cs typeface="Arial"/>
              </a:rPr>
              <a:t>customer </a:t>
            </a:r>
            <a:r>
              <a:rPr lang="en-US" altLang="ko-KR" sz="1199" b="0" spc="-4">
                <a:latin typeface="Arial"/>
                <a:cs typeface="Arial"/>
              </a:rPr>
              <a:t>product delivery</a:t>
            </a:r>
            <a:r>
              <a:rPr lang="ko-KR" altLang="en-US" sz="1199" b="0" spc="152">
                <a:latin typeface="Arial"/>
                <a:cs typeface="Arial"/>
              </a:rPr>
              <a:t> </a:t>
            </a:r>
            <a:r>
              <a:rPr lang="en-US" altLang="ko-KR" sz="1199" b="0" spc="-4">
                <a:latin typeface="Arial"/>
                <a:cs typeface="Arial"/>
              </a:rPr>
              <a:t>information)</a:t>
            </a:r>
          </a:p>
          <a:p>
            <a:pPr marL="10872">
              <a:spcBef>
                <a:spcPts val="428"/>
              </a:spcBef>
              <a:buAutoNum type="arabicPeriod"/>
              <a:tabLst>
                <a:tab pos="270033" algn="l"/>
              </a:tabLst>
              <a:defRPr lang="ko-KR" altLang="en-US"/>
            </a:pPr>
            <a:r>
              <a:rPr lang="en-US" altLang="ko-KR" sz="1199" b="0" spc="-4">
                <a:latin typeface="Arial"/>
                <a:cs typeface="Arial"/>
              </a:rPr>
              <a:t> Minimize shifting to the public </a:t>
            </a:r>
            <a:r>
              <a:rPr lang="en-US" altLang="ko-KR" sz="1199">
                <a:latin typeface="Arial"/>
                <a:cs typeface="Arial"/>
              </a:rPr>
              <a:t>– </a:t>
            </a:r>
            <a:r>
              <a:rPr lang="en-US" altLang="ko-KR" sz="1199" b="0" spc="-4">
                <a:latin typeface="Arial"/>
                <a:cs typeface="Arial"/>
              </a:rPr>
              <a:t>non-taxation, gathering of small amounts,</a:t>
            </a:r>
            <a:r>
              <a:rPr lang="ko-KR" altLang="en-US" sz="1199" b="0" spc="214">
                <a:latin typeface="Arial"/>
                <a:cs typeface="Arial"/>
              </a:rPr>
              <a:t> </a:t>
            </a:r>
            <a:r>
              <a:rPr lang="en-US" altLang="ko-KR" sz="1199" b="0" spc="-4">
                <a:latin typeface="Arial"/>
                <a:cs typeface="Arial"/>
              </a:rPr>
              <a:t>etc.</a:t>
            </a:r>
          </a:p>
          <a:p>
            <a:pPr marL="10872">
              <a:spcBef>
                <a:spcPts val="441"/>
              </a:spcBef>
              <a:buAutoNum type="arabicPeriod"/>
              <a:tabLst>
                <a:tab pos="270033" algn="l"/>
              </a:tabLst>
              <a:defRPr lang="ko-KR" altLang="en-US"/>
            </a:pPr>
            <a:r>
              <a:rPr lang="en-US" altLang="ko-KR" sz="1199" b="0" spc="-51">
                <a:latin typeface="Arial"/>
                <a:cs typeface="Arial"/>
              </a:rPr>
              <a:t> Tax </a:t>
            </a:r>
            <a:r>
              <a:rPr lang="en-US" altLang="ko-KR" sz="1199" b="0" spc="-4">
                <a:latin typeface="Arial"/>
                <a:cs typeface="Arial"/>
              </a:rPr>
              <a:t>avoidance prevention measures: </a:t>
            </a:r>
            <a:r>
              <a:rPr lang="en-US" altLang="ko-KR" sz="1199" b="0" spc="-13">
                <a:latin typeface="Arial"/>
                <a:cs typeface="Arial"/>
              </a:rPr>
              <a:t>taxpayer, </a:t>
            </a:r>
            <a:r>
              <a:rPr lang="en-US" altLang="ko-KR" sz="1199" b="0" spc="-4">
                <a:latin typeface="Arial"/>
                <a:cs typeface="Arial"/>
              </a:rPr>
              <a:t>tax timing, processing, transferring, additional obligation when closing</a:t>
            </a:r>
            <a:r>
              <a:rPr lang="ko-KR" altLang="en-US" sz="1199" b="0" spc="-4">
                <a:latin typeface="Arial"/>
                <a:cs typeface="Arial"/>
              </a:rPr>
              <a:t> </a:t>
            </a:r>
            <a:r>
              <a:rPr lang="en-US" altLang="ko-KR" sz="1199" b="0" spc="-4">
                <a:latin typeface="Arial"/>
                <a:cs typeface="Arial"/>
              </a:rPr>
              <a:t>business, recording device and bookkeeping obligations, the</a:t>
            </a:r>
            <a:r>
              <a:rPr lang="ko-KR" altLang="en-US" sz="1199" b="0" spc="-4">
                <a:latin typeface="Arial"/>
                <a:cs typeface="Arial"/>
              </a:rPr>
              <a:t> </a:t>
            </a:r>
            <a:r>
              <a:rPr lang="en-US" altLang="ko-KR" sz="1199" b="0" spc="-4">
                <a:latin typeface="Arial"/>
                <a:cs typeface="Arial"/>
              </a:rPr>
              <a:t>authority of the tax </a:t>
            </a:r>
            <a:r>
              <a:rPr lang="en-US" altLang="ko-KR" sz="1199" b="0" spc="-9">
                <a:latin typeface="Arial"/>
                <a:cs typeface="Arial"/>
              </a:rPr>
              <a:t>office, </a:t>
            </a:r>
            <a:r>
              <a:rPr lang="en-US" altLang="ko-KR" sz="1199" b="0" spc="-4">
                <a:latin typeface="Arial"/>
                <a:cs typeface="Arial"/>
              </a:rPr>
              <a:t>conditional tax exemption </a:t>
            </a:r>
            <a:r>
              <a:rPr lang="en-US" altLang="ko-KR" sz="1199">
                <a:latin typeface="Arial"/>
                <a:cs typeface="Arial"/>
              </a:rPr>
              <a:t>+ </a:t>
            </a:r>
            <a:r>
              <a:rPr lang="en-US" altLang="ko-KR" sz="1199" b="0" spc="-4">
                <a:latin typeface="Arial"/>
                <a:cs typeface="Arial"/>
              </a:rPr>
              <a:t>non-payment tax excemption; sanctions for use other than the original</a:t>
            </a:r>
            <a:r>
              <a:rPr lang="ko-KR" altLang="en-US" sz="1199" b="0" spc="171">
                <a:latin typeface="Arial"/>
                <a:cs typeface="Arial"/>
              </a:rPr>
              <a:t> </a:t>
            </a:r>
            <a:r>
              <a:rPr lang="en-US" altLang="ko-KR" sz="1199" b="0" spc="-4">
                <a:latin typeface="Arial"/>
                <a:cs typeface="Arial"/>
              </a:rPr>
              <a:t>purpose</a:t>
            </a:r>
          </a:p>
          <a:p>
            <a:pPr marL="10872">
              <a:spcBef>
                <a:spcPts val="428"/>
              </a:spcBef>
              <a:buAutoNum type="arabicPeriod"/>
              <a:tabLst>
                <a:tab pos="270033" algn="l"/>
              </a:tabLst>
              <a:defRPr lang="ko-KR" altLang="en-US"/>
            </a:pPr>
            <a:r>
              <a:rPr lang="en-US" altLang="ko-KR" sz="1199" b="0" spc="-4">
                <a:latin typeface="Arial"/>
                <a:cs typeface="Arial"/>
              </a:rPr>
              <a:t> Coordinate with Government Data Policy </a:t>
            </a:r>
            <a:r>
              <a:rPr lang="en-US" altLang="ko-KR" sz="1199">
                <a:latin typeface="Arial"/>
                <a:cs typeface="Arial"/>
              </a:rPr>
              <a:t>– </a:t>
            </a:r>
            <a:r>
              <a:rPr lang="en-US" altLang="ko-KR" sz="1199" b="0" spc="-4">
                <a:latin typeface="Arial"/>
                <a:cs typeface="Arial"/>
              </a:rPr>
              <a:t>Unconditional tax exemptions (Public Data), </a:t>
            </a:r>
            <a:r>
              <a:rPr lang="en-US" altLang="ko-KR" sz="1199" b="0" spc="-51">
                <a:latin typeface="Arial"/>
                <a:cs typeface="Arial"/>
              </a:rPr>
              <a:t>Tax </a:t>
            </a:r>
            <a:r>
              <a:rPr lang="en-US" altLang="ko-KR" sz="1199" b="0" spc="-4">
                <a:latin typeface="Arial"/>
                <a:cs typeface="Arial"/>
              </a:rPr>
              <a:t>Credit </a:t>
            </a:r>
            <a:r>
              <a:rPr lang="en-US" altLang="ko-KR" sz="1199">
                <a:latin typeface="Arial"/>
                <a:cs typeface="Arial"/>
              </a:rPr>
              <a:t>(</a:t>
            </a:r>
            <a:r>
              <a:rPr lang="en-US" altLang="ko-KR" sz="1199" b="0" spc="-4">
                <a:latin typeface="Arial"/>
                <a:cs typeface="Arial"/>
              </a:rPr>
              <a:t>MyData)</a:t>
            </a:r>
          </a:p>
          <a:p>
            <a:pPr marL="10872">
              <a:lnSpc>
                <a:spcPct val="100198"/>
              </a:lnSpc>
              <a:spcBef>
                <a:spcPts val="428"/>
              </a:spcBef>
              <a:buAutoNum type="arabicPeriod"/>
              <a:tabLst>
                <a:tab pos="270033" algn="l"/>
              </a:tabLst>
              <a:defRPr lang="ko-KR" altLang="en-US"/>
            </a:pPr>
            <a:r>
              <a:rPr lang="en-US" altLang="ko-KR" sz="1199" b="0" spc="-4">
                <a:latin typeface="Arial"/>
                <a:cs typeface="Arial"/>
              </a:rPr>
              <a:t> Fairness: </a:t>
            </a:r>
            <a:r>
              <a:rPr lang="en-US" altLang="ko-KR" sz="1199" b="0" spc="-9">
                <a:latin typeface="Arial"/>
                <a:cs typeface="Arial"/>
              </a:rPr>
              <a:t>different </a:t>
            </a:r>
            <a:r>
              <a:rPr lang="en-US" altLang="ko-KR" sz="1199" b="0" spc="-4">
                <a:latin typeface="Arial"/>
                <a:cs typeface="Arial"/>
              </a:rPr>
              <a:t>tax rate of capacity by data </a:t>
            </a:r>
            <a:r>
              <a:rPr lang="en-US" altLang="ko-KR" sz="1199" b="0" spc="-9">
                <a:latin typeface="Arial"/>
                <a:cs typeface="Arial"/>
              </a:rPr>
              <a:t>types</a:t>
            </a:r>
            <a:r>
              <a:rPr lang="ko-KR" altLang="en-US" sz="1199" b="0" spc="-9">
                <a:latin typeface="Arial"/>
                <a:cs typeface="Arial"/>
              </a:rPr>
              <a:t> </a:t>
            </a:r>
            <a:r>
              <a:rPr lang="en-US" altLang="ko-KR" sz="1199" b="0" spc="-4">
                <a:latin typeface="Arial"/>
                <a:cs typeface="Arial"/>
              </a:rPr>
              <a:t>such as </a:t>
            </a:r>
            <a:r>
              <a:rPr lang="en-US" altLang="ko-KR" sz="1199" b="0" spc="-9">
                <a:latin typeface="Arial"/>
                <a:cs typeface="Arial"/>
              </a:rPr>
              <a:t>text </a:t>
            </a:r>
            <a:r>
              <a:rPr lang="en-US" altLang="ko-KR" sz="1199" b="0" spc="-4">
                <a:latin typeface="Arial"/>
                <a:cs typeface="Arial"/>
              </a:rPr>
              <a:t>and video, strengthening the taxation </a:t>
            </a:r>
            <a:r>
              <a:rPr lang="en-US" altLang="ko-KR" sz="1199" b="0" spc="-9">
                <a:latin typeface="Arial"/>
                <a:cs typeface="Arial"/>
              </a:rPr>
              <a:t>system </a:t>
            </a:r>
            <a:r>
              <a:rPr lang="en-US" altLang="ko-KR" sz="1199" b="0" spc="-4">
                <a:latin typeface="Arial"/>
                <a:cs typeface="Arial"/>
              </a:rPr>
              <a:t>for overseas companies (taxation obligation, the timing of taxation; taxation </a:t>
            </a:r>
            <a:r>
              <a:rPr lang="en-US" altLang="ko-KR" sz="1199">
                <a:latin typeface="Arial"/>
                <a:cs typeface="Arial"/>
              </a:rPr>
              <a:t>is </a:t>
            </a:r>
            <a:r>
              <a:rPr lang="en-US" altLang="ko-KR" sz="1199" b="0" spc="-4">
                <a:latin typeface="Arial"/>
                <a:cs typeface="Arial"/>
              </a:rPr>
              <a:t>possible every time </a:t>
            </a:r>
            <a:r>
              <a:rPr lang="en-US" altLang="ko-KR" sz="1199">
                <a:latin typeface="Arial"/>
                <a:cs typeface="Arial"/>
              </a:rPr>
              <a:t>it is </a:t>
            </a:r>
            <a:r>
              <a:rPr lang="en-US" altLang="ko-KR" sz="1199" b="0" spc="-4">
                <a:latin typeface="Arial"/>
                <a:cs typeface="Arial"/>
              </a:rPr>
              <a:t>collected, processed, and the obligation to install </a:t>
            </a:r>
            <a:r>
              <a:rPr lang="en-US" altLang="ko-KR" sz="1199">
                <a:latin typeface="Arial"/>
                <a:cs typeface="Arial"/>
              </a:rPr>
              <a:t>a </a:t>
            </a:r>
            <a:r>
              <a:rPr lang="en-US" altLang="ko-KR" sz="1199" b="0" spc="-4">
                <a:latin typeface="Arial"/>
                <a:cs typeface="Arial"/>
              </a:rPr>
              <a:t>recording device, </a:t>
            </a:r>
            <a:r>
              <a:rPr lang="en-US" altLang="ko-KR" sz="1199" b="0" spc="-9">
                <a:latin typeface="Arial"/>
                <a:cs typeface="Arial"/>
              </a:rPr>
              <a:t>etc.)</a:t>
            </a:r>
          </a:p>
          <a:p>
            <a:pPr marL="10872">
              <a:lnSpc>
                <a:spcPct val="100198"/>
              </a:lnSpc>
              <a:spcBef>
                <a:spcPts val="428"/>
              </a:spcBef>
              <a:tabLst>
                <a:tab pos="270033" algn="l"/>
              </a:tabLst>
              <a:defRPr lang="ko-KR" altLang="en-US"/>
            </a:pPr>
            <a:endParaRPr lang="ko-KR" altLang="en-US" sz="1199" b="0" spc="-9">
              <a:latin typeface="Arial"/>
              <a:cs typeface="Arial"/>
            </a:endParaRPr>
          </a:p>
        </p:txBody>
      </p:sp>
      <p:sp>
        <p:nvSpPr>
          <p:cNvPr id="9" name="object 2"/>
          <p:cNvSpPr txBox="1">
            <a:spLocks noGrp="1"/>
          </p:cNvSpPr>
          <p:nvPr>
            <p:ph type="title"/>
          </p:nvPr>
        </p:nvSpPr>
        <p:spPr>
          <a:xfrm>
            <a:off x="2327262" y="841001"/>
            <a:ext cx="4326275" cy="299740"/>
          </a:xfrm>
          <a:prstGeom prst="rect">
            <a:avLst/>
          </a:prstGeom>
        </p:spPr>
        <p:txBody>
          <a:bodyPr vert="horz" wrap="square" lIns="0" tIns="10329" rIns="0" bIns="0" anchor="ctr">
            <a:spAutoFit/>
          </a:bodyPr>
          <a:lstStyle/>
          <a:p>
            <a:pPr marL="10872">
              <a:lnSpc>
                <a:spcPct val="100000"/>
              </a:lnSpc>
              <a:spcBef>
                <a:spcPts val="80"/>
              </a:spcBef>
              <a:tabLst>
                <a:tab pos="450056" algn="l"/>
              </a:tabLst>
              <a:defRPr lang="ko-KR" altLang="en-US"/>
            </a:pPr>
            <a:r>
              <a:rPr lang="en-US" sz="1880" b="1" dirty="0">
                <a:latin typeface="HY견고딕" pitchFamily="18" charset="-127"/>
                <a:ea typeface="HY견고딕" pitchFamily="18" charset="-127"/>
              </a:rPr>
              <a:t>Ⅴ. Direction to legislate Data</a:t>
            </a:r>
            <a:r>
              <a:rPr lang="en-US" sz="1880" b="1" spc="-119" dirty="0">
                <a:latin typeface="HY견고딕" pitchFamily="18" charset="-127"/>
                <a:ea typeface="HY견고딕" pitchFamily="18" charset="-127"/>
              </a:rPr>
              <a:t> </a:t>
            </a:r>
            <a:r>
              <a:rPr lang="en-US" sz="1880" b="1" dirty="0">
                <a:latin typeface="HY견고딕" pitchFamily="18" charset="-127"/>
                <a:ea typeface="HY견고딕" pitchFamily="18" charset="-127"/>
              </a:rPr>
              <a:t>tax</a:t>
            </a:r>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3"/>
          <a:stretch>
            <a:fillRect/>
          </a:stretch>
        </p:blipFill>
        <p:spPr>
          <a:xfrm>
            <a:off x="0" y="0"/>
            <a:ext cx="9144000" cy="6858000"/>
          </a:xfrm>
          <a:prstGeom prst="rect">
            <a:avLst/>
          </a:prstGeom>
        </p:spPr>
      </p:pic>
      <p:sp>
        <p:nvSpPr>
          <p:cNvPr id="2" name="object 2"/>
          <p:cNvSpPr txBox="1">
            <a:spLocks noGrp="1"/>
          </p:cNvSpPr>
          <p:nvPr>
            <p:ph type="title"/>
          </p:nvPr>
        </p:nvSpPr>
        <p:spPr>
          <a:xfrm>
            <a:off x="2327262" y="841001"/>
            <a:ext cx="4326275" cy="299740"/>
          </a:xfrm>
          <a:prstGeom prst="rect">
            <a:avLst/>
          </a:prstGeom>
        </p:spPr>
        <p:txBody>
          <a:bodyPr vert="horz" wrap="square" lIns="0" tIns="10329" rIns="0" bIns="0" anchor="ctr">
            <a:spAutoFit/>
          </a:bodyPr>
          <a:lstStyle/>
          <a:p>
            <a:pPr marL="10872">
              <a:lnSpc>
                <a:spcPct val="100000"/>
              </a:lnSpc>
              <a:spcBef>
                <a:spcPts val="80"/>
              </a:spcBef>
              <a:tabLst>
                <a:tab pos="450056" algn="l"/>
              </a:tabLst>
              <a:defRPr lang="ko-KR" altLang="en-US"/>
            </a:pPr>
            <a:r>
              <a:rPr lang="en-US" sz="1880" b="1" dirty="0">
                <a:latin typeface="HY견고딕" pitchFamily="18" charset="-127"/>
                <a:ea typeface="HY견고딕" pitchFamily="18" charset="-127"/>
              </a:rPr>
              <a:t>Ⅴ.</a:t>
            </a:r>
            <a:r>
              <a:rPr lang="en-US" altLang="ko-KR" sz="1880" b="1" dirty="0">
                <a:latin typeface="HY견고딕" pitchFamily="18" charset="-127"/>
                <a:ea typeface="HY견고딕" pitchFamily="18" charset="-127"/>
              </a:rPr>
              <a:t> </a:t>
            </a:r>
            <a:r>
              <a:rPr lang="en-US" sz="1880" b="1" dirty="0">
                <a:latin typeface="HY견고딕" pitchFamily="18" charset="-127"/>
                <a:ea typeface="HY견고딕" pitchFamily="18" charset="-127"/>
              </a:rPr>
              <a:t>Direction to legislate Data</a:t>
            </a:r>
            <a:r>
              <a:rPr lang="en-US" sz="1880" b="1" spc="-119" dirty="0">
                <a:latin typeface="HY견고딕" pitchFamily="18" charset="-127"/>
                <a:ea typeface="HY견고딕" pitchFamily="18" charset="-127"/>
              </a:rPr>
              <a:t> </a:t>
            </a:r>
            <a:r>
              <a:rPr lang="en-US" sz="1880" b="1" dirty="0">
                <a:latin typeface="HY견고딕" pitchFamily="18" charset="-127"/>
                <a:ea typeface="HY견고딕" pitchFamily="18" charset="-127"/>
              </a:rPr>
              <a:t>tax</a:t>
            </a:r>
          </a:p>
        </p:txBody>
      </p:sp>
      <p:sp>
        <p:nvSpPr>
          <p:cNvPr id="3" name="object 3"/>
          <p:cNvSpPr/>
          <p:nvPr/>
        </p:nvSpPr>
        <p:spPr>
          <a:xfrm>
            <a:off x="961838" y="1409709"/>
            <a:ext cx="7205983" cy="418594"/>
          </a:xfrm>
          <a:prstGeom prst="rect">
            <a:avLst/>
          </a:prstGeom>
          <a:blipFill rotWithShape="1">
            <a:blip r:embed="rId4"/>
            <a:stretch>
              <a:fillRect/>
            </a:stretch>
          </a:blipFill>
        </p:spPr>
        <p:txBody>
          <a:bodyPr wrap="square" lIns="0" tIns="0" rIns="0" bIns="0"/>
          <a:lstStyle/>
          <a:p>
            <a:pPr>
              <a:defRPr lang="ko-KR" altLang="en-US"/>
            </a:pPr>
            <a:endParaRPr lang="ko-KR" altLang="en-US" sz="1541"/>
          </a:p>
        </p:txBody>
      </p:sp>
      <p:sp>
        <p:nvSpPr>
          <p:cNvPr id="4" name="object 4"/>
          <p:cNvSpPr/>
          <p:nvPr/>
        </p:nvSpPr>
        <p:spPr>
          <a:xfrm>
            <a:off x="973570" y="1397977"/>
            <a:ext cx="7182519" cy="401640"/>
          </a:xfrm>
          <a:prstGeom prst="rect">
            <a:avLst/>
          </a:prstGeom>
          <a:blipFill rotWithShape="1">
            <a:blip r:embed="rId5"/>
            <a:stretch>
              <a:fillRect/>
            </a:stretch>
          </a:blipFill>
        </p:spPr>
        <p:txBody>
          <a:bodyPr wrap="square" lIns="0" tIns="0" rIns="0" bIns="0"/>
          <a:lstStyle/>
          <a:p>
            <a:pPr>
              <a:defRPr lang="ko-KR" altLang="en-US"/>
            </a:pPr>
            <a:endParaRPr lang="ko-KR" altLang="en-US" sz="1541"/>
          </a:p>
        </p:txBody>
      </p:sp>
      <p:sp>
        <p:nvSpPr>
          <p:cNvPr id="5" name="object 5"/>
          <p:cNvSpPr txBox="1"/>
          <p:nvPr/>
        </p:nvSpPr>
        <p:spPr>
          <a:xfrm>
            <a:off x="1042195" y="1449687"/>
            <a:ext cx="7187345" cy="4502914"/>
          </a:xfrm>
          <a:prstGeom prst="rect">
            <a:avLst/>
          </a:prstGeom>
        </p:spPr>
        <p:txBody>
          <a:bodyPr vert="horz" wrap="square" lIns="0" tIns="10873" rIns="0" bIns="0">
            <a:spAutoFit/>
          </a:bodyPr>
          <a:lstStyle/>
          <a:p>
            <a:pPr marL="275073" indent="-264201">
              <a:spcBef>
                <a:spcPts val="86"/>
              </a:spcBef>
              <a:buAutoNum type="arabicPeriod" startAt="2"/>
              <a:tabLst>
                <a:tab pos="270033" algn="l"/>
              </a:tabLst>
              <a:defRPr lang="ko-KR" altLang="en-US"/>
            </a:pPr>
            <a:r>
              <a:rPr lang="en-US" sz="1712" b="1">
                <a:solidFill>
                  <a:srgbClr val="FFFFFF"/>
                </a:solidFill>
                <a:latin typeface="굴림"/>
                <a:cs typeface="굴림"/>
              </a:rPr>
              <a:t>Timing of </a:t>
            </a:r>
            <a:r>
              <a:rPr lang="en-US" sz="1712" b="1" spc="-4">
                <a:solidFill>
                  <a:srgbClr val="FFFFFF"/>
                </a:solidFill>
                <a:latin typeface="굴림"/>
                <a:cs typeface="굴림"/>
              </a:rPr>
              <a:t>taxation </a:t>
            </a:r>
            <a:r>
              <a:rPr lang="en-US" sz="1712" b="1" spc="21">
                <a:solidFill>
                  <a:srgbClr val="FFFFFF"/>
                </a:solidFill>
                <a:latin typeface="굴림"/>
                <a:cs typeface="굴림"/>
              </a:rPr>
              <a:t>&amp; </a:t>
            </a:r>
            <a:r>
              <a:rPr lang="en-US" sz="1712" b="1" spc="-4">
                <a:solidFill>
                  <a:srgbClr val="FFFFFF"/>
                </a:solidFill>
                <a:latin typeface="굴림"/>
                <a:cs typeface="굴림"/>
              </a:rPr>
              <a:t>Persons </a:t>
            </a:r>
            <a:r>
              <a:rPr lang="en-US" sz="1712" b="1">
                <a:solidFill>
                  <a:srgbClr val="FFFFFF"/>
                </a:solidFill>
                <a:latin typeface="굴림"/>
                <a:cs typeface="굴림"/>
              </a:rPr>
              <a:t>liable to pay</a:t>
            </a:r>
            <a:r>
              <a:rPr lang="en-US" sz="1712" b="1" spc="-243">
                <a:solidFill>
                  <a:srgbClr val="FFFFFF"/>
                </a:solidFill>
                <a:latin typeface="굴림"/>
                <a:cs typeface="굴림"/>
              </a:rPr>
              <a:t> </a:t>
            </a:r>
            <a:r>
              <a:rPr lang="en-US" sz="1712" b="1">
                <a:solidFill>
                  <a:srgbClr val="FFFFFF"/>
                </a:solidFill>
                <a:latin typeface="굴림"/>
                <a:cs typeface="굴림"/>
              </a:rPr>
              <a:t>tax</a:t>
            </a:r>
          </a:p>
          <a:p>
            <a:pPr marL="264745" lvl="1" indent="-229409">
              <a:spcBef>
                <a:spcPts val="1151"/>
              </a:spcBef>
              <a:buAutoNum type="alphaUcPeriod"/>
              <a:tabLst>
                <a:tab pos="270033" algn="l"/>
              </a:tabLst>
              <a:defRPr lang="ko-KR" altLang="en-US"/>
            </a:pPr>
            <a:r>
              <a:rPr lang="en-US" altLang="ko-KR" sz="1199" b="0" spc="-4">
                <a:latin typeface="HY견고딕"/>
                <a:cs typeface="HY견고딕"/>
              </a:rPr>
              <a:t>Persons at the time of gathering, processing, transferring </a:t>
            </a:r>
          </a:p>
          <a:p>
            <a:pPr marL="35336">
              <a:spcBef>
                <a:spcPts val="428"/>
              </a:spcBef>
              <a:defRPr lang="ko-KR" altLang="en-US"/>
            </a:pPr>
            <a:r>
              <a:rPr lang="en-US" sz="1199">
                <a:latin typeface="함초롬돋움"/>
                <a:cs typeface="함초롬돋움"/>
              </a:rPr>
              <a:t>① </a:t>
            </a:r>
            <a:r>
              <a:rPr lang="en-US" sz="1199" b="0" spc="-4">
                <a:latin typeface="Arial"/>
                <a:cs typeface="Arial"/>
              </a:rPr>
              <a:t>Characteristics of data that cannot be taxed only at the data gathering stage </a:t>
            </a:r>
            <a:r>
              <a:rPr lang="en-US" sz="1199">
                <a:latin typeface="Arial"/>
                <a:cs typeface="Arial"/>
              </a:rPr>
              <a:t>– </a:t>
            </a:r>
            <a:r>
              <a:rPr lang="en-US" sz="1199" b="0" spc="-4">
                <a:latin typeface="Arial"/>
                <a:cs typeface="Arial"/>
              </a:rPr>
              <a:t>supplemented to be taxed at the time of processing and taking out; gathering </a:t>
            </a:r>
            <a:r>
              <a:rPr lang="en-US" sz="1199">
                <a:latin typeface="Arial"/>
                <a:cs typeface="Arial"/>
              </a:rPr>
              <a:t>→ </a:t>
            </a:r>
            <a:r>
              <a:rPr lang="en-US" sz="1199" b="0" spc="-4">
                <a:latin typeface="Arial"/>
                <a:cs typeface="Arial"/>
              </a:rPr>
              <a:t>processing </a:t>
            </a:r>
            <a:r>
              <a:rPr lang="en-US" sz="1199">
                <a:latin typeface="Arial"/>
                <a:cs typeface="Arial"/>
              </a:rPr>
              <a:t>→ </a:t>
            </a:r>
            <a:r>
              <a:rPr lang="en-US" sz="1199" b="0" spc="-9">
                <a:latin typeface="Arial"/>
                <a:cs typeface="Arial"/>
              </a:rPr>
              <a:t>transferring </a:t>
            </a:r>
            <a:r>
              <a:rPr lang="en-US" sz="1199">
                <a:latin typeface="Arial"/>
                <a:cs typeface="Arial"/>
              </a:rPr>
              <a:t>; </a:t>
            </a:r>
            <a:r>
              <a:rPr lang="en-US" sz="1199" b="0" spc="-4">
                <a:latin typeface="Arial"/>
                <a:cs typeface="Arial"/>
              </a:rPr>
              <a:t>taxing at least once </a:t>
            </a:r>
            <a:r>
              <a:rPr lang="en-US" sz="1199">
                <a:latin typeface="Arial"/>
                <a:cs typeface="Arial"/>
              </a:rPr>
              <a:t>in </a:t>
            </a:r>
            <a:r>
              <a:rPr lang="en-US" sz="1199" b="0" spc="-4">
                <a:latin typeface="Arial"/>
                <a:cs typeface="Arial"/>
              </a:rPr>
              <a:t>the process of data life cycle→ preventing tax</a:t>
            </a:r>
            <a:r>
              <a:rPr lang="en-US" sz="1199" b="0" spc="86">
                <a:latin typeface="Arial"/>
                <a:cs typeface="Arial"/>
              </a:rPr>
              <a:t> </a:t>
            </a:r>
            <a:r>
              <a:rPr lang="en-US" sz="1199" b="0" spc="-4">
                <a:latin typeface="Arial"/>
                <a:cs typeface="Arial"/>
              </a:rPr>
              <a:t>avoidance</a:t>
            </a:r>
          </a:p>
          <a:p>
            <a:pPr marL="35336">
              <a:lnSpc>
                <a:spcPct val="100299"/>
              </a:lnSpc>
              <a:spcBef>
                <a:spcPts val="423"/>
              </a:spcBef>
              <a:defRPr lang="ko-KR" altLang="en-US"/>
            </a:pPr>
            <a:r>
              <a:rPr lang="en-US" sz="1199">
                <a:latin typeface="함초롬돋움"/>
                <a:cs typeface="함초롬돋움"/>
              </a:rPr>
              <a:t>② </a:t>
            </a:r>
            <a:r>
              <a:rPr lang="en-US" sz="1199" b="0" spc="-21">
                <a:latin typeface="Arial"/>
                <a:cs typeface="Arial"/>
              </a:rPr>
              <a:t>Taxation </a:t>
            </a:r>
            <a:r>
              <a:rPr lang="en-US" sz="1199" b="0" spc="-4">
                <a:latin typeface="Arial"/>
                <a:cs typeface="Arial"/>
              </a:rPr>
              <a:t>on data </a:t>
            </a:r>
            <a:r>
              <a:rPr lang="en-US" altLang="ko-KR" sz="1199" b="0" spc="-4">
                <a:latin typeface="Arial"/>
                <a:cs typeface="Arial"/>
              </a:rPr>
              <a:t>gather</a:t>
            </a:r>
            <a:r>
              <a:rPr lang="en-US" sz="1199" b="0" spc="-4">
                <a:latin typeface="Arial"/>
                <a:cs typeface="Arial"/>
              </a:rPr>
              <a:t>ed, processed, and taken out </a:t>
            </a:r>
            <a:r>
              <a:rPr lang="en-US" sz="1199" b="0" spc="-9">
                <a:latin typeface="Arial"/>
                <a:cs typeface="Arial"/>
              </a:rPr>
              <a:t>after </a:t>
            </a:r>
            <a:r>
              <a:rPr lang="en-US" sz="1199" b="0" spc="-4">
                <a:latin typeface="Arial"/>
                <a:cs typeface="Arial"/>
              </a:rPr>
              <a:t>the enforcement of the Act </a:t>
            </a:r>
            <a:r>
              <a:rPr lang="en-US" sz="1199">
                <a:latin typeface="Arial"/>
                <a:cs typeface="Arial"/>
              </a:rPr>
              <a:t>– </a:t>
            </a:r>
            <a:r>
              <a:rPr lang="en-US" sz="1199" b="0" spc="-4">
                <a:latin typeface="Arial"/>
                <a:cs typeface="Arial"/>
              </a:rPr>
              <a:t>even </a:t>
            </a:r>
            <a:r>
              <a:rPr lang="en-US" sz="1199">
                <a:latin typeface="Arial"/>
                <a:cs typeface="Arial"/>
              </a:rPr>
              <a:t>if it </a:t>
            </a:r>
            <a:r>
              <a:rPr lang="en-US" sz="1199" b="0" spc="-4">
                <a:latin typeface="Arial"/>
                <a:cs typeface="Arial"/>
              </a:rPr>
              <a:t>has already been </a:t>
            </a:r>
            <a:r>
              <a:rPr lang="en-US" altLang="ko-KR" sz="1199" b="0" spc="-4">
                <a:latin typeface="Arial"/>
                <a:cs typeface="Arial"/>
              </a:rPr>
              <a:t>gather</a:t>
            </a:r>
            <a:r>
              <a:rPr lang="en-US" sz="1199" b="0" spc="-4">
                <a:latin typeface="Arial"/>
                <a:cs typeface="Arial"/>
              </a:rPr>
              <a:t>ed or processed, raw data collected during subsequent processing or  taken out can also be taxed free of</a:t>
            </a:r>
            <a:r>
              <a:rPr lang="en-US" sz="1199" b="0" spc="94">
                <a:latin typeface="Arial"/>
                <a:cs typeface="Arial"/>
              </a:rPr>
              <a:t> </a:t>
            </a:r>
            <a:r>
              <a:rPr lang="en-US" sz="1199" b="0" spc="-4">
                <a:latin typeface="Arial"/>
                <a:cs typeface="Arial"/>
              </a:rPr>
              <a:t>charge</a:t>
            </a:r>
          </a:p>
          <a:p>
            <a:pPr marL="35336" algn="just">
              <a:spcBef>
                <a:spcPts val="432"/>
              </a:spcBef>
              <a:defRPr lang="ko-KR" altLang="en-US"/>
            </a:pPr>
            <a:r>
              <a:rPr lang="en-US" sz="1199">
                <a:latin typeface="함초롬돋움"/>
                <a:cs typeface="함초롬돋움"/>
              </a:rPr>
              <a:t>③ </a:t>
            </a:r>
            <a:r>
              <a:rPr lang="en-US" sz="1199" b="0" spc="-4">
                <a:latin typeface="Arial"/>
                <a:cs typeface="Arial"/>
              </a:rPr>
              <a:t>When Google headquarters collects, processes, or takes out through Google Korea or </a:t>
            </a:r>
            <a:r>
              <a:rPr lang="en-US" sz="1199">
                <a:latin typeface="Arial"/>
                <a:cs typeface="Arial"/>
              </a:rPr>
              <a:t>a </a:t>
            </a:r>
            <a:r>
              <a:rPr lang="en-US" sz="1199" b="0" spc="-4">
                <a:latin typeface="Arial"/>
                <a:cs typeface="Arial"/>
              </a:rPr>
              <a:t>third </a:t>
            </a:r>
            <a:r>
              <a:rPr lang="en-US" sz="1199" b="0" spc="-17">
                <a:latin typeface="Arial"/>
                <a:cs typeface="Arial"/>
              </a:rPr>
              <a:t>party, </a:t>
            </a:r>
            <a:r>
              <a:rPr lang="en-US" sz="1199">
                <a:latin typeface="Arial"/>
                <a:cs typeface="Arial"/>
              </a:rPr>
              <a:t>it </a:t>
            </a:r>
            <a:r>
              <a:rPr lang="en-US" sz="1199" b="0" spc="-4">
                <a:latin typeface="Arial"/>
                <a:cs typeface="Arial"/>
              </a:rPr>
              <a:t>imposes tax obligations on the third party (Article 6, No. </a:t>
            </a:r>
            <a:r>
              <a:rPr lang="en-US" sz="1199">
                <a:latin typeface="Arial"/>
                <a:cs typeface="Arial"/>
              </a:rPr>
              <a:t>3 </a:t>
            </a:r>
            <a:r>
              <a:rPr lang="en-US" sz="1199" b="0" spc="-4">
                <a:latin typeface="Arial"/>
                <a:cs typeface="Arial"/>
              </a:rPr>
              <a:t>and 4): Equity with domestic companies</a:t>
            </a:r>
          </a:p>
          <a:p>
            <a:pPr>
              <a:spcBef>
                <a:spcPts val="26"/>
              </a:spcBef>
              <a:defRPr lang="ko-KR" altLang="en-US"/>
            </a:pPr>
            <a:endParaRPr lang="en-US" sz="1113">
              <a:latin typeface="Times New Roman"/>
              <a:cs typeface="Times New Roman"/>
            </a:endParaRPr>
          </a:p>
          <a:p>
            <a:pPr marL="35336">
              <a:defRPr lang="ko-KR" altLang="en-US"/>
            </a:pPr>
            <a:r>
              <a:rPr lang="en-US" sz="1199" b="0" spc="-4">
                <a:solidFill>
                  <a:srgbClr val="0000FF"/>
                </a:solidFill>
                <a:latin typeface="Arial"/>
                <a:cs typeface="Arial"/>
              </a:rPr>
              <a:t>Article </a:t>
            </a:r>
            <a:r>
              <a:rPr lang="en-US" sz="1199">
                <a:solidFill>
                  <a:srgbClr val="0000FF"/>
                </a:solidFill>
                <a:latin typeface="Arial"/>
                <a:cs typeface="Arial"/>
              </a:rPr>
              <a:t>6 </a:t>
            </a:r>
            <a:r>
              <a:rPr lang="en-US" sz="1199" b="0" spc="-4">
                <a:solidFill>
                  <a:srgbClr val="0000FF"/>
                </a:solidFill>
                <a:latin typeface="Arial"/>
                <a:cs typeface="Arial"/>
              </a:rPr>
              <a:t>(Persons Liable to Pay</a:t>
            </a:r>
            <a:r>
              <a:rPr lang="en-US" sz="1199" b="0" spc="-107">
                <a:solidFill>
                  <a:srgbClr val="0000FF"/>
                </a:solidFill>
                <a:latin typeface="Arial"/>
                <a:cs typeface="Arial"/>
              </a:rPr>
              <a:t> </a:t>
            </a:r>
            <a:r>
              <a:rPr lang="en-US" sz="1199" b="0" spc="-38">
                <a:solidFill>
                  <a:srgbClr val="0000FF"/>
                </a:solidFill>
                <a:latin typeface="Arial"/>
                <a:cs typeface="Arial"/>
              </a:rPr>
              <a:t>Tax)</a:t>
            </a:r>
          </a:p>
          <a:p>
            <a:pPr marL="35336" lvl="2">
              <a:spcBef>
                <a:spcPts val="432"/>
              </a:spcBef>
              <a:buAutoNum type="arabicPeriod"/>
              <a:tabLst>
                <a:tab pos="270033" algn="l"/>
              </a:tabLst>
              <a:defRPr lang="ko-KR" altLang="en-US"/>
            </a:pPr>
            <a:r>
              <a:rPr lang="en-US" sz="1199">
                <a:solidFill>
                  <a:srgbClr val="0000FF"/>
                </a:solidFill>
                <a:latin typeface="Arial"/>
                <a:cs typeface="Arial"/>
              </a:rPr>
              <a:t>A </a:t>
            </a:r>
            <a:r>
              <a:rPr lang="en-US" sz="1199" b="0" spc="-4">
                <a:solidFill>
                  <a:srgbClr val="0000FF"/>
                </a:solidFill>
                <a:latin typeface="Arial"/>
                <a:cs typeface="Arial"/>
              </a:rPr>
              <a:t>person who </a:t>
            </a:r>
            <a:r>
              <a:rPr lang="en-US" altLang="ko-KR" sz="1199" b="0" spc="-4">
                <a:solidFill>
                  <a:srgbClr val="0000FF"/>
                </a:solidFill>
                <a:latin typeface="Arial"/>
                <a:cs typeface="Arial"/>
              </a:rPr>
              <a:t>gathers</a:t>
            </a:r>
            <a:r>
              <a:rPr lang="en-US" sz="1199" b="0" spc="-4">
                <a:solidFill>
                  <a:srgbClr val="0000FF"/>
                </a:solidFill>
                <a:latin typeface="Arial"/>
                <a:cs typeface="Arial"/>
              </a:rPr>
              <a:t> taxable</a:t>
            </a:r>
            <a:r>
              <a:rPr lang="en-US" sz="1199" b="0" spc="-97">
                <a:solidFill>
                  <a:srgbClr val="0000FF"/>
                </a:solidFill>
                <a:latin typeface="Arial"/>
                <a:cs typeface="Arial"/>
              </a:rPr>
              <a:t> </a:t>
            </a:r>
            <a:r>
              <a:rPr lang="en-US" sz="1199" b="0" spc="-4">
                <a:solidFill>
                  <a:srgbClr val="0000FF"/>
                </a:solidFill>
                <a:latin typeface="Arial"/>
                <a:cs typeface="Arial"/>
              </a:rPr>
              <a:t>goods</a:t>
            </a:r>
          </a:p>
          <a:p>
            <a:pPr marL="35336" lvl="2">
              <a:spcBef>
                <a:spcPts val="441"/>
              </a:spcBef>
              <a:buAutoNum type="arabicPeriod"/>
              <a:tabLst>
                <a:tab pos="270033" algn="l"/>
              </a:tabLst>
              <a:defRPr lang="ko-KR" altLang="en-US"/>
            </a:pPr>
            <a:r>
              <a:rPr lang="en-US" sz="1199">
                <a:solidFill>
                  <a:srgbClr val="0000FF"/>
                </a:solidFill>
                <a:latin typeface="Arial"/>
                <a:cs typeface="Arial"/>
              </a:rPr>
              <a:t>A </a:t>
            </a:r>
            <a:r>
              <a:rPr lang="en-US" sz="1199" b="0" spc="-4">
                <a:solidFill>
                  <a:srgbClr val="0000FF"/>
                </a:solidFill>
                <a:latin typeface="Arial"/>
                <a:cs typeface="Arial"/>
              </a:rPr>
              <a:t>person who processes taxable</a:t>
            </a:r>
            <a:r>
              <a:rPr lang="en-US" sz="1199" b="0" spc="-119">
                <a:solidFill>
                  <a:srgbClr val="0000FF"/>
                </a:solidFill>
                <a:latin typeface="Arial"/>
                <a:cs typeface="Arial"/>
              </a:rPr>
              <a:t> </a:t>
            </a:r>
            <a:r>
              <a:rPr lang="en-US" sz="1199" b="0" spc="-4">
                <a:solidFill>
                  <a:srgbClr val="0000FF"/>
                </a:solidFill>
                <a:latin typeface="Arial"/>
                <a:cs typeface="Arial"/>
              </a:rPr>
              <a:t>goods</a:t>
            </a:r>
          </a:p>
          <a:p>
            <a:pPr marL="35336" lvl="2">
              <a:spcBef>
                <a:spcPts val="428"/>
              </a:spcBef>
              <a:buAutoNum type="arabicPeriod"/>
              <a:tabLst>
                <a:tab pos="270033" algn="l"/>
              </a:tabLst>
              <a:defRPr lang="ko-KR" altLang="en-US"/>
            </a:pPr>
            <a:r>
              <a:rPr lang="en-US" sz="1199">
                <a:solidFill>
                  <a:srgbClr val="0000FF"/>
                </a:solidFill>
                <a:latin typeface="Arial"/>
                <a:cs typeface="Arial"/>
              </a:rPr>
              <a:t>A </a:t>
            </a:r>
            <a:r>
              <a:rPr lang="en-US" sz="1199" b="0" spc="-4">
                <a:solidFill>
                  <a:srgbClr val="0000FF"/>
                </a:solidFill>
                <a:latin typeface="Arial"/>
                <a:cs typeface="Arial"/>
              </a:rPr>
              <a:t>person who </a:t>
            </a:r>
            <a:r>
              <a:rPr lang="en-US" altLang="ko-KR" sz="1199" b="0" spc="-4">
                <a:solidFill>
                  <a:srgbClr val="0000FF"/>
                </a:solidFill>
                <a:latin typeface="Arial"/>
                <a:cs typeface="Arial"/>
              </a:rPr>
              <a:t>takes </a:t>
            </a:r>
            <a:r>
              <a:rPr lang="en-US" sz="1199" b="0" spc="-4">
                <a:solidFill>
                  <a:srgbClr val="0000FF"/>
                </a:solidFill>
                <a:latin typeface="Arial"/>
                <a:cs typeface="Arial"/>
              </a:rPr>
              <a:t>out taxable goods (including cases where goods </a:t>
            </a:r>
            <a:r>
              <a:rPr lang="en-US" altLang="ko-KR" sz="1199" b="0" spc="-4">
                <a:solidFill>
                  <a:srgbClr val="0000FF"/>
                </a:solidFill>
                <a:latin typeface="Arial"/>
                <a:cs typeface="Arial"/>
              </a:rPr>
              <a:t>are gathere</a:t>
            </a:r>
            <a:r>
              <a:rPr lang="en-US" sz="1199" b="0" spc="-4">
                <a:solidFill>
                  <a:srgbClr val="0000FF"/>
                </a:solidFill>
                <a:latin typeface="Arial"/>
                <a:cs typeface="Arial"/>
              </a:rPr>
              <a:t>d </a:t>
            </a:r>
            <a:r>
              <a:rPr lang="en-US" sz="1199">
                <a:solidFill>
                  <a:srgbClr val="0000FF"/>
                </a:solidFill>
                <a:latin typeface="Arial"/>
                <a:cs typeface="Arial"/>
              </a:rPr>
              <a:t>in </a:t>
            </a:r>
            <a:r>
              <a:rPr lang="en-US" sz="1199" b="0" spc="-4">
                <a:solidFill>
                  <a:srgbClr val="0000FF"/>
                </a:solidFill>
                <a:latin typeface="Arial"/>
                <a:cs typeface="Arial"/>
              </a:rPr>
              <a:t>Korea and not subject to data tax are taken out of the</a:t>
            </a:r>
            <a:r>
              <a:rPr lang="en-US" sz="1199" b="0" spc="278">
                <a:solidFill>
                  <a:srgbClr val="0000FF"/>
                </a:solidFill>
                <a:latin typeface="Arial"/>
                <a:cs typeface="Arial"/>
              </a:rPr>
              <a:t> </a:t>
            </a:r>
            <a:r>
              <a:rPr lang="en-US" sz="1199" b="0" spc="-4">
                <a:solidFill>
                  <a:srgbClr val="0000FF"/>
                </a:solidFill>
                <a:latin typeface="Arial"/>
                <a:cs typeface="Arial"/>
              </a:rPr>
              <a:t>country)</a:t>
            </a:r>
          </a:p>
          <a:p>
            <a:pPr marL="35336" lvl="2">
              <a:spcBef>
                <a:spcPts val="432"/>
              </a:spcBef>
              <a:buAutoNum type="arabicPeriod"/>
              <a:tabLst>
                <a:tab pos="270033" algn="l"/>
              </a:tabLst>
              <a:defRPr lang="ko-KR" altLang="en-US"/>
            </a:pPr>
            <a:r>
              <a:rPr lang="en-US" sz="1199">
                <a:solidFill>
                  <a:srgbClr val="0000FF"/>
                </a:solidFill>
                <a:latin typeface="Arial"/>
                <a:cs typeface="Arial"/>
              </a:rPr>
              <a:t>A </a:t>
            </a:r>
            <a:r>
              <a:rPr lang="en-US" sz="1199" b="0" spc="-4">
                <a:solidFill>
                  <a:srgbClr val="0000FF"/>
                </a:solidFill>
                <a:latin typeface="Arial"/>
                <a:cs typeface="Arial"/>
              </a:rPr>
              <a:t>person who entrusts the </a:t>
            </a:r>
            <a:r>
              <a:rPr lang="en-US" altLang="ko-KR" sz="1199" b="0" spc="-4">
                <a:solidFill>
                  <a:srgbClr val="0000FF"/>
                </a:solidFill>
                <a:latin typeface="Arial"/>
                <a:cs typeface="Arial"/>
              </a:rPr>
              <a:t>gather</a:t>
            </a:r>
            <a:r>
              <a:rPr lang="en-US" sz="1199" b="0" spc="-4">
                <a:solidFill>
                  <a:srgbClr val="0000FF"/>
                </a:solidFill>
                <a:latin typeface="Arial"/>
                <a:cs typeface="Arial"/>
              </a:rPr>
              <a:t>ing, processing, and transfer</a:t>
            </a:r>
            <a:r>
              <a:rPr lang="en-US" altLang="ko-KR" sz="1199" b="0" spc="-4">
                <a:solidFill>
                  <a:srgbClr val="0000FF"/>
                </a:solidFill>
                <a:latin typeface="Arial"/>
                <a:cs typeface="Arial"/>
              </a:rPr>
              <a:t>r</a:t>
            </a:r>
            <a:r>
              <a:rPr lang="en-US" sz="1199" b="0" spc="-4">
                <a:solidFill>
                  <a:srgbClr val="0000FF"/>
                </a:solidFill>
                <a:latin typeface="Arial"/>
                <a:cs typeface="Arial"/>
              </a:rPr>
              <a:t>ing of taxable goods, </a:t>
            </a:r>
            <a:r>
              <a:rPr lang="en-US" sz="1199">
                <a:solidFill>
                  <a:srgbClr val="0000FF"/>
                </a:solidFill>
                <a:latin typeface="Arial"/>
                <a:cs typeface="Arial"/>
              </a:rPr>
              <a:t>a </a:t>
            </a:r>
            <a:r>
              <a:rPr lang="en-US" sz="1199" b="0" spc="-4">
                <a:solidFill>
                  <a:srgbClr val="0000FF"/>
                </a:solidFill>
                <a:latin typeface="Arial"/>
                <a:cs typeface="Arial"/>
              </a:rPr>
              <a:t>trustee, and </a:t>
            </a:r>
            <a:r>
              <a:rPr lang="en-US" sz="1199">
                <a:solidFill>
                  <a:srgbClr val="0000FF"/>
                </a:solidFill>
                <a:latin typeface="Arial"/>
                <a:cs typeface="Arial"/>
              </a:rPr>
              <a:t>a</a:t>
            </a:r>
            <a:r>
              <a:rPr lang="en-US" sz="1199" b="0" spc="4">
                <a:solidFill>
                  <a:srgbClr val="0000FF"/>
                </a:solidFill>
                <a:latin typeface="Arial"/>
                <a:cs typeface="Arial"/>
              </a:rPr>
              <a:t> </a:t>
            </a:r>
            <a:r>
              <a:rPr lang="en-US" sz="1199" b="0" spc="-4">
                <a:solidFill>
                  <a:srgbClr val="0000FF"/>
                </a:solidFill>
                <a:latin typeface="Arial"/>
                <a:cs typeface="Arial"/>
              </a:rPr>
              <a:t>re-trustee</a:t>
            </a:r>
          </a:p>
          <a:p>
            <a:pPr>
              <a:spcBef>
                <a:spcPts val="34"/>
              </a:spcBef>
              <a:defRPr lang="ko-KR" altLang="en-US"/>
            </a:pPr>
            <a:endParaRPr lang="en-US" sz="1113">
              <a:latin typeface="Times New Roman"/>
              <a:cs typeface="Times New Roman"/>
            </a:endParaRPr>
          </a:p>
          <a:p>
            <a:pPr marL="35336">
              <a:spcBef>
                <a:spcPts val="4"/>
              </a:spcBef>
              <a:defRPr lang="ko-KR" altLang="en-US"/>
            </a:pPr>
            <a:r>
              <a:rPr lang="en-US" sz="1199" b="0" spc="-4">
                <a:solidFill>
                  <a:srgbClr val="0000FF"/>
                </a:solidFill>
                <a:latin typeface="Arial"/>
                <a:cs typeface="Arial"/>
              </a:rPr>
              <a:t>Article </a:t>
            </a:r>
            <a:r>
              <a:rPr lang="en-US" sz="1199">
                <a:solidFill>
                  <a:srgbClr val="0000FF"/>
                </a:solidFill>
                <a:latin typeface="Arial"/>
                <a:cs typeface="Arial"/>
              </a:rPr>
              <a:t>7 </a:t>
            </a:r>
            <a:r>
              <a:rPr lang="en-US" sz="1199" b="0" spc="-13">
                <a:solidFill>
                  <a:srgbClr val="0000FF"/>
                </a:solidFill>
                <a:latin typeface="Arial"/>
                <a:cs typeface="Arial"/>
              </a:rPr>
              <a:t>(Timing </a:t>
            </a:r>
            <a:r>
              <a:rPr lang="en-US" sz="1199" b="0" spc="-4">
                <a:solidFill>
                  <a:srgbClr val="0000FF"/>
                </a:solidFill>
                <a:latin typeface="Arial"/>
                <a:cs typeface="Arial"/>
              </a:rPr>
              <a:t>of</a:t>
            </a:r>
            <a:r>
              <a:rPr lang="en-US" sz="1199" b="0" spc="64">
                <a:solidFill>
                  <a:srgbClr val="0000FF"/>
                </a:solidFill>
                <a:latin typeface="Arial"/>
                <a:cs typeface="Arial"/>
              </a:rPr>
              <a:t> </a:t>
            </a:r>
            <a:r>
              <a:rPr lang="en-US" sz="1199" b="0" spc="-4">
                <a:solidFill>
                  <a:srgbClr val="0000FF"/>
                </a:solidFill>
                <a:latin typeface="Arial"/>
                <a:cs typeface="Arial"/>
              </a:rPr>
              <a:t>taxation)</a:t>
            </a:r>
          </a:p>
          <a:p>
            <a:pPr marL="35336">
              <a:spcBef>
                <a:spcPts val="428"/>
              </a:spcBef>
              <a:defRPr lang="ko-KR" altLang="en-US"/>
            </a:pPr>
            <a:r>
              <a:rPr lang="en-US" sz="1199" b="0" spc="-4">
                <a:solidFill>
                  <a:srgbClr val="0000FF"/>
                </a:solidFill>
                <a:latin typeface="Arial"/>
                <a:cs typeface="Arial"/>
              </a:rPr>
              <a:t>Data</a:t>
            </a:r>
            <a:r>
              <a:rPr lang="en-US" sz="1199" b="0" spc="257">
                <a:solidFill>
                  <a:srgbClr val="0000FF"/>
                </a:solidFill>
                <a:latin typeface="Arial"/>
                <a:cs typeface="Arial"/>
              </a:rPr>
              <a:t> </a:t>
            </a:r>
            <a:r>
              <a:rPr lang="en-US" sz="1199" b="0" spc="-4">
                <a:solidFill>
                  <a:srgbClr val="0000FF"/>
                </a:solidFill>
                <a:latin typeface="Arial"/>
                <a:cs typeface="Arial"/>
              </a:rPr>
              <a:t>tax</a:t>
            </a:r>
            <a:r>
              <a:rPr lang="en-US" sz="1199" b="0" spc="257">
                <a:solidFill>
                  <a:srgbClr val="0000FF"/>
                </a:solidFill>
                <a:latin typeface="Arial"/>
                <a:cs typeface="Arial"/>
              </a:rPr>
              <a:t> </a:t>
            </a:r>
            <a:r>
              <a:rPr lang="en-US" sz="1199" b="0" spc="-4">
                <a:solidFill>
                  <a:srgbClr val="0000FF"/>
                </a:solidFill>
                <a:latin typeface="Arial"/>
                <a:cs typeface="Arial"/>
              </a:rPr>
              <a:t>shall</a:t>
            </a:r>
            <a:r>
              <a:rPr lang="en-US" sz="1199" b="0" spc="257">
                <a:solidFill>
                  <a:srgbClr val="0000FF"/>
                </a:solidFill>
                <a:latin typeface="Arial"/>
                <a:cs typeface="Arial"/>
              </a:rPr>
              <a:t> </a:t>
            </a:r>
            <a:r>
              <a:rPr lang="en-US" sz="1199" b="0" spc="-4">
                <a:solidFill>
                  <a:srgbClr val="0000FF"/>
                </a:solidFill>
                <a:latin typeface="Arial"/>
                <a:cs typeface="Arial"/>
              </a:rPr>
              <a:t>be</a:t>
            </a:r>
            <a:r>
              <a:rPr lang="en-US" sz="1199" b="0" spc="257">
                <a:solidFill>
                  <a:srgbClr val="0000FF"/>
                </a:solidFill>
                <a:latin typeface="Arial"/>
                <a:cs typeface="Arial"/>
              </a:rPr>
              <a:t> </a:t>
            </a:r>
            <a:r>
              <a:rPr lang="en-US" sz="1199" b="0" spc="-4">
                <a:solidFill>
                  <a:srgbClr val="0000FF"/>
                </a:solidFill>
                <a:latin typeface="Arial"/>
                <a:cs typeface="Arial"/>
              </a:rPr>
              <a:t>imposed</a:t>
            </a:r>
            <a:r>
              <a:rPr lang="en-US" sz="1199" b="0" spc="243">
                <a:solidFill>
                  <a:srgbClr val="0000FF"/>
                </a:solidFill>
                <a:latin typeface="Arial"/>
                <a:cs typeface="Arial"/>
              </a:rPr>
              <a:t> </a:t>
            </a:r>
            <a:r>
              <a:rPr lang="en-US" sz="1199" b="0" spc="-4">
                <a:solidFill>
                  <a:srgbClr val="0000FF"/>
                </a:solidFill>
                <a:latin typeface="Arial"/>
                <a:cs typeface="Arial"/>
              </a:rPr>
              <a:t>at</a:t>
            </a:r>
            <a:r>
              <a:rPr lang="en-US" sz="1199" b="0" spc="257">
                <a:solidFill>
                  <a:srgbClr val="0000FF"/>
                </a:solidFill>
                <a:latin typeface="Arial"/>
                <a:cs typeface="Arial"/>
              </a:rPr>
              <a:t> </a:t>
            </a:r>
            <a:r>
              <a:rPr lang="en-US" sz="1199" b="0" spc="-4">
                <a:solidFill>
                  <a:srgbClr val="0000FF"/>
                </a:solidFill>
                <a:latin typeface="Arial"/>
                <a:cs typeface="Arial"/>
              </a:rPr>
              <a:t>the</a:t>
            </a:r>
            <a:r>
              <a:rPr lang="en-US" sz="1199" b="0" spc="257">
                <a:solidFill>
                  <a:srgbClr val="0000FF"/>
                </a:solidFill>
                <a:latin typeface="Arial"/>
                <a:cs typeface="Arial"/>
              </a:rPr>
              <a:t> </a:t>
            </a:r>
            <a:r>
              <a:rPr lang="en-US" sz="1199" b="0" spc="-4">
                <a:solidFill>
                  <a:srgbClr val="0000FF"/>
                </a:solidFill>
                <a:latin typeface="Arial"/>
                <a:cs typeface="Arial"/>
              </a:rPr>
              <a:t>time</a:t>
            </a:r>
            <a:r>
              <a:rPr lang="en-US" sz="1199" b="0" spc="257">
                <a:solidFill>
                  <a:srgbClr val="0000FF"/>
                </a:solidFill>
                <a:latin typeface="Arial"/>
                <a:cs typeface="Arial"/>
              </a:rPr>
              <a:t> </a:t>
            </a:r>
            <a:r>
              <a:rPr lang="en-US" sz="1199" b="0" spc="-4">
                <a:solidFill>
                  <a:srgbClr val="0000FF"/>
                </a:solidFill>
                <a:latin typeface="Arial"/>
                <a:cs typeface="Arial"/>
              </a:rPr>
              <a:t>of</a:t>
            </a:r>
            <a:r>
              <a:rPr lang="en-US" sz="1199" b="0" spc="257">
                <a:solidFill>
                  <a:srgbClr val="0000FF"/>
                </a:solidFill>
                <a:latin typeface="Arial"/>
                <a:cs typeface="Arial"/>
              </a:rPr>
              <a:t> </a:t>
            </a:r>
            <a:r>
              <a:rPr lang="en-US" sz="1199" b="0" spc="-4">
                <a:solidFill>
                  <a:srgbClr val="0000FF"/>
                </a:solidFill>
                <a:latin typeface="Arial"/>
                <a:cs typeface="Arial"/>
              </a:rPr>
              <a:t>gathering,</a:t>
            </a:r>
            <a:r>
              <a:rPr lang="en-US" sz="1199" b="0" spc="257">
                <a:solidFill>
                  <a:srgbClr val="0000FF"/>
                </a:solidFill>
                <a:latin typeface="Arial"/>
                <a:cs typeface="Arial"/>
              </a:rPr>
              <a:t> </a:t>
            </a:r>
            <a:r>
              <a:rPr lang="en-US" sz="1199" b="0" spc="-4">
                <a:solidFill>
                  <a:srgbClr val="0000FF"/>
                </a:solidFill>
                <a:latin typeface="Arial"/>
                <a:cs typeface="Arial"/>
              </a:rPr>
              <a:t>processing,</a:t>
            </a:r>
            <a:r>
              <a:rPr lang="en-US" sz="1199" b="0" spc="257">
                <a:solidFill>
                  <a:srgbClr val="0000FF"/>
                </a:solidFill>
                <a:latin typeface="Arial"/>
                <a:cs typeface="Arial"/>
              </a:rPr>
              <a:t> </a:t>
            </a:r>
            <a:r>
              <a:rPr lang="en-US" sz="1199" b="0" spc="-4">
                <a:solidFill>
                  <a:srgbClr val="0000FF"/>
                </a:solidFill>
                <a:latin typeface="Arial"/>
                <a:cs typeface="Arial"/>
              </a:rPr>
              <a:t>or</a:t>
            </a:r>
            <a:r>
              <a:rPr lang="en-US" sz="1199" b="0" spc="257">
                <a:solidFill>
                  <a:srgbClr val="0000FF"/>
                </a:solidFill>
                <a:latin typeface="Arial"/>
                <a:cs typeface="Arial"/>
              </a:rPr>
              <a:t> </a:t>
            </a:r>
            <a:r>
              <a:rPr lang="en-US" sz="1199" b="0" spc="-4">
                <a:solidFill>
                  <a:srgbClr val="0000FF"/>
                </a:solidFill>
                <a:latin typeface="Arial"/>
                <a:cs typeface="Arial"/>
              </a:rPr>
              <a:t>taking</a:t>
            </a:r>
            <a:r>
              <a:rPr lang="en-US" sz="1199" b="0" spc="257">
                <a:solidFill>
                  <a:srgbClr val="0000FF"/>
                </a:solidFill>
                <a:latin typeface="Arial"/>
                <a:cs typeface="Arial"/>
              </a:rPr>
              <a:t> </a:t>
            </a:r>
            <a:r>
              <a:rPr lang="en-US" sz="1199" b="0" spc="-9">
                <a:solidFill>
                  <a:srgbClr val="0000FF"/>
                </a:solidFill>
                <a:latin typeface="Arial"/>
                <a:cs typeface="Arial"/>
              </a:rPr>
              <a:t>out(transfer</a:t>
            </a:r>
            <a:r>
              <a:rPr lang="en-US" altLang="ko-KR" sz="1199" b="0" spc="-9">
                <a:solidFill>
                  <a:srgbClr val="0000FF"/>
                </a:solidFill>
                <a:latin typeface="Arial"/>
                <a:cs typeface="Arial"/>
              </a:rPr>
              <a:t>r</a:t>
            </a:r>
            <a:r>
              <a:rPr lang="en-US" sz="1199" b="0" spc="-9">
                <a:solidFill>
                  <a:srgbClr val="0000FF"/>
                </a:solidFill>
                <a:latin typeface="Arial"/>
                <a:cs typeface="Arial"/>
              </a:rPr>
              <a:t>ed).</a:t>
            </a:r>
          </a:p>
        </p:txBody>
      </p:sp>
      <p:sp>
        <p:nvSpPr>
          <p:cNvPr id="6" name="object 6"/>
          <p:cNvSpPr txBox="1">
            <a:spLocks noGrp="1"/>
          </p:cNvSpPr>
          <p:nvPr>
            <p:ph type="sldNum" sz="quarter" idx="7"/>
          </p:nvPr>
        </p:nvSpPr>
        <p:spPr>
          <a:xfrm>
            <a:off x="9656658" y="7013654"/>
            <a:ext cx="161290" cy="120570"/>
          </a:xfrm>
          <a:prstGeom prst="rect">
            <a:avLst/>
          </a:prstGeom>
        </p:spPr>
        <p:txBody>
          <a:bodyPr vert="horz" wrap="square" lIns="0" tIns="0" rIns="0" bIns="0">
            <a:spAutoFit/>
          </a:bodyPr>
          <a:lstStyle>
            <a:defPPr>
              <a:defRPr lang="ko-KR"/>
            </a:defPPr>
            <a:lvl1pPr marL="0" algn="l" defTabSz="914400" rtl="0" eaLnBrk="1" latinLnBrk="1" hangingPunct="1">
              <a:defRPr sz="800" b="0" i="0" kern="1200">
                <a:solidFill>
                  <a:srgbClr val="6B8F99"/>
                </a:solidFill>
                <a:latin typeface="Tahoma"/>
                <a:ea typeface="+mn-ea"/>
                <a:cs typeface="Tahoma"/>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21745">
              <a:spcBef>
                <a:spcPts val="86"/>
              </a:spcBef>
              <a:defRPr lang="ko-KR" altLang="en-US"/>
            </a:pPr>
            <a:fld id="{81D60167-4931-47E6-BA6A-407CBD079E47}" type="slidenum">
              <a:rPr lang="en-ID"/>
              <a:pPr marL="21745">
                <a:spcBef>
                  <a:spcPts val="86"/>
                </a:spcBef>
                <a:defRPr lang="ko-KR" altLang="en-US"/>
              </a:pPr>
              <a:t>35</a:t>
            </a:fld>
            <a:endParaRPr lang="en-US"/>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3"/>
          <a:stretch>
            <a:fillRect/>
          </a:stretch>
        </p:blipFill>
        <p:spPr>
          <a:xfrm>
            <a:off x="0" y="0"/>
            <a:ext cx="9144000" cy="6858000"/>
          </a:xfrm>
          <a:prstGeom prst="rect">
            <a:avLst/>
          </a:prstGeom>
        </p:spPr>
      </p:pic>
      <p:sp>
        <p:nvSpPr>
          <p:cNvPr id="2" name="object 2"/>
          <p:cNvSpPr txBox="1">
            <a:spLocks noGrp="1"/>
          </p:cNvSpPr>
          <p:nvPr>
            <p:ph type="title"/>
          </p:nvPr>
        </p:nvSpPr>
        <p:spPr>
          <a:xfrm>
            <a:off x="2327262" y="841001"/>
            <a:ext cx="4326275" cy="299740"/>
          </a:xfrm>
          <a:prstGeom prst="rect">
            <a:avLst/>
          </a:prstGeom>
        </p:spPr>
        <p:txBody>
          <a:bodyPr vert="horz" wrap="square" lIns="0" tIns="10329" rIns="0" bIns="0" anchor="ctr">
            <a:spAutoFit/>
          </a:bodyPr>
          <a:lstStyle/>
          <a:p>
            <a:pPr marL="10872">
              <a:lnSpc>
                <a:spcPct val="100000"/>
              </a:lnSpc>
              <a:spcBef>
                <a:spcPts val="80"/>
              </a:spcBef>
              <a:tabLst>
                <a:tab pos="450056" algn="l"/>
              </a:tabLst>
              <a:defRPr lang="ko-KR" altLang="en-US"/>
            </a:pPr>
            <a:r>
              <a:rPr lang="en-US" sz="1880" b="1" dirty="0">
                <a:latin typeface="HY견고딕" pitchFamily="18" charset="-127"/>
                <a:ea typeface="HY견고딕" pitchFamily="18" charset="-127"/>
              </a:rPr>
              <a:t>Ⅴ.</a:t>
            </a:r>
            <a:r>
              <a:rPr lang="en-US" altLang="ko-KR" sz="1880" b="1" dirty="0">
                <a:latin typeface="HY견고딕" pitchFamily="18" charset="-127"/>
                <a:ea typeface="HY견고딕" pitchFamily="18" charset="-127"/>
              </a:rPr>
              <a:t> </a:t>
            </a:r>
            <a:r>
              <a:rPr lang="en-US" sz="1880" b="1" dirty="0">
                <a:latin typeface="HY견고딕" pitchFamily="18" charset="-127"/>
                <a:ea typeface="HY견고딕" pitchFamily="18" charset="-127"/>
              </a:rPr>
              <a:t>Direction to legislate Data</a:t>
            </a:r>
            <a:r>
              <a:rPr lang="en-US" sz="1880" b="1" spc="-119" dirty="0">
                <a:latin typeface="HY견고딕" pitchFamily="18" charset="-127"/>
                <a:ea typeface="HY견고딕" pitchFamily="18" charset="-127"/>
              </a:rPr>
              <a:t> </a:t>
            </a:r>
            <a:r>
              <a:rPr lang="en-US" sz="1880" b="1" dirty="0">
                <a:latin typeface="HY견고딕" pitchFamily="18" charset="-127"/>
                <a:ea typeface="HY견고딕" pitchFamily="18" charset="-127"/>
              </a:rPr>
              <a:t>tax</a:t>
            </a:r>
          </a:p>
        </p:txBody>
      </p:sp>
      <p:sp>
        <p:nvSpPr>
          <p:cNvPr id="3" name="object 3"/>
          <p:cNvSpPr/>
          <p:nvPr/>
        </p:nvSpPr>
        <p:spPr>
          <a:xfrm>
            <a:off x="961838" y="1409708"/>
            <a:ext cx="7205983" cy="335131"/>
          </a:xfrm>
          <a:prstGeom prst="rect">
            <a:avLst/>
          </a:prstGeom>
          <a:blipFill rotWithShape="1">
            <a:blip r:embed="rId4"/>
            <a:stretch>
              <a:fillRect/>
            </a:stretch>
          </a:blipFill>
        </p:spPr>
        <p:txBody>
          <a:bodyPr wrap="square" lIns="0" tIns="0" rIns="0" bIns="0"/>
          <a:lstStyle/>
          <a:p>
            <a:pPr>
              <a:defRPr lang="ko-KR" altLang="en-US"/>
            </a:pPr>
            <a:endParaRPr lang="ko-KR" altLang="en-US" sz="1541"/>
          </a:p>
        </p:txBody>
      </p:sp>
      <p:sp>
        <p:nvSpPr>
          <p:cNvPr id="4" name="object 4"/>
          <p:cNvSpPr/>
          <p:nvPr/>
        </p:nvSpPr>
        <p:spPr>
          <a:xfrm>
            <a:off x="973570" y="1397966"/>
            <a:ext cx="7182519" cy="311668"/>
          </a:xfrm>
          <a:prstGeom prst="rect">
            <a:avLst/>
          </a:prstGeom>
          <a:blipFill rotWithShape="1">
            <a:blip r:embed="rId5"/>
            <a:stretch>
              <a:fillRect/>
            </a:stretch>
          </a:blipFill>
        </p:spPr>
        <p:txBody>
          <a:bodyPr wrap="square" lIns="0" tIns="0" rIns="0" bIns="0"/>
          <a:lstStyle/>
          <a:p>
            <a:pPr>
              <a:defRPr lang="ko-KR" altLang="en-US"/>
            </a:pPr>
            <a:endParaRPr lang="ko-KR" altLang="en-US" sz="1541"/>
          </a:p>
        </p:txBody>
      </p:sp>
      <p:sp>
        <p:nvSpPr>
          <p:cNvPr id="5" name="object 5"/>
          <p:cNvSpPr txBox="1"/>
          <p:nvPr/>
        </p:nvSpPr>
        <p:spPr>
          <a:xfrm>
            <a:off x="1042200" y="1409261"/>
            <a:ext cx="1861962" cy="274449"/>
          </a:xfrm>
          <a:prstGeom prst="rect">
            <a:avLst/>
          </a:prstGeom>
        </p:spPr>
        <p:txBody>
          <a:bodyPr vert="horz" wrap="square" lIns="0" tIns="10873" rIns="0" bIns="0">
            <a:spAutoFit/>
          </a:bodyPr>
          <a:lstStyle/>
          <a:p>
            <a:pPr marL="10872">
              <a:spcBef>
                <a:spcPts val="86"/>
              </a:spcBef>
              <a:defRPr lang="ko-KR" altLang="en-US"/>
            </a:pPr>
            <a:r>
              <a:rPr lang="en-US" sz="1712" b="1">
                <a:solidFill>
                  <a:srgbClr val="FFFFFF"/>
                </a:solidFill>
                <a:latin typeface="굴림"/>
                <a:cs typeface="굴림"/>
              </a:rPr>
              <a:t>3. </a:t>
            </a:r>
            <a:r>
              <a:rPr lang="en-US" sz="1712" b="1" spc="-4">
                <a:solidFill>
                  <a:srgbClr val="FFFFFF"/>
                </a:solidFill>
                <a:latin typeface="굴림"/>
                <a:cs typeface="굴림"/>
              </a:rPr>
              <a:t>Taxable</a:t>
            </a:r>
            <a:r>
              <a:rPr lang="en-US" sz="1712" b="1" spc="-73">
                <a:solidFill>
                  <a:srgbClr val="FFFFFF"/>
                </a:solidFill>
                <a:latin typeface="굴림"/>
                <a:cs typeface="굴림"/>
              </a:rPr>
              <a:t> </a:t>
            </a:r>
            <a:r>
              <a:rPr lang="en-US" sz="1712" b="1" spc="-4">
                <a:solidFill>
                  <a:srgbClr val="FFFFFF"/>
                </a:solidFill>
                <a:latin typeface="굴림"/>
                <a:cs typeface="굴림"/>
              </a:rPr>
              <a:t>objects</a:t>
            </a:r>
            <a:endParaRPr lang="en-US" sz="1712">
              <a:latin typeface="굴림"/>
              <a:cs typeface="굴림"/>
            </a:endParaRPr>
          </a:p>
        </p:txBody>
      </p:sp>
      <p:sp>
        <p:nvSpPr>
          <p:cNvPr id="7" name="object 7"/>
          <p:cNvSpPr txBox="1">
            <a:spLocks noGrp="1"/>
          </p:cNvSpPr>
          <p:nvPr>
            <p:ph type="sldNum" sz="quarter" idx="7"/>
          </p:nvPr>
        </p:nvSpPr>
        <p:spPr>
          <a:xfrm>
            <a:off x="9656658" y="7013654"/>
            <a:ext cx="161290" cy="120570"/>
          </a:xfrm>
          <a:prstGeom prst="rect">
            <a:avLst/>
          </a:prstGeom>
        </p:spPr>
        <p:txBody>
          <a:bodyPr vert="horz" wrap="square" lIns="0" tIns="0" rIns="0" bIns="0">
            <a:spAutoFit/>
          </a:bodyPr>
          <a:lstStyle>
            <a:defPPr>
              <a:defRPr lang="ko-KR"/>
            </a:defPPr>
            <a:lvl1pPr marL="0" algn="l" defTabSz="914400" rtl="0" eaLnBrk="1" latinLnBrk="1" hangingPunct="1">
              <a:defRPr sz="800" b="0" i="0" kern="1200">
                <a:solidFill>
                  <a:srgbClr val="6B8F99"/>
                </a:solidFill>
                <a:latin typeface="Tahoma"/>
                <a:ea typeface="+mn-ea"/>
                <a:cs typeface="Tahoma"/>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21745">
              <a:spcBef>
                <a:spcPts val="86"/>
              </a:spcBef>
              <a:defRPr lang="ko-KR" altLang="en-US"/>
            </a:pPr>
            <a:fld id="{81D60167-4931-47E6-BA6A-407CBD079E47}" type="slidenum">
              <a:rPr lang="en-ID"/>
              <a:pPr marL="21745">
                <a:spcBef>
                  <a:spcPts val="86"/>
                </a:spcBef>
                <a:defRPr lang="ko-KR" altLang="en-US"/>
              </a:pPr>
              <a:t>36</a:t>
            </a:fld>
            <a:endParaRPr lang="en-US"/>
          </a:p>
        </p:txBody>
      </p:sp>
      <p:sp>
        <p:nvSpPr>
          <p:cNvPr id="6" name="object 6"/>
          <p:cNvSpPr txBox="1"/>
          <p:nvPr/>
        </p:nvSpPr>
        <p:spPr>
          <a:xfrm>
            <a:off x="1066963" y="1920440"/>
            <a:ext cx="6944982" cy="3661210"/>
          </a:xfrm>
          <a:prstGeom prst="rect">
            <a:avLst/>
          </a:prstGeom>
        </p:spPr>
        <p:txBody>
          <a:bodyPr vert="horz" wrap="square" lIns="0" tIns="69042" rIns="0" bIns="0">
            <a:spAutoFit/>
          </a:bodyPr>
          <a:lstStyle/>
          <a:p>
            <a:pPr marL="255503" indent="-244631">
              <a:spcBef>
                <a:spcPts val="543"/>
              </a:spcBef>
              <a:buAutoNum type="alphaUcPeriod"/>
              <a:tabLst>
                <a:tab pos="270033" algn="l"/>
              </a:tabLst>
              <a:defRPr lang="ko-KR" altLang="en-US"/>
            </a:pPr>
            <a:r>
              <a:rPr lang="en-US" sz="1284" b="0" spc="-4">
                <a:latin typeface="HY견고딕"/>
                <a:cs typeface="HY견고딕"/>
              </a:rPr>
              <a:t>Private data V. Public</a:t>
            </a:r>
            <a:r>
              <a:rPr lang="en-US" sz="1284" b="0" spc="9">
                <a:latin typeface="HY견고딕"/>
                <a:cs typeface="HY견고딕"/>
              </a:rPr>
              <a:t> </a:t>
            </a:r>
            <a:r>
              <a:rPr lang="en-US" sz="1284" b="0" spc="-9">
                <a:latin typeface="HY견고딕"/>
                <a:cs typeface="HY견고딕"/>
              </a:rPr>
              <a:t>data</a:t>
            </a:r>
          </a:p>
          <a:p>
            <a:pPr marL="10872">
              <a:spcBef>
                <a:spcPts val="462"/>
              </a:spcBef>
              <a:defRPr lang="ko-KR" altLang="en-US"/>
            </a:pPr>
            <a:r>
              <a:rPr lang="en-US" sz="1284" b="0" spc="-4">
                <a:latin typeface="함초롬돋움"/>
                <a:cs typeface="함초롬돋움"/>
              </a:rPr>
              <a:t>① </a:t>
            </a:r>
            <a:r>
              <a:rPr lang="en-US" sz="1284" b="0" spc="-4">
                <a:latin typeface="Arial"/>
                <a:cs typeface="Arial"/>
              </a:rPr>
              <a:t>The Government's Public Data Opening</a:t>
            </a:r>
            <a:r>
              <a:rPr lang="en-US" altLang="ko-KR" sz="1284" b="0" spc="-4">
                <a:latin typeface="Arial"/>
                <a:cs typeface="Arial"/>
              </a:rPr>
              <a:t> policy</a:t>
            </a:r>
            <a:r>
              <a:rPr lang="en-US" sz="1284" b="0" spc="-4">
                <a:latin typeface="Arial"/>
                <a:cs typeface="Arial"/>
              </a:rPr>
              <a:t>: The Government's Data Industry Revitalization Policy; </a:t>
            </a:r>
            <a:r>
              <a:rPr lang="en-US" altLang="ko-KR" sz="1284" b="0" spc="-4">
                <a:latin typeface="Arial"/>
                <a:cs typeface="Arial"/>
              </a:rPr>
              <a:t>Defence against</a:t>
            </a:r>
            <a:r>
              <a:rPr lang="en-US" sz="1284" b="0" spc="-4">
                <a:latin typeface="Arial"/>
                <a:cs typeface="Arial"/>
              </a:rPr>
              <a:t> </a:t>
            </a:r>
            <a:r>
              <a:rPr lang="en-US" sz="1284" b="0" spc="-9">
                <a:latin typeface="Arial"/>
                <a:cs typeface="Arial"/>
              </a:rPr>
              <a:t>IT </a:t>
            </a:r>
            <a:r>
              <a:rPr lang="en-US" sz="1284" b="0" spc="-4">
                <a:latin typeface="Arial"/>
                <a:cs typeface="Arial"/>
              </a:rPr>
              <a:t>Industry's Logic of Fair</a:t>
            </a:r>
            <a:r>
              <a:rPr lang="en-US" sz="1284" b="0" spc="140">
                <a:latin typeface="Arial"/>
                <a:cs typeface="Arial"/>
              </a:rPr>
              <a:t> </a:t>
            </a:r>
            <a:r>
              <a:rPr lang="en-US" sz="1284" b="0" spc="-4">
                <a:latin typeface="Arial"/>
                <a:cs typeface="Arial"/>
              </a:rPr>
              <a:t>Use</a:t>
            </a:r>
            <a:r>
              <a:rPr lang="en-US" altLang="ko-KR" sz="1284" b="0" spc="-4">
                <a:latin typeface="Arial"/>
                <a:cs typeface="Arial"/>
              </a:rPr>
              <a:t>(Snippet tax)</a:t>
            </a:r>
          </a:p>
          <a:p>
            <a:pPr marL="10872" algn="just">
              <a:lnSpc>
                <a:spcPct val="100299"/>
              </a:lnSpc>
              <a:spcBef>
                <a:spcPts val="457"/>
              </a:spcBef>
              <a:defRPr lang="ko-KR" altLang="en-US"/>
            </a:pPr>
            <a:r>
              <a:rPr lang="en-US" sz="1284" b="0" spc="-4">
                <a:latin typeface="함초롬돋움"/>
                <a:cs typeface="함초롬돋움"/>
              </a:rPr>
              <a:t>② </a:t>
            </a:r>
            <a:r>
              <a:rPr lang="en-US" sz="1284" b="0" spc="-4">
                <a:latin typeface="Arial"/>
                <a:cs typeface="Arial"/>
              </a:rPr>
              <a:t>Among private data, both personal information data and industrial data(company) are taxable (data dividend logic; legal ownership issues + including industrial data in the tax base)</a:t>
            </a:r>
          </a:p>
          <a:p>
            <a:pPr>
              <a:spcBef>
                <a:spcPts val="29"/>
              </a:spcBef>
              <a:defRPr lang="ko-KR" altLang="en-US"/>
            </a:pPr>
            <a:endParaRPr lang="en-US" sz="1199">
              <a:latin typeface="Times New Roman"/>
              <a:cs typeface="Times New Roman"/>
            </a:endParaRPr>
          </a:p>
          <a:p>
            <a:pPr marL="255503" indent="-244631">
              <a:buAutoNum type="alphaUcPeriod" startAt="2"/>
              <a:tabLst>
                <a:tab pos="270033" algn="l"/>
              </a:tabLst>
              <a:defRPr lang="ko-KR" altLang="en-US"/>
            </a:pPr>
            <a:r>
              <a:rPr lang="en-US" sz="1284" b="0" spc="-4">
                <a:latin typeface="HY견고딕"/>
                <a:cs typeface="HY견고딕"/>
              </a:rPr>
              <a:t>Classification according to gathering</a:t>
            </a:r>
            <a:r>
              <a:rPr lang="en-US" sz="1284" b="0" spc="4">
                <a:latin typeface="HY견고딕"/>
                <a:cs typeface="HY견고딕"/>
              </a:rPr>
              <a:t> </a:t>
            </a:r>
            <a:r>
              <a:rPr lang="en-US" sz="1284" b="0" spc="-4">
                <a:latin typeface="HY견고딕"/>
                <a:cs typeface="HY견고딕"/>
              </a:rPr>
              <a:t>purpose</a:t>
            </a:r>
          </a:p>
          <a:p>
            <a:pPr marL="10872">
              <a:spcBef>
                <a:spcPts val="462"/>
              </a:spcBef>
              <a:defRPr lang="ko-KR" altLang="en-US"/>
            </a:pPr>
            <a:r>
              <a:rPr lang="en-US" sz="1284" b="0" spc="-4">
                <a:latin typeface="함초롬돋움"/>
                <a:cs typeface="함초롬돋움"/>
              </a:rPr>
              <a:t>① </a:t>
            </a:r>
            <a:r>
              <a:rPr lang="en-US" altLang="ko-KR" sz="1284" b="0" spc="-4">
                <a:latin typeface="Arial"/>
                <a:cs typeface="Arial"/>
              </a:rPr>
              <a:t>Original</a:t>
            </a:r>
            <a:r>
              <a:rPr lang="en-US" sz="1284" b="0" spc="-4">
                <a:latin typeface="Arial"/>
                <a:cs typeface="Arial"/>
              </a:rPr>
              <a:t> purpose </a:t>
            </a:r>
            <a:r>
              <a:rPr lang="en-US" sz="1284" b="0" spc="-51">
                <a:latin typeface="Arial"/>
                <a:cs typeface="Arial"/>
              </a:rPr>
              <a:t>v. </a:t>
            </a:r>
            <a:r>
              <a:rPr lang="en-US" sz="1284" b="0" spc="-4">
                <a:latin typeface="Arial"/>
                <a:cs typeface="Arial"/>
              </a:rPr>
              <a:t>a secondary</a:t>
            </a:r>
            <a:r>
              <a:rPr lang="en-US" sz="1284" b="0" spc="-38">
                <a:latin typeface="Arial"/>
                <a:cs typeface="Arial"/>
              </a:rPr>
              <a:t> </a:t>
            </a:r>
            <a:r>
              <a:rPr lang="en-US" sz="1284" b="0" spc="-4">
                <a:latin typeface="Arial"/>
                <a:cs typeface="Arial"/>
              </a:rPr>
              <a:t>purpose</a:t>
            </a:r>
          </a:p>
          <a:p>
            <a:pPr marL="10872">
              <a:lnSpc>
                <a:spcPct val="100599"/>
              </a:lnSpc>
              <a:spcBef>
                <a:spcPts val="448"/>
              </a:spcBef>
              <a:defRPr lang="ko-KR" altLang="en-US"/>
            </a:pPr>
            <a:r>
              <a:rPr lang="en-US" altLang="ko-KR" sz="1284" b="0" spc="-4">
                <a:latin typeface="Arial"/>
                <a:cs typeface="Arial"/>
              </a:rPr>
              <a:t> - </a:t>
            </a:r>
            <a:r>
              <a:rPr lang="en-US" sz="1284" b="0" spc="-4">
                <a:latin typeface="Arial"/>
                <a:cs typeface="Arial"/>
              </a:rPr>
              <a:t>Non-taxation when it is a</a:t>
            </a:r>
            <a:r>
              <a:rPr lang="en-US" altLang="ko-KR" sz="1284" b="0" spc="-4">
                <a:latin typeface="Arial"/>
                <a:cs typeface="Arial"/>
              </a:rPr>
              <a:t>n</a:t>
            </a:r>
            <a:r>
              <a:rPr lang="en-US" sz="1284" b="0" spc="-4">
                <a:latin typeface="Arial"/>
                <a:cs typeface="Arial"/>
              </a:rPr>
              <a:t> </a:t>
            </a:r>
            <a:r>
              <a:rPr lang="en-US" altLang="ko-KR" sz="1284" b="0" spc="-4">
                <a:latin typeface="Arial"/>
                <a:cs typeface="Arial"/>
              </a:rPr>
              <a:t>original</a:t>
            </a:r>
            <a:r>
              <a:rPr lang="en-US" sz="1284" b="0" spc="-4">
                <a:latin typeface="Arial"/>
                <a:cs typeface="Arial"/>
              </a:rPr>
              <a:t> purpose such as member management, product </a:t>
            </a:r>
            <a:r>
              <a:rPr lang="en-US" sz="1284" b="0" spc="-13">
                <a:latin typeface="Arial"/>
                <a:cs typeface="Arial"/>
              </a:rPr>
              <a:t>delivery,  </a:t>
            </a:r>
            <a:r>
              <a:rPr lang="en-US" sz="1284" b="0" spc="-4">
                <a:latin typeface="Arial"/>
                <a:cs typeface="Arial"/>
              </a:rPr>
              <a:t>and payment for periodic</a:t>
            </a:r>
            <a:r>
              <a:rPr lang="en-US" sz="1284" b="0" spc="64">
                <a:latin typeface="Arial"/>
                <a:cs typeface="Arial"/>
              </a:rPr>
              <a:t> </a:t>
            </a:r>
            <a:r>
              <a:rPr lang="en-US" sz="1284" b="0" spc="-4">
                <a:latin typeface="Arial"/>
                <a:cs typeface="Arial"/>
              </a:rPr>
              <a:t>transactions,</a:t>
            </a:r>
            <a:r>
              <a:rPr lang="en-US" altLang="ko-KR" sz="1284" b="0" spc="-4">
                <a:latin typeface="Arial"/>
                <a:cs typeface="Arial"/>
              </a:rPr>
              <a:t> </a:t>
            </a:r>
          </a:p>
          <a:p>
            <a:pPr marL="10872">
              <a:spcBef>
                <a:spcPts val="462"/>
              </a:spcBef>
              <a:defRPr lang="ko-KR" altLang="en-US"/>
            </a:pPr>
            <a:r>
              <a:rPr lang="en-US" altLang="ko-KR" sz="1284" b="0" spc="-51">
                <a:latin typeface="Arial"/>
                <a:cs typeface="Arial"/>
              </a:rPr>
              <a:t> - </a:t>
            </a:r>
            <a:r>
              <a:rPr lang="en-US" sz="1284" b="0" spc="-51">
                <a:latin typeface="Arial"/>
                <a:cs typeface="Arial"/>
              </a:rPr>
              <a:t>Tax</a:t>
            </a:r>
            <a:r>
              <a:rPr lang="en-US" altLang="ko-KR" sz="1284" b="0" spc="-51">
                <a:latin typeface="Arial"/>
                <a:cs typeface="Arial"/>
              </a:rPr>
              <a:t>ation </a:t>
            </a:r>
            <a:r>
              <a:rPr lang="en-US" sz="1284" b="0" spc="-4">
                <a:latin typeface="Arial"/>
                <a:cs typeface="Arial"/>
              </a:rPr>
              <a:t>when reusing for profit purposes  as a raw</a:t>
            </a:r>
            <a:r>
              <a:rPr lang="en-US" sz="1284" b="0" spc="140">
                <a:latin typeface="Arial"/>
                <a:cs typeface="Arial"/>
              </a:rPr>
              <a:t> </a:t>
            </a:r>
            <a:r>
              <a:rPr lang="en-US" sz="1284" b="0" spc="-4">
                <a:latin typeface="Arial"/>
                <a:cs typeface="Arial"/>
              </a:rPr>
              <a:t>material</a:t>
            </a:r>
            <a:r>
              <a:rPr lang="en-US" altLang="ko-KR" sz="1284" b="0" spc="-4">
                <a:latin typeface="Arial"/>
                <a:cs typeface="Arial"/>
              </a:rPr>
              <a:t> </a:t>
            </a:r>
            <a:r>
              <a:rPr lang="en-US" sz="1284" b="0" spc="-51">
                <a:latin typeface="Arial"/>
                <a:cs typeface="Arial"/>
              </a:rPr>
              <a:t> </a:t>
            </a:r>
            <a:r>
              <a:rPr lang="en-US" sz="1284" b="0" spc="-4">
                <a:latin typeface="Arial"/>
                <a:cs typeface="Arial"/>
              </a:rPr>
              <a:t>ex) Advertising (self, affiliation), propensity analysis </a:t>
            </a:r>
          </a:p>
          <a:p>
            <a:pPr marL="10872">
              <a:spcBef>
                <a:spcPts val="457"/>
              </a:spcBef>
              <a:defRPr lang="ko-KR" altLang="en-US"/>
            </a:pPr>
            <a:r>
              <a:rPr lang="en-US" sz="1284" b="0" spc="-4">
                <a:latin typeface="함초롬돋움"/>
                <a:cs typeface="함초롬돋움"/>
              </a:rPr>
              <a:t>② </a:t>
            </a:r>
            <a:r>
              <a:rPr lang="en-US" sz="1284" b="0" spc="-4">
                <a:latin typeface="Arial"/>
                <a:cs typeface="Arial"/>
              </a:rPr>
              <a:t>Identification </a:t>
            </a:r>
            <a:r>
              <a:rPr lang="en-US" sz="1284" b="0" spc="-51">
                <a:latin typeface="Arial"/>
                <a:cs typeface="Arial"/>
              </a:rPr>
              <a:t>v. </a:t>
            </a:r>
            <a:r>
              <a:rPr lang="en-US" altLang="ko-KR" sz="1284" b="0" spc="-51">
                <a:latin typeface="Arial"/>
                <a:cs typeface="Arial"/>
              </a:rPr>
              <a:t>de</a:t>
            </a:r>
            <a:r>
              <a:rPr lang="en-US" sz="1284" b="0" spc="-4">
                <a:latin typeface="Arial"/>
                <a:cs typeface="Arial"/>
              </a:rPr>
              <a:t>-identification</a:t>
            </a:r>
            <a:r>
              <a:rPr lang="en-US" sz="1284" b="0" spc="116">
                <a:latin typeface="Arial"/>
                <a:cs typeface="Arial"/>
              </a:rPr>
              <a:t> </a:t>
            </a:r>
            <a:r>
              <a:rPr lang="en-US" sz="1284" b="0" spc="-4">
                <a:latin typeface="Arial"/>
                <a:cs typeface="Arial"/>
              </a:rPr>
              <a:t>information</a:t>
            </a:r>
          </a:p>
          <a:p>
            <a:pPr marL="10872">
              <a:spcBef>
                <a:spcPts val="462"/>
              </a:spcBef>
              <a:defRPr lang="ko-KR" altLang="en-US"/>
            </a:pPr>
            <a:r>
              <a:rPr lang="en-US" sz="1284" b="0" spc="-4">
                <a:latin typeface="Arial"/>
                <a:cs typeface="Arial"/>
              </a:rPr>
              <a:t>Include pseudonym information and anonymous information first in the taxable</a:t>
            </a:r>
            <a:r>
              <a:rPr lang="en-US" sz="1284" b="0" spc="-119">
                <a:latin typeface="Arial"/>
                <a:cs typeface="Arial"/>
              </a:rPr>
              <a:t> </a:t>
            </a:r>
            <a:r>
              <a:rPr lang="en-US" sz="1284" b="0" spc="-4">
                <a:latin typeface="Arial"/>
                <a:cs typeface="Arial"/>
              </a:rPr>
              <a:t>category</a:t>
            </a:r>
          </a:p>
          <a:p>
            <a:pPr marL="10872">
              <a:lnSpc>
                <a:spcPct val="100599"/>
              </a:lnSpc>
              <a:spcBef>
                <a:spcPts val="454"/>
              </a:spcBef>
              <a:defRPr lang="ko-KR" altLang="en-US"/>
            </a:pPr>
            <a:r>
              <a:rPr lang="en-US" sz="1284" b="0" spc="-4">
                <a:latin typeface="Arial"/>
                <a:cs typeface="Arial"/>
              </a:rPr>
              <a:t>Under the Information Protection Act, pseudonym information within the scope of personal  information is also</a:t>
            </a:r>
            <a:r>
              <a:rPr lang="en-US" sz="1284" b="0" spc="150">
                <a:latin typeface="Arial"/>
                <a:cs typeface="Arial"/>
              </a:rPr>
              <a:t> </a:t>
            </a:r>
            <a:r>
              <a:rPr lang="en-US" sz="1284" b="0" spc="-4">
                <a:latin typeface="Arial"/>
                <a:cs typeface="Arial"/>
              </a:rPr>
              <a:t>eligible</a:t>
            </a:r>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3"/>
          <a:stretch>
            <a:fillRect/>
          </a:stretch>
        </p:blipFill>
        <p:spPr>
          <a:xfrm>
            <a:off x="0" y="0"/>
            <a:ext cx="9144000" cy="6858000"/>
          </a:xfrm>
          <a:prstGeom prst="rect">
            <a:avLst/>
          </a:prstGeom>
        </p:spPr>
      </p:pic>
      <p:sp>
        <p:nvSpPr>
          <p:cNvPr id="2" name="object 2"/>
          <p:cNvSpPr txBox="1">
            <a:spLocks noGrp="1"/>
          </p:cNvSpPr>
          <p:nvPr>
            <p:ph type="title"/>
          </p:nvPr>
        </p:nvSpPr>
        <p:spPr>
          <a:xfrm>
            <a:off x="2327262" y="841001"/>
            <a:ext cx="4326275" cy="299740"/>
          </a:xfrm>
          <a:prstGeom prst="rect">
            <a:avLst/>
          </a:prstGeom>
        </p:spPr>
        <p:txBody>
          <a:bodyPr vert="horz" wrap="square" lIns="0" tIns="10329" rIns="0" bIns="0" anchor="ctr">
            <a:spAutoFit/>
          </a:bodyPr>
          <a:lstStyle/>
          <a:p>
            <a:pPr marL="10872">
              <a:lnSpc>
                <a:spcPct val="100000"/>
              </a:lnSpc>
              <a:spcBef>
                <a:spcPts val="80"/>
              </a:spcBef>
              <a:tabLst>
                <a:tab pos="450056" algn="l"/>
              </a:tabLst>
              <a:defRPr lang="ko-KR" altLang="en-US"/>
            </a:pPr>
            <a:r>
              <a:rPr lang="en-US" sz="1880" b="1" dirty="0">
                <a:latin typeface="HY견고딕" pitchFamily="18" charset="-127"/>
                <a:ea typeface="HY견고딕" pitchFamily="18" charset="-127"/>
              </a:rPr>
              <a:t>Ⅴ.</a:t>
            </a:r>
            <a:r>
              <a:rPr lang="en-US" altLang="ko-KR" sz="1880" b="1" dirty="0">
                <a:latin typeface="HY견고딕" pitchFamily="18" charset="-127"/>
                <a:ea typeface="HY견고딕" pitchFamily="18" charset="-127"/>
              </a:rPr>
              <a:t> </a:t>
            </a:r>
            <a:r>
              <a:rPr lang="en-US" sz="1880" b="1" dirty="0">
                <a:latin typeface="HY견고딕" pitchFamily="18" charset="-127"/>
                <a:ea typeface="HY견고딕" pitchFamily="18" charset="-127"/>
              </a:rPr>
              <a:t>Direction to legislate Data</a:t>
            </a:r>
            <a:r>
              <a:rPr lang="en-US" sz="1880" b="1" spc="-119" dirty="0">
                <a:latin typeface="HY견고딕" pitchFamily="18" charset="-127"/>
                <a:ea typeface="HY견고딕" pitchFamily="18" charset="-127"/>
              </a:rPr>
              <a:t> </a:t>
            </a:r>
            <a:r>
              <a:rPr lang="en-US" sz="1880" b="1" dirty="0">
                <a:latin typeface="HY견고딕" pitchFamily="18" charset="-127"/>
                <a:ea typeface="HY견고딕" pitchFamily="18" charset="-127"/>
              </a:rPr>
              <a:t>tax</a:t>
            </a:r>
          </a:p>
        </p:txBody>
      </p:sp>
      <p:sp>
        <p:nvSpPr>
          <p:cNvPr id="3" name="object 3"/>
          <p:cNvSpPr/>
          <p:nvPr/>
        </p:nvSpPr>
        <p:spPr>
          <a:xfrm>
            <a:off x="961838" y="1409708"/>
            <a:ext cx="7205983" cy="335131"/>
          </a:xfrm>
          <a:prstGeom prst="rect">
            <a:avLst/>
          </a:prstGeom>
          <a:blipFill rotWithShape="1">
            <a:blip r:embed="rId4"/>
            <a:stretch>
              <a:fillRect/>
            </a:stretch>
          </a:blipFill>
        </p:spPr>
        <p:txBody>
          <a:bodyPr wrap="square" lIns="0" tIns="0" rIns="0" bIns="0"/>
          <a:lstStyle/>
          <a:p>
            <a:pPr>
              <a:defRPr lang="ko-KR" altLang="en-US"/>
            </a:pPr>
            <a:endParaRPr lang="ko-KR" altLang="en-US" sz="1541"/>
          </a:p>
        </p:txBody>
      </p:sp>
      <p:sp>
        <p:nvSpPr>
          <p:cNvPr id="4" name="object 4"/>
          <p:cNvSpPr/>
          <p:nvPr/>
        </p:nvSpPr>
        <p:spPr>
          <a:xfrm>
            <a:off x="973570" y="1397966"/>
            <a:ext cx="7182519" cy="311668"/>
          </a:xfrm>
          <a:prstGeom prst="rect">
            <a:avLst/>
          </a:prstGeom>
          <a:blipFill rotWithShape="1">
            <a:blip r:embed="rId5"/>
            <a:stretch>
              <a:fillRect/>
            </a:stretch>
          </a:blipFill>
        </p:spPr>
        <p:txBody>
          <a:bodyPr wrap="square" lIns="0" tIns="0" rIns="0" bIns="0"/>
          <a:lstStyle/>
          <a:p>
            <a:pPr>
              <a:defRPr lang="ko-KR" altLang="en-US"/>
            </a:pPr>
            <a:endParaRPr lang="ko-KR" altLang="en-US" sz="1541"/>
          </a:p>
        </p:txBody>
      </p:sp>
      <p:sp>
        <p:nvSpPr>
          <p:cNvPr id="5" name="object 5"/>
          <p:cNvSpPr txBox="1"/>
          <p:nvPr/>
        </p:nvSpPr>
        <p:spPr>
          <a:xfrm>
            <a:off x="1042200" y="1409261"/>
            <a:ext cx="2333840" cy="274449"/>
          </a:xfrm>
          <a:prstGeom prst="rect">
            <a:avLst/>
          </a:prstGeom>
        </p:spPr>
        <p:txBody>
          <a:bodyPr vert="horz" wrap="square" lIns="0" tIns="10873" rIns="0" bIns="0">
            <a:spAutoFit/>
          </a:bodyPr>
          <a:lstStyle/>
          <a:p>
            <a:pPr marL="10872">
              <a:spcBef>
                <a:spcPts val="86"/>
              </a:spcBef>
              <a:defRPr lang="ko-KR" altLang="en-US"/>
            </a:pPr>
            <a:r>
              <a:rPr lang="en-US" sz="1712" b="1">
                <a:solidFill>
                  <a:srgbClr val="FFFFFF"/>
                </a:solidFill>
                <a:latin typeface="굴림"/>
                <a:cs typeface="굴림"/>
              </a:rPr>
              <a:t>4. Tax base </a:t>
            </a:r>
            <a:r>
              <a:rPr lang="en-US" sz="1712" b="1" spc="21">
                <a:solidFill>
                  <a:srgbClr val="FFFFFF"/>
                </a:solidFill>
                <a:latin typeface="굴림"/>
                <a:cs typeface="굴림"/>
              </a:rPr>
              <a:t>&amp; </a:t>
            </a:r>
            <a:r>
              <a:rPr lang="en-US" sz="1712" b="1">
                <a:solidFill>
                  <a:srgbClr val="FFFFFF"/>
                </a:solidFill>
                <a:latin typeface="굴림"/>
                <a:cs typeface="굴림"/>
              </a:rPr>
              <a:t>tax</a:t>
            </a:r>
            <a:r>
              <a:rPr lang="en-US" sz="1712" b="1" spc="-184">
                <a:solidFill>
                  <a:srgbClr val="FFFFFF"/>
                </a:solidFill>
                <a:latin typeface="굴림"/>
                <a:cs typeface="굴림"/>
              </a:rPr>
              <a:t> </a:t>
            </a:r>
            <a:r>
              <a:rPr lang="en-US" sz="1712" b="1" spc="-4">
                <a:solidFill>
                  <a:srgbClr val="FFFFFF"/>
                </a:solidFill>
                <a:latin typeface="굴림"/>
                <a:cs typeface="굴림"/>
              </a:rPr>
              <a:t>rates</a:t>
            </a:r>
            <a:endParaRPr lang="en-US" sz="1712">
              <a:latin typeface="굴림"/>
              <a:cs typeface="굴림"/>
            </a:endParaRPr>
          </a:p>
        </p:txBody>
      </p:sp>
      <p:sp>
        <p:nvSpPr>
          <p:cNvPr id="7" name="object 7"/>
          <p:cNvSpPr txBox="1">
            <a:spLocks noGrp="1"/>
          </p:cNvSpPr>
          <p:nvPr>
            <p:ph type="sldNum" sz="quarter" idx="7"/>
          </p:nvPr>
        </p:nvSpPr>
        <p:spPr>
          <a:xfrm>
            <a:off x="9656658" y="7013654"/>
            <a:ext cx="161290" cy="120570"/>
          </a:xfrm>
          <a:prstGeom prst="rect">
            <a:avLst/>
          </a:prstGeom>
        </p:spPr>
        <p:txBody>
          <a:bodyPr vert="horz" wrap="square" lIns="0" tIns="0" rIns="0" bIns="0">
            <a:spAutoFit/>
          </a:bodyPr>
          <a:lstStyle>
            <a:defPPr>
              <a:defRPr lang="ko-KR"/>
            </a:defPPr>
            <a:lvl1pPr marL="0" algn="l" defTabSz="914400" rtl="0" eaLnBrk="1" latinLnBrk="1" hangingPunct="1">
              <a:defRPr sz="800" b="0" i="0" kern="1200">
                <a:solidFill>
                  <a:srgbClr val="6B8F99"/>
                </a:solidFill>
                <a:latin typeface="Tahoma"/>
                <a:ea typeface="+mn-ea"/>
                <a:cs typeface="Tahoma"/>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21745">
              <a:spcBef>
                <a:spcPts val="86"/>
              </a:spcBef>
              <a:defRPr lang="ko-KR" altLang="en-US"/>
            </a:pPr>
            <a:fld id="{81D60167-4931-47E6-BA6A-407CBD079E47}" type="slidenum">
              <a:rPr lang="en-ID"/>
              <a:pPr marL="21745">
                <a:spcBef>
                  <a:spcPts val="86"/>
                </a:spcBef>
                <a:defRPr lang="ko-KR" altLang="en-US"/>
              </a:pPr>
              <a:t>37</a:t>
            </a:fld>
            <a:endParaRPr lang="en-US"/>
          </a:p>
        </p:txBody>
      </p:sp>
      <p:sp>
        <p:nvSpPr>
          <p:cNvPr id="6" name="object 6"/>
          <p:cNvSpPr txBox="1"/>
          <p:nvPr/>
        </p:nvSpPr>
        <p:spPr>
          <a:xfrm>
            <a:off x="1066962" y="1920440"/>
            <a:ext cx="7158289" cy="3927910"/>
          </a:xfrm>
          <a:prstGeom prst="rect">
            <a:avLst/>
          </a:prstGeom>
        </p:spPr>
        <p:txBody>
          <a:bodyPr vert="horz" wrap="square" lIns="0" tIns="69042" rIns="0" bIns="0">
            <a:spAutoFit/>
          </a:bodyPr>
          <a:lstStyle/>
          <a:p>
            <a:pPr marL="254416" indent="-243543">
              <a:spcBef>
                <a:spcPts val="543"/>
              </a:spcBef>
              <a:buAutoNum type="alphaUcPeriod"/>
              <a:tabLst>
                <a:tab pos="270033" algn="l"/>
              </a:tabLst>
              <a:defRPr lang="ko-KR" altLang="en-US"/>
            </a:pPr>
            <a:r>
              <a:rPr lang="en-US" sz="1284" b="0" spc="-4">
                <a:latin typeface="HY견고딕"/>
                <a:cs typeface="HY견고딕"/>
              </a:rPr>
              <a:t>Ad valorem </a:t>
            </a:r>
            <a:r>
              <a:rPr lang="en-US" altLang="ko-KR" sz="1284" b="0" spc="-4">
                <a:latin typeface="HY견고딕"/>
                <a:cs typeface="HY견고딕"/>
              </a:rPr>
              <a:t>taxes</a:t>
            </a:r>
            <a:r>
              <a:rPr lang="en-US" sz="1284" b="0" spc="-4">
                <a:latin typeface="HY견고딕"/>
                <a:cs typeface="HY견고딕"/>
              </a:rPr>
              <a:t> v. </a:t>
            </a:r>
            <a:r>
              <a:rPr lang="en-US" altLang="ko-KR" sz="1284" b="0" spc="-4">
                <a:latin typeface="HY견고딕"/>
                <a:cs typeface="HY견고딕"/>
              </a:rPr>
              <a:t>unit</a:t>
            </a:r>
            <a:r>
              <a:rPr lang="en-US" sz="1284" b="0" spc="26">
                <a:latin typeface="HY견고딕"/>
                <a:cs typeface="HY견고딕"/>
              </a:rPr>
              <a:t> </a:t>
            </a:r>
            <a:r>
              <a:rPr lang="en-US" sz="1284" b="0" spc="-4">
                <a:latin typeface="HY견고딕"/>
                <a:cs typeface="HY견고딕"/>
              </a:rPr>
              <a:t>tax</a:t>
            </a:r>
            <a:r>
              <a:rPr lang="en-US" altLang="ko-KR" sz="1284" b="0" spc="-4">
                <a:latin typeface="HY견고딕"/>
                <a:cs typeface="HY견고딕"/>
              </a:rPr>
              <a:t>es</a:t>
            </a:r>
          </a:p>
          <a:p>
            <a:pPr marL="10872">
              <a:spcBef>
                <a:spcPts val="462"/>
              </a:spcBef>
              <a:defRPr lang="ko-KR" altLang="en-US"/>
            </a:pPr>
            <a:r>
              <a:rPr lang="en-US" sz="1284" b="0" spc="-4">
                <a:latin typeface="함초롬돋움"/>
                <a:cs typeface="함초롬돋움"/>
              </a:rPr>
              <a:t>① </a:t>
            </a:r>
            <a:r>
              <a:rPr lang="en-US" sz="1284" b="0" spc="-4">
                <a:latin typeface="Arial"/>
                <a:cs typeface="Arial"/>
              </a:rPr>
              <a:t>Ad </a:t>
            </a:r>
            <a:r>
              <a:rPr lang="en-US" altLang="ko-KR" sz="1284" b="0" spc="-4">
                <a:latin typeface="Arial"/>
                <a:cs typeface="Arial"/>
              </a:rPr>
              <a:t>V</a:t>
            </a:r>
            <a:r>
              <a:rPr lang="en-US" sz="1284" b="0" spc="-4">
                <a:latin typeface="Arial"/>
                <a:cs typeface="Arial"/>
              </a:rPr>
              <a:t>alorem </a:t>
            </a:r>
            <a:r>
              <a:rPr lang="en-US" altLang="ko-KR" sz="1284" b="0" spc="-4">
                <a:latin typeface="Arial"/>
                <a:cs typeface="Arial"/>
              </a:rPr>
              <a:t>taxes</a:t>
            </a:r>
            <a:r>
              <a:rPr lang="en-US" sz="1284" b="0" spc="-4">
                <a:latin typeface="Arial"/>
                <a:cs typeface="Arial"/>
              </a:rPr>
              <a:t> – </a:t>
            </a:r>
            <a:r>
              <a:rPr lang="en-US" sz="1284" b="0" spc="-9">
                <a:latin typeface="Arial"/>
                <a:cs typeface="Arial"/>
              </a:rPr>
              <a:t>Difficulty </a:t>
            </a:r>
            <a:r>
              <a:rPr lang="en-US" sz="1284" b="0" spc="-4">
                <a:latin typeface="Arial"/>
                <a:cs typeface="Arial"/>
              </a:rPr>
              <a:t>in calculating data</a:t>
            </a:r>
            <a:r>
              <a:rPr lang="en-US" sz="1284" b="0" spc="116">
                <a:latin typeface="Arial"/>
                <a:cs typeface="Arial"/>
              </a:rPr>
              <a:t> </a:t>
            </a:r>
            <a:r>
              <a:rPr lang="en-US" sz="1284" b="0" spc="-4">
                <a:latin typeface="Arial"/>
                <a:cs typeface="Arial"/>
              </a:rPr>
              <a:t>prices</a:t>
            </a:r>
          </a:p>
          <a:p>
            <a:pPr marL="10872">
              <a:spcBef>
                <a:spcPts val="462"/>
              </a:spcBef>
              <a:defRPr lang="ko-KR" altLang="en-US"/>
            </a:pPr>
            <a:r>
              <a:rPr lang="en-US" sz="1284" b="0" spc="-4">
                <a:latin typeface="함초롬돋움"/>
                <a:cs typeface="함초롬돋움"/>
              </a:rPr>
              <a:t>② </a:t>
            </a:r>
            <a:r>
              <a:rPr lang="en-US" sz="1284" b="0" spc="-4">
                <a:latin typeface="Arial"/>
                <a:cs typeface="Arial"/>
              </a:rPr>
              <a:t>The </a:t>
            </a:r>
            <a:r>
              <a:rPr lang="en-US" altLang="ko-KR" sz="1284" b="0" spc="-4">
                <a:latin typeface="Arial"/>
                <a:cs typeface="Arial"/>
              </a:rPr>
              <a:t>unit </a:t>
            </a:r>
            <a:r>
              <a:rPr lang="en-US" sz="1284" b="0" spc="-4">
                <a:latin typeface="Arial"/>
                <a:cs typeface="Arial"/>
              </a:rPr>
              <a:t>tax</a:t>
            </a:r>
            <a:r>
              <a:rPr lang="en-US" altLang="ko-KR" sz="1284" b="0" spc="-4">
                <a:latin typeface="Arial"/>
                <a:cs typeface="Arial"/>
              </a:rPr>
              <a:t>es</a:t>
            </a:r>
            <a:r>
              <a:rPr lang="en-US" sz="1284" b="0" spc="-4">
                <a:latin typeface="Arial"/>
                <a:cs typeface="Arial"/>
              </a:rPr>
              <a:t>(specific duty) is superior </a:t>
            </a:r>
            <a:r>
              <a:rPr lang="en-US" sz="1284" b="0" spc="-9">
                <a:latin typeface="Arial"/>
                <a:cs typeface="Arial"/>
              </a:rPr>
              <a:t>to </a:t>
            </a:r>
            <a:r>
              <a:rPr lang="en-US" sz="1284" b="0" spc="-4">
                <a:latin typeface="Arial"/>
                <a:cs typeface="Arial"/>
              </a:rPr>
              <a:t>Ad </a:t>
            </a:r>
            <a:r>
              <a:rPr lang="en-US" altLang="ko-KR" sz="1284" b="0" spc="-4">
                <a:latin typeface="Arial"/>
                <a:cs typeface="Arial"/>
              </a:rPr>
              <a:t>V</a:t>
            </a:r>
            <a:r>
              <a:rPr lang="en-US" sz="1284" b="0" spc="-4">
                <a:latin typeface="Arial"/>
                <a:cs typeface="Arial"/>
              </a:rPr>
              <a:t>alorem </a:t>
            </a:r>
            <a:r>
              <a:rPr lang="en-US" altLang="ko-KR" sz="1284" b="0" spc="-4">
                <a:latin typeface="Arial"/>
                <a:cs typeface="Arial"/>
              </a:rPr>
              <a:t>taxes</a:t>
            </a:r>
            <a:r>
              <a:rPr lang="en-US" sz="1284" b="0" spc="-4">
                <a:latin typeface="Arial"/>
                <a:cs typeface="Arial"/>
              </a:rPr>
              <a:t> in the early days of introduction – simple structure, tax increase without </a:t>
            </a:r>
            <a:r>
              <a:rPr lang="en-US" altLang="ko-KR" sz="1284" b="0" spc="-4">
                <a:latin typeface="Arial"/>
                <a:cs typeface="Arial"/>
              </a:rPr>
              <a:t>a </a:t>
            </a:r>
            <a:r>
              <a:rPr lang="en-US" sz="1284" b="0" spc="-4">
                <a:latin typeface="Arial"/>
                <a:cs typeface="Arial"/>
              </a:rPr>
              <a:t>change in</a:t>
            </a:r>
            <a:r>
              <a:rPr lang="en-US" altLang="ko-KR" sz="1284" b="0" spc="-4">
                <a:latin typeface="Arial"/>
                <a:cs typeface="Arial"/>
              </a:rPr>
              <a:t> the</a:t>
            </a:r>
            <a:r>
              <a:rPr lang="en-US" sz="1284" b="0" spc="-4">
                <a:latin typeface="Arial"/>
                <a:cs typeface="Arial"/>
              </a:rPr>
              <a:t> tax</a:t>
            </a:r>
            <a:r>
              <a:rPr lang="en-US" sz="1284" b="0" spc="29">
                <a:latin typeface="Arial"/>
                <a:cs typeface="Arial"/>
              </a:rPr>
              <a:t> </a:t>
            </a:r>
            <a:r>
              <a:rPr lang="en-US" sz="1284" b="0" spc="-4">
                <a:latin typeface="Arial"/>
                <a:cs typeface="Arial"/>
              </a:rPr>
              <a:t>rate</a:t>
            </a:r>
          </a:p>
          <a:p>
            <a:pPr>
              <a:spcBef>
                <a:spcPts val="4"/>
              </a:spcBef>
              <a:defRPr lang="ko-KR" altLang="en-US"/>
            </a:pPr>
            <a:endParaRPr lang="en-US" sz="1798">
              <a:latin typeface="Times New Roman"/>
              <a:cs typeface="Times New Roman"/>
            </a:endParaRPr>
          </a:p>
          <a:p>
            <a:pPr marL="255503" indent="-244631">
              <a:buAutoNum type="alphaUcPeriod" startAt="2"/>
              <a:tabLst>
                <a:tab pos="270033" algn="l"/>
              </a:tabLst>
              <a:defRPr lang="ko-KR" altLang="en-US"/>
            </a:pPr>
            <a:r>
              <a:rPr lang="en-US" sz="1284" b="0" spc="-4">
                <a:latin typeface="HY견고딕"/>
                <a:cs typeface="HY견고딕"/>
              </a:rPr>
              <a:t>Text v. Video</a:t>
            </a:r>
            <a:r>
              <a:rPr lang="en-US" sz="1284" b="0" spc="4">
                <a:latin typeface="HY견고딕"/>
                <a:cs typeface="HY견고딕"/>
              </a:rPr>
              <a:t> </a:t>
            </a:r>
            <a:r>
              <a:rPr lang="en-US" sz="1284" b="0" spc="-4">
                <a:latin typeface="HY견고딕"/>
                <a:cs typeface="HY견고딕"/>
              </a:rPr>
              <a:t>Files</a:t>
            </a:r>
          </a:p>
          <a:p>
            <a:pPr marL="10872">
              <a:spcBef>
                <a:spcPts val="462"/>
              </a:spcBef>
              <a:defRPr lang="ko-KR" altLang="en-US"/>
            </a:pPr>
            <a:r>
              <a:rPr lang="en-US" sz="1284" b="0" spc="-4">
                <a:latin typeface="함초롬돋움"/>
                <a:cs typeface="함초롬돋움"/>
              </a:rPr>
              <a:t>① </a:t>
            </a:r>
            <a:r>
              <a:rPr lang="en-US" sz="1284" b="0" spc="-4">
                <a:latin typeface="Arial"/>
                <a:cs typeface="Arial"/>
              </a:rPr>
              <a:t>Information density is low despite the relative capacity size of the image file – differential taxation required : Consideration of</a:t>
            </a:r>
            <a:r>
              <a:rPr lang="en-US" sz="1284" b="0" spc="-58">
                <a:latin typeface="Arial"/>
                <a:cs typeface="Arial"/>
              </a:rPr>
              <a:t> </a:t>
            </a:r>
            <a:r>
              <a:rPr lang="en-US" sz="1284" b="0" spc="-4">
                <a:latin typeface="Arial"/>
                <a:cs typeface="Arial"/>
              </a:rPr>
              <a:t>equity</a:t>
            </a:r>
          </a:p>
          <a:p>
            <a:pPr marL="10872">
              <a:spcBef>
                <a:spcPts val="457"/>
              </a:spcBef>
              <a:defRPr lang="ko-KR" altLang="en-US"/>
            </a:pPr>
            <a:r>
              <a:rPr lang="en-US" sz="1284" b="0" spc="-4">
                <a:latin typeface="함초롬돋움"/>
                <a:cs typeface="함초롬돋움"/>
              </a:rPr>
              <a:t>② </a:t>
            </a:r>
            <a:r>
              <a:rPr lang="en-US" sz="1284" b="0" spc="-51">
                <a:latin typeface="Arial"/>
                <a:cs typeface="Arial"/>
              </a:rPr>
              <a:t>Tax amount is determined by increasing below 5% of the cost ratio of IT companies due to raw data price payment</a:t>
            </a:r>
          </a:p>
          <a:p>
            <a:pPr>
              <a:lnSpc>
                <a:spcPct val="100000"/>
              </a:lnSpc>
              <a:defRPr lang="ko-KR" altLang="en-US"/>
            </a:pPr>
            <a:endParaRPr lang="en-US" sz="1798">
              <a:latin typeface="Times New Roman"/>
              <a:cs typeface="Times New Roman"/>
            </a:endParaRPr>
          </a:p>
          <a:p>
            <a:pPr marL="10872">
              <a:defRPr lang="ko-KR" altLang="en-US"/>
            </a:pPr>
            <a:r>
              <a:rPr lang="en-US" sz="1199" b="0" spc="-4">
                <a:solidFill>
                  <a:srgbClr val="0000FF"/>
                </a:solidFill>
                <a:latin typeface="HY견고딕"/>
                <a:cs typeface="HY견고딕"/>
              </a:rPr>
              <a:t>Article </a:t>
            </a:r>
            <a:r>
              <a:rPr lang="en-US" sz="1199">
                <a:solidFill>
                  <a:srgbClr val="0000FF"/>
                </a:solidFill>
                <a:latin typeface="HY견고딕"/>
                <a:cs typeface="HY견고딕"/>
              </a:rPr>
              <a:t>3 </a:t>
            </a:r>
            <a:r>
              <a:rPr lang="en-US" sz="1199" b="0" spc="-4">
                <a:solidFill>
                  <a:srgbClr val="0000FF"/>
                </a:solidFill>
                <a:latin typeface="HY견고딕"/>
                <a:cs typeface="HY견고딕"/>
              </a:rPr>
              <a:t>(Taxable objects and Tax</a:t>
            </a:r>
            <a:r>
              <a:rPr lang="en-US" sz="1199" b="0" spc="-29">
                <a:solidFill>
                  <a:srgbClr val="0000FF"/>
                </a:solidFill>
                <a:latin typeface="HY견고딕"/>
                <a:cs typeface="HY견고딕"/>
              </a:rPr>
              <a:t> </a:t>
            </a:r>
            <a:r>
              <a:rPr lang="en-US" sz="1199" b="0" spc="-4">
                <a:solidFill>
                  <a:srgbClr val="0000FF"/>
                </a:solidFill>
                <a:latin typeface="HY견고딕"/>
                <a:cs typeface="HY견고딕"/>
              </a:rPr>
              <a:t>Rates)</a:t>
            </a:r>
          </a:p>
          <a:p>
            <a:pPr marL="10872">
              <a:lnSpc>
                <a:spcPct val="100698"/>
              </a:lnSpc>
              <a:spcBef>
                <a:spcPts val="419"/>
              </a:spcBef>
              <a:defRPr lang="ko-KR" altLang="en-US"/>
            </a:pPr>
            <a:r>
              <a:rPr lang="en-US" sz="1199">
                <a:solidFill>
                  <a:srgbClr val="0000FF"/>
                </a:solidFill>
                <a:latin typeface="HY견고딕"/>
                <a:cs typeface="HY견고딕"/>
              </a:rPr>
              <a:t>① </a:t>
            </a:r>
            <a:r>
              <a:rPr lang="en-US" sz="1199" b="0" spc="-4">
                <a:solidFill>
                  <a:srgbClr val="0000FF"/>
                </a:solidFill>
                <a:latin typeface="HY견고딕"/>
                <a:cs typeface="HY견고딕"/>
              </a:rPr>
              <a:t>The </a:t>
            </a:r>
            <a:r>
              <a:rPr lang="en-US" sz="1199">
                <a:solidFill>
                  <a:srgbClr val="0000FF"/>
                </a:solidFill>
                <a:latin typeface="HY견고딕"/>
                <a:cs typeface="HY견고딕"/>
              </a:rPr>
              <a:t>goods on </a:t>
            </a:r>
            <a:r>
              <a:rPr lang="en-US" sz="1199" b="0" spc="-4">
                <a:solidFill>
                  <a:srgbClr val="0000FF"/>
                </a:solidFill>
                <a:latin typeface="HY견고딕"/>
                <a:cs typeface="HY견고딕"/>
              </a:rPr>
              <a:t>which </a:t>
            </a:r>
            <a:r>
              <a:rPr lang="en-US" sz="1199">
                <a:solidFill>
                  <a:srgbClr val="0000FF"/>
                </a:solidFill>
                <a:latin typeface="HY견고딕"/>
                <a:cs typeface="HY견고딕"/>
              </a:rPr>
              <a:t>the data </a:t>
            </a:r>
            <a:r>
              <a:rPr lang="en-US" sz="1199" b="0" spc="-4">
                <a:solidFill>
                  <a:srgbClr val="0000FF"/>
                </a:solidFill>
                <a:latin typeface="HY견고딕"/>
                <a:cs typeface="HY견고딕"/>
              </a:rPr>
              <a:t>tax shall </a:t>
            </a:r>
            <a:r>
              <a:rPr lang="en-US" sz="1199">
                <a:solidFill>
                  <a:srgbClr val="0000FF"/>
                </a:solidFill>
                <a:latin typeface="HY견고딕"/>
                <a:cs typeface="HY견고딕"/>
              </a:rPr>
              <a:t>be </a:t>
            </a:r>
            <a:r>
              <a:rPr lang="en-US" sz="1199" b="0" spc="-4">
                <a:solidFill>
                  <a:srgbClr val="0000FF"/>
                </a:solidFill>
                <a:latin typeface="HY견고딕"/>
                <a:cs typeface="HY견고딕"/>
              </a:rPr>
              <a:t>levied(hereinafter referred </a:t>
            </a:r>
            <a:r>
              <a:rPr lang="en-US" sz="1199">
                <a:solidFill>
                  <a:srgbClr val="0000FF"/>
                </a:solidFill>
                <a:latin typeface="HY견고딕"/>
                <a:cs typeface="HY견고딕"/>
              </a:rPr>
              <a:t>to </a:t>
            </a:r>
            <a:r>
              <a:rPr lang="en-US" sz="1199" b="0" spc="-4">
                <a:solidFill>
                  <a:srgbClr val="0000FF"/>
                </a:solidFill>
                <a:latin typeface="HY견고딕"/>
                <a:cs typeface="HY견고딕"/>
              </a:rPr>
              <a:t>as </a:t>
            </a:r>
            <a:r>
              <a:rPr lang="en-US" sz="1199">
                <a:solidFill>
                  <a:srgbClr val="0000FF"/>
                </a:solidFill>
                <a:latin typeface="HY견고딕"/>
                <a:cs typeface="HY견고딕"/>
              </a:rPr>
              <a:t>"</a:t>
            </a:r>
            <a:r>
              <a:rPr lang="en-US" sz="1199" b="0" spc="-4">
                <a:solidFill>
                  <a:srgbClr val="0000FF"/>
                </a:solidFill>
                <a:latin typeface="HY견고딕"/>
                <a:cs typeface="HY견고딕"/>
              </a:rPr>
              <a:t>taxable </a:t>
            </a:r>
            <a:r>
              <a:rPr lang="en-US" sz="1199">
                <a:solidFill>
                  <a:srgbClr val="0000FF"/>
                </a:solidFill>
                <a:latin typeface="HY견고딕"/>
                <a:cs typeface="HY견고딕"/>
              </a:rPr>
              <a:t>goods") </a:t>
            </a:r>
            <a:r>
              <a:rPr lang="en-US" sz="1199" b="0" spc="-4">
                <a:solidFill>
                  <a:srgbClr val="0000FF"/>
                </a:solidFill>
                <a:latin typeface="HY견고딕"/>
                <a:cs typeface="HY견고딕"/>
              </a:rPr>
              <a:t>and tax rates are as</a:t>
            </a:r>
            <a:r>
              <a:rPr lang="en-US" sz="1199" b="0" spc="-9">
                <a:solidFill>
                  <a:srgbClr val="0000FF"/>
                </a:solidFill>
                <a:latin typeface="HY견고딕"/>
                <a:cs typeface="HY견고딕"/>
              </a:rPr>
              <a:t> </a:t>
            </a:r>
            <a:r>
              <a:rPr lang="en-US" sz="1199" b="0" spc="-4">
                <a:solidFill>
                  <a:srgbClr val="0000FF"/>
                </a:solidFill>
                <a:latin typeface="HY견고딕"/>
                <a:cs typeface="HY견고딕"/>
              </a:rPr>
              <a:t>follows.</a:t>
            </a:r>
          </a:p>
          <a:p>
            <a:pPr marL="10872" lvl="1">
              <a:spcBef>
                <a:spcPts val="432"/>
              </a:spcBef>
              <a:buAutoNum type="arabicPeriod"/>
              <a:tabLst>
                <a:tab pos="270033" algn="l"/>
              </a:tabLst>
              <a:defRPr lang="ko-KR" altLang="en-US"/>
            </a:pPr>
            <a:r>
              <a:rPr lang="en-US" sz="1199">
                <a:solidFill>
                  <a:srgbClr val="0000FF"/>
                </a:solidFill>
                <a:latin typeface="HY견고딕"/>
                <a:cs typeface="HY견고딕"/>
              </a:rPr>
              <a:t>Data </a:t>
            </a:r>
            <a:r>
              <a:rPr lang="en-US" sz="1199" b="0" spc="-4">
                <a:solidFill>
                  <a:srgbClr val="0000FF"/>
                </a:solidFill>
                <a:latin typeface="HY견고딕"/>
                <a:cs typeface="HY견고딕"/>
              </a:rPr>
              <a:t>contained </a:t>
            </a:r>
            <a:r>
              <a:rPr lang="en-US" sz="1199">
                <a:solidFill>
                  <a:srgbClr val="0000FF"/>
                </a:solidFill>
                <a:latin typeface="HY견고딕"/>
                <a:cs typeface="HY견고딕"/>
              </a:rPr>
              <a:t>in </a:t>
            </a:r>
            <a:r>
              <a:rPr lang="en-US" sz="1199" b="0" spc="-4">
                <a:solidFill>
                  <a:srgbClr val="0000FF"/>
                </a:solidFill>
                <a:latin typeface="HY견고딕"/>
                <a:cs typeface="HY견고딕"/>
              </a:rPr>
              <a:t>an electronic image </a:t>
            </a:r>
            <a:r>
              <a:rPr lang="en-US" sz="1199">
                <a:solidFill>
                  <a:srgbClr val="0000FF"/>
                </a:solidFill>
                <a:latin typeface="HY견고딕"/>
                <a:cs typeface="HY견고딕"/>
              </a:rPr>
              <a:t>file: </a:t>
            </a:r>
            <a:r>
              <a:rPr lang="en-US" altLang="ko-KR" sz="1199">
                <a:solidFill>
                  <a:srgbClr val="0000FF"/>
                </a:solidFill>
                <a:latin typeface="HY견고딕"/>
                <a:cs typeface="HY견고딕"/>
              </a:rPr>
              <a:t>1,000</a:t>
            </a:r>
            <a:r>
              <a:rPr lang="en-US" sz="1199">
                <a:solidFill>
                  <a:srgbClr val="0000FF"/>
                </a:solidFill>
                <a:latin typeface="HY견고딕"/>
                <a:cs typeface="HY견고딕"/>
              </a:rPr>
              <a:t> </a:t>
            </a:r>
            <a:r>
              <a:rPr lang="en-US" sz="1199" b="0" spc="-4">
                <a:solidFill>
                  <a:srgbClr val="0000FF"/>
                </a:solidFill>
                <a:latin typeface="HY견고딕"/>
                <a:cs typeface="HY견고딕"/>
              </a:rPr>
              <a:t>KRW per</a:t>
            </a:r>
            <a:r>
              <a:rPr lang="en-US" sz="1199" b="0" spc="9">
                <a:solidFill>
                  <a:srgbClr val="0000FF"/>
                </a:solidFill>
                <a:latin typeface="HY견고딕"/>
                <a:cs typeface="HY견고딕"/>
              </a:rPr>
              <a:t> </a:t>
            </a:r>
            <a:r>
              <a:rPr lang="en-US" sz="1199">
                <a:solidFill>
                  <a:srgbClr val="0000FF"/>
                </a:solidFill>
                <a:latin typeface="HY견고딕"/>
                <a:cs typeface="HY견고딕"/>
              </a:rPr>
              <a:t>gigabyte</a:t>
            </a:r>
          </a:p>
          <a:p>
            <a:pPr marL="10872" lvl="1">
              <a:lnSpc>
                <a:spcPct val="129899"/>
              </a:lnSpc>
              <a:buAutoNum type="arabicPeriod"/>
              <a:tabLst>
                <a:tab pos="270033" algn="l"/>
              </a:tabLst>
              <a:defRPr lang="ko-KR" altLang="en-US"/>
            </a:pPr>
            <a:r>
              <a:rPr lang="en-US" sz="1199">
                <a:solidFill>
                  <a:srgbClr val="0000FF"/>
                </a:solidFill>
                <a:latin typeface="HY견고딕"/>
                <a:cs typeface="HY견고딕"/>
              </a:rPr>
              <a:t>Data </a:t>
            </a:r>
            <a:r>
              <a:rPr lang="en-US" sz="1199" b="0" spc="-4">
                <a:solidFill>
                  <a:srgbClr val="0000FF"/>
                </a:solidFill>
                <a:latin typeface="HY견고딕"/>
                <a:cs typeface="HY견고딕"/>
              </a:rPr>
              <a:t>contained </a:t>
            </a:r>
            <a:r>
              <a:rPr lang="en-US" sz="1199">
                <a:solidFill>
                  <a:srgbClr val="0000FF"/>
                </a:solidFill>
                <a:latin typeface="HY견고딕"/>
                <a:cs typeface="HY견고딕"/>
              </a:rPr>
              <a:t>in a file not falling under </a:t>
            </a:r>
            <a:r>
              <a:rPr lang="en-US" sz="1199" b="0" spc="-4">
                <a:solidFill>
                  <a:srgbClr val="0000FF"/>
                </a:solidFill>
                <a:latin typeface="HY견고딕"/>
                <a:cs typeface="HY견고딕"/>
              </a:rPr>
              <a:t>subparagraph 1: </a:t>
            </a:r>
            <a:r>
              <a:rPr lang="en-US" altLang="ko-KR" sz="1199" b="0" spc="-4">
                <a:solidFill>
                  <a:srgbClr val="0000FF"/>
                </a:solidFill>
                <a:latin typeface="HY견고딕"/>
                <a:cs typeface="HY견고딕"/>
              </a:rPr>
              <a:t> 300</a:t>
            </a:r>
            <a:r>
              <a:rPr lang="en-US" sz="1199">
                <a:solidFill>
                  <a:srgbClr val="0000FF"/>
                </a:solidFill>
                <a:latin typeface="HY견고딕"/>
                <a:cs typeface="HY견고딕"/>
              </a:rPr>
              <a:t> </a:t>
            </a:r>
            <a:r>
              <a:rPr lang="en-US" sz="1199" b="0" spc="-4">
                <a:solidFill>
                  <a:srgbClr val="0000FF"/>
                </a:solidFill>
                <a:latin typeface="HY견고딕"/>
                <a:cs typeface="HY견고딕"/>
              </a:rPr>
              <a:t>KRW per </a:t>
            </a:r>
            <a:r>
              <a:rPr lang="en-US" sz="1199">
                <a:solidFill>
                  <a:srgbClr val="0000FF"/>
                </a:solidFill>
                <a:latin typeface="HY견고딕"/>
                <a:cs typeface="HY견고딕"/>
              </a:rPr>
              <a:t>gigabyte  </a:t>
            </a:r>
            <a:r>
              <a:rPr lang="en-US" sz="1199" b="0" spc="-4">
                <a:solidFill>
                  <a:srgbClr val="0000FF"/>
                </a:solidFill>
                <a:latin typeface="HY견고딕"/>
                <a:cs typeface="HY견고딕"/>
              </a:rPr>
              <a:t>(hereinafter</a:t>
            </a:r>
            <a:r>
              <a:rPr lang="en-US" sz="1199" b="0" spc="-13">
                <a:solidFill>
                  <a:srgbClr val="0000FF"/>
                </a:solidFill>
                <a:latin typeface="HY견고딕"/>
                <a:cs typeface="HY견고딕"/>
              </a:rPr>
              <a:t> </a:t>
            </a:r>
            <a:r>
              <a:rPr lang="en-US" sz="1199" b="0" spc="-4">
                <a:solidFill>
                  <a:srgbClr val="0000FF"/>
                </a:solidFill>
                <a:latin typeface="HY견고딕"/>
                <a:cs typeface="HY견고딕"/>
              </a:rPr>
              <a:t>omitted)</a:t>
            </a:r>
          </a:p>
        </p:txBody>
      </p:sp>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3"/>
          <a:stretch>
            <a:fillRect/>
          </a:stretch>
        </p:blipFill>
        <p:spPr>
          <a:xfrm>
            <a:off x="0" y="0"/>
            <a:ext cx="9144000" cy="6858000"/>
          </a:xfrm>
          <a:prstGeom prst="rect">
            <a:avLst/>
          </a:prstGeom>
        </p:spPr>
      </p:pic>
      <p:sp>
        <p:nvSpPr>
          <p:cNvPr id="2" name="object 2"/>
          <p:cNvSpPr txBox="1">
            <a:spLocks noGrp="1"/>
          </p:cNvSpPr>
          <p:nvPr>
            <p:ph type="title"/>
          </p:nvPr>
        </p:nvSpPr>
        <p:spPr>
          <a:xfrm>
            <a:off x="2327262" y="841001"/>
            <a:ext cx="4326275" cy="299740"/>
          </a:xfrm>
          <a:prstGeom prst="rect">
            <a:avLst/>
          </a:prstGeom>
        </p:spPr>
        <p:txBody>
          <a:bodyPr vert="horz" wrap="square" lIns="0" tIns="10329" rIns="0" bIns="0" anchor="ctr">
            <a:spAutoFit/>
          </a:bodyPr>
          <a:lstStyle/>
          <a:p>
            <a:pPr marL="10872">
              <a:lnSpc>
                <a:spcPct val="100000"/>
              </a:lnSpc>
              <a:spcBef>
                <a:spcPts val="81"/>
              </a:spcBef>
              <a:tabLst>
                <a:tab pos="450056" algn="l"/>
              </a:tabLst>
              <a:defRPr lang="ko-KR" altLang="en-US"/>
            </a:pPr>
            <a:r>
              <a:rPr lang="en-US" sz="1880" b="1" dirty="0">
                <a:latin typeface="HY견고딕" pitchFamily="18" charset="-127"/>
                <a:ea typeface="HY견고딕" pitchFamily="18" charset="-127"/>
              </a:rPr>
              <a:t>Ⅴ.</a:t>
            </a:r>
            <a:r>
              <a:rPr lang="en-US" altLang="ko-KR" sz="1880" b="1" dirty="0">
                <a:latin typeface="HY견고딕" pitchFamily="18" charset="-127"/>
                <a:ea typeface="HY견고딕" pitchFamily="18" charset="-127"/>
              </a:rPr>
              <a:t> </a:t>
            </a:r>
            <a:r>
              <a:rPr lang="en-US" sz="1880" b="1" dirty="0">
                <a:latin typeface="HY견고딕" pitchFamily="18" charset="-127"/>
                <a:ea typeface="HY견고딕" pitchFamily="18" charset="-127"/>
              </a:rPr>
              <a:t>Direction to legislate Data</a:t>
            </a:r>
            <a:r>
              <a:rPr lang="en-US" sz="1880" b="1" spc="-120" dirty="0">
                <a:latin typeface="HY견고딕" pitchFamily="18" charset="-127"/>
                <a:ea typeface="HY견고딕" pitchFamily="18" charset="-127"/>
              </a:rPr>
              <a:t> </a:t>
            </a:r>
            <a:r>
              <a:rPr lang="en-US" sz="1880" b="1" dirty="0">
                <a:latin typeface="HY견고딕" pitchFamily="18" charset="-127"/>
                <a:ea typeface="HY견고딕" pitchFamily="18" charset="-127"/>
              </a:rPr>
              <a:t>tax</a:t>
            </a:r>
          </a:p>
        </p:txBody>
      </p:sp>
      <p:sp>
        <p:nvSpPr>
          <p:cNvPr id="3" name="object 3"/>
          <p:cNvSpPr/>
          <p:nvPr/>
        </p:nvSpPr>
        <p:spPr>
          <a:xfrm>
            <a:off x="961838" y="1409708"/>
            <a:ext cx="7205983" cy="335131"/>
          </a:xfrm>
          <a:prstGeom prst="rect">
            <a:avLst/>
          </a:prstGeom>
          <a:blipFill rotWithShape="1">
            <a:blip r:embed="rId4"/>
            <a:stretch>
              <a:fillRect/>
            </a:stretch>
          </a:blipFill>
        </p:spPr>
        <p:txBody>
          <a:bodyPr wrap="square" lIns="0" tIns="0" rIns="0" bIns="0"/>
          <a:lstStyle/>
          <a:p>
            <a:pPr>
              <a:defRPr lang="ko-KR" altLang="en-US"/>
            </a:pPr>
            <a:endParaRPr lang="ko-KR" altLang="en-US" sz="1541"/>
          </a:p>
        </p:txBody>
      </p:sp>
      <p:sp>
        <p:nvSpPr>
          <p:cNvPr id="4" name="object 4"/>
          <p:cNvSpPr/>
          <p:nvPr/>
        </p:nvSpPr>
        <p:spPr>
          <a:xfrm>
            <a:off x="973570" y="1397966"/>
            <a:ext cx="7182519" cy="311668"/>
          </a:xfrm>
          <a:prstGeom prst="rect">
            <a:avLst/>
          </a:prstGeom>
          <a:blipFill rotWithShape="1">
            <a:blip r:embed="rId5"/>
            <a:stretch>
              <a:fillRect/>
            </a:stretch>
          </a:blipFill>
        </p:spPr>
        <p:txBody>
          <a:bodyPr wrap="square" lIns="0" tIns="0" rIns="0" bIns="0"/>
          <a:lstStyle/>
          <a:p>
            <a:pPr>
              <a:defRPr lang="ko-KR" altLang="en-US"/>
            </a:pPr>
            <a:endParaRPr lang="ko-KR" altLang="en-US" sz="1541"/>
          </a:p>
        </p:txBody>
      </p:sp>
      <p:sp>
        <p:nvSpPr>
          <p:cNvPr id="5" name="object 5"/>
          <p:cNvSpPr txBox="1"/>
          <p:nvPr/>
        </p:nvSpPr>
        <p:spPr>
          <a:xfrm>
            <a:off x="1042200" y="1409261"/>
            <a:ext cx="3679889" cy="274449"/>
          </a:xfrm>
          <a:prstGeom prst="rect">
            <a:avLst/>
          </a:prstGeom>
        </p:spPr>
        <p:txBody>
          <a:bodyPr vert="horz" wrap="square" lIns="0" tIns="10873" rIns="0" bIns="0">
            <a:spAutoFit/>
          </a:bodyPr>
          <a:lstStyle/>
          <a:p>
            <a:pPr marL="10872">
              <a:spcBef>
                <a:spcPts val="86"/>
              </a:spcBef>
              <a:defRPr lang="ko-KR" altLang="en-US"/>
            </a:pPr>
            <a:r>
              <a:rPr lang="en-US" sz="1712" b="1">
                <a:solidFill>
                  <a:srgbClr val="FFFFFF"/>
                </a:solidFill>
                <a:latin typeface="굴림"/>
                <a:cs typeface="굴림"/>
              </a:rPr>
              <a:t>5. </a:t>
            </a:r>
            <a:r>
              <a:rPr lang="en-US" sz="1712" b="0" spc="-4">
                <a:solidFill>
                  <a:srgbClr val="FFFFFF"/>
                </a:solidFill>
                <a:latin typeface="Arial"/>
                <a:cs typeface="Arial"/>
              </a:rPr>
              <a:t>Corporate burden </a:t>
            </a:r>
            <a:r>
              <a:rPr lang="en-US" sz="1712">
                <a:solidFill>
                  <a:srgbClr val="FFFFFF"/>
                </a:solidFill>
                <a:latin typeface="Arial"/>
                <a:cs typeface="Arial"/>
              </a:rPr>
              <a:t>relief</a:t>
            </a:r>
            <a:r>
              <a:rPr lang="en-US" sz="1712" b="0" spc="128">
                <a:solidFill>
                  <a:srgbClr val="FFFFFF"/>
                </a:solidFill>
                <a:latin typeface="Arial"/>
                <a:cs typeface="Arial"/>
              </a:rPr>
              <a:t> </a:t>
            </a:r>
            <a:r>
              <a:rPr lang="en-US" sz="1712" b="0" spc="-4">
                <a:solidFill>
                  <a:srgbClr val="FFFFFF"/>
                </a:solidFill>
                <a:latin typeface="Arial"/>
                <a:cs typeface="Arial"/>
              </a:rPr>
              <a:t>measures</a:t>
            </a:r>
            <a:endParaRPr lang="en-US" sz="1712">
              <a:latin typeface="Arial"/>
              <a:cs typeface="Arial"/>
            </a:endParaRPr>
          </a:p>
        </p:txBody>
      </p:sp>
      <p:sp>
        <p:nvSpPr>
          <p:cNvPr id="7" name="object 7"/>
          <p:cNvSpPr txBox="1">
            <a:spLocks noGrp="1"/>
          </p:cNvSpPr>
          <p:nvPr>
            <p:ph type="sldNum" sz="quarter" idx="7"/>
          </p:nvPr>
        </p:nvSpPr>
        <p:spPr>
          <a:xfrm>
            <a:off x="9656658" y="7013654"/>
            <a:ext cx="161290" cy="120570"/>
          </a:xfrm>
          <a:prstGeom prst="rect">
            <a:avLst/>
          </a:prstGeom>
        </p:spPr>
        <p:txBody>
          <a:bodyPr vert="horz" wrap="square" lIns="0" tIns="0" rIns="0" bIns="0">
            <a:spAutoFit/>
          </a:bodyPr>
          <a:lstStyle>
            <a:defPPr>
              <a:defRPr lang="ko-KR"/>
            </a:defPPr>
            <a:lvl1pPr marL="0" algn="l" defTabSz="914400" rtl="0" eaLnBrk="1" latinLnBrk="1" hangingPunct="1">
              <a:defRPr sz="800" b="0" i="0" kern="1200">
                <a:solidFill>
                  <a:srgbClr val="6B8F99"/>
                </a:solidFill>
                <a:latin typeface="Tahoma"/>
                <a:ea typeface="+mn-ea"/>
                <a:cs typeface="Tahoma"/>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21745">
              <a:spcBef>
                <a:spcPts val="86"/>
              </a:spcBef>
              <a:defRPr lang="ko-KR" altLang="en-US"/>
            </a:pPr>
            <a:fld id="{81D60167-4931-47E6-BA6A-407CBD079E47}" type="slidenum">
              <a:rPr lang="en-ID"/>
              <a:pPr marL="21745">
                <a:spcBef>
                  <a:spcPts val="86"/>
                </a:spcBef>
                <a:defRPr lang="ko-KR" altLang="en-US"/>
              </a:pPr>
              <a:t>38</a:t>
            </a:fld>
            <a:endParaRPr lang="en-US"/>
          </a:p>
        </p:txBody>
      </p:sp>
      <p:sp>
        <p:nvSpPr>
          <p:cNvPr id="6" name="object 6"/>
          <p:cNvSpPr txBox="1"/>
          <p:nvPr/>
        </p:nvSpPr>
        <p:spPr>
          <a:xfrm>
            <a:off x="1066958" y="1922266"/>
            <a:ext cx="7100935" cy="3602234"/>
          </a:xfrm>
          <a:prstGeom prst="rect">
            <a:avLst/>
          </a:prstGeom>
        </p:spPr>
        <p:txBody>
          <a:bodyPr vert="horz" wrap="square" lIns="0" tIns="66868" rIns="0" bIns="0">
            <a:spAutoFit/>
          </a:bodyPr>
          <a:lstStyle/>
          <a:p>
            <a:pPr marL="10872">
              <a:spcBef>
                <a:spcPts val="527"/>
              </a:spcBef>
              <a:defRPr lang="ko-KR" altLang="en-US"/>
            </a:pPr>
            <a:r>
              <a:rPr lang="en-US" sz="1199">
                <a:latin typeface="HY견고딕"/>
                <a:cs typeface="HY견고딕"/>
              </a:rPr>
              <a:t>A. </a:t>
            </a:r>
            <a:r>
              <a:rPr lang="en-US" sz="1199" b="0" spc="-4">
                <a:latin typeface="HY견고딕"/>
                <a:cs typeface="HY견고딕"/>
              </a:rPr>
              <a:t>Technology leadership and protection measures </a:t>
            </a:r>
            <a:r>
              <a:rPr lang="en-US" sz="1199">
                <a:latin typeface="HY견고딕"/>
                <a:cs typeface="HY견고딕"/>
              </a:rPr>
              <a:t>for </a:t>
            </a:r>
            <a:r>
              <a:rPr lang="en-US" sz="1199" b="0" spc="-4">
                <a:latin typeface="HY견고딕"/>
                <a:cs typeface="HY견고딕"/>
              </a:rPr>
              <a:t>small and</a:t>
            </a:r>
            <a:r>
              <a:rPr lang="en-US" sz="1199" b="0" spc="30">
                <a:latin typeface="HY견고딕"/>
                <a:cs typeface="HY견고딕"/>
              </a:rPr>
              <a:t> </a:t>
            </a:r>
            <a:r>
              <a:rPr lang="en-US" sz="1199" b="0" spc="-4">
                <a:latin typeface="HY견고딕"/>
                <a:cs typeface="HY견고딕"/>
              </a:rPr>
              <a:t>medium-</a:t>
            </a:r>
          </a:p>
          <a:p>
            <a:pPr marL="10872">
              <a:spcBef>
                <a:spcPts val="436"/>
              </a:spcBef>
              <a:defRPr lang="ko-KR" altLang="en-US"/>
            </a:pPr>
            <a:r>
              <a:rPr lang="en-US" sz="1199">
                <a:latin typeface="문체부 훈민정음체"/>
                <a:ea typeface="문체부 훈민정음체"/>
                <a:cs typeface="함초롬돋움"/>
              </a:rPr>
              <a:t>① </a:t>
            </a:r>
            <a:r>
              <a:rPr lang="en-US" sz="1199" b="0" spc="-4">
                <a:latin typeface="문체부 훈민정음체"/>
                <a:ea typeface="문체부 훈민정음체"/>
                <a:cs typeface="Arial"/>
              </a:rPr>
              <a:t>Elastic tax</a:t>
            </a:r>
            <a:r>
              <a:rPr lang="en-US" sz="1199" b="0" spc="68">
                <a:latin typeface="문체부 훈민정음체"/>
                <a:ea typeface="문체부 훈민정음체"/>
                <a:cs typeface="Arial"/>
              </a:rPr>
              <a:t> </a:t>
            </a:r>
            <a:r>
              <a:rPr lang="en-US" sz="1199" b="0" spc="-4">
                <a:latin typeface="문체부 훈민정음체"/>
                <a:ea typeface="문체부 훈민정음체"/>
                <a:cs typeface="Arial"/>
              </a:rPr>
              <a:t>rate</a:t>
            </a:r>
          </a:p>
          <a:p>
            <a:pPr marL="10872" algn="just">
              <a:spcBef>
                <a:spcPts val="432"/>
              </a:spcBef>
              <a:defRPr lang="ko-KR" altLang="en-US"/>
            </a:pPr>
            <a:r>
              <a:rPr lang="en-US" sz="1199" b="0" spc="-4">
                <a:latin typeface="문체부 훈민정음체"/>
                <a:ea typeface="문체부 훈민정음체"/>
                <a:cs typeface="Arial"/>
              </a:rPr>
              <a:t>Reflecting</a:t>
            </a:r>
            <a:r>
              <a:rPr lang="en-US" altLang="ko-KR" sz="1199" b="0" spc="-4">
                <a:latin typeface="문체부 훈민정음체"/>
                <a:ea typeface="문체부 훈민정음체"/>
                <a:cs typeface="Arial"/>
              </a:rPr>
              <a:t> </a:t>
            </a:r>
            <a:r>
              <a:rPr lang="en-US" sz="1199" b="0" spc="-4">
                <a:latin typeface="문체부 훈민정음체"/>
                <a:ea typeface="문체부 훈민정음체"/>
                <a:cs typeface="Arial"/>
              </a:rPr>
              <a:t>the</a:t>
            </a:r>
            <a:r>
              <a:rPr lang="en-US" altLang="ko-KR" sz="1199" b="0" spc="-4">
                <a:latin typeface="문체부 훈민정음체"/>
                <a:ea typeface="문체부 훈민정음체"/>
                <a:cs typeface="Arial"/>
              </a:rPr>
              <a:t> </a:t>
            </a:r>
            <a:r>
              <a:rPr lang="en-US" sz="1199" b="0" spc="-4">
                <a:latin typeface="문체부 훈민정음체"/>
                <a:ea typeface="문체부 훈민정음체"/>
                <a:cs typeface="Arial"/>
              </a:rPr>
              <a:t>characteristics of the volume-based </a:t>
            </a:r>
            <a:r>
              <a:rPr lang="en-US" sz="1199" b="0" spc="-9">
                <a:latin typeface="문체부 훈민정음체"/>
                <a:ea typeface="문체부 훈민정음체"/>
                <a:cs typeface="Arial"/>
              </a:rPr>
              <a:t>tax,</a:t>
            </a:r>
            <a:r>
              <a:rPr lang="en-US" altLang="ko-KR" sz="1199" b="0" spc="-9">
                <a:latin typeface="문체부 훈민정음체"/>
                <a:ea typeface="문체부 훈민정음체"/>
                <a:cs typeface="Arial"/>
              </a:rPr>
              <a:t> </a:t>
            </a:r>
            <a:r>
              <a:rPr lang="en-US" sz="1199" b="0" spc="-4">
                <a:latin typeface="문체부 훈민정음체"/>
                <a:ea typeface="문체부 훈민정음체"/>
                <a:cs typeface="Arial"/>
              </a:rPr>
              <a:t>not the progressive tax rate structure</a:t>
            </a:r>
            <a:r>
              <a:rPr lang="en-US" altLang="ko-KR" sz="1199" b="0" spc="-4">
                <a:latin typeface="문체부 훈민정음체"/>
                <a:ea typeface="문체부 훈민정음체"/>
                <a:cs typeface="Arial"/>
              </a:rPr>
              <a:t> </a:t>
            </a:r>
            <a:r>
              <a:rPr lang="en-US" sz="1199">
                <a:latin typeface="문체부 훈민정음체"/>
                <a:ea typeface="문체부 훈민정음체"/>
                <a:cs typeface="Arial"/>
              </a:rPr>
              <a:t>(</a:t>
            </a:r>
            <a:r>
              <a:rPr lang="en-US" sz="1199" b="0" spc="-4">
                <a:latin typeface="문체부 훈민정음체"/>
                <a:ea typeface="문체부 훈민정음체"/>
                <a:cs typeface="Arial"/>
              </a:rPr>
              <a:t>flexible response to policies to revitalize the data industry and fostering SMEs)</a:t>
            </a:r>
            <a:r>
              <a:rPr lang="en-US" altLang="ko-KR" sz="1199" b="0" spc="-4">
                <a:latin typeface="문체부 훈민정음체"/>
                <a:ea typeface="문체부 훈민정음체"/>
                <a:cs typeface="Arial"/>
              </a:rPr>
              <a:t> </a:t>
            </a:r>
            <a:r>
              <a:rPr lang="en-US" sz="1199">
                <a:latin typeface="문체부 훈민정음체"/>
                <a:ea typeface="문체부 훈민정음체"/>
                <a:cs typeface="Arial"/>
              </a:rPr>
              <a:t>– </a:t>
            </a:r>
            <a:r>
              <a:rPr lang="en-US" altLang="ko-KR" sz="1199">
                <a:latin typeface="문체부 훈민정음체"/>
                <a:ea typeface="문체부 훈민정음체"/>
                <a:cs typeface="Arial"/>
              </a:rPr>
              <a:t>decrease</a:t>
            </a:r>
            <a:r>
              <a:rPr lang="en-US" sz="1199" b="0" spc="-4">
                <a:latin typeface="문체부 훈민정음체"/>
                <a:ea typeface="문체부 훈민정음체"/>
                <a:cs typeface="Arial"/>
              </a:rPr>
              <a:t>d within 30% of the tax</a:t>
            </a:r>
            <a:r>
              <a:rPr lang="en-US" sz="1199" b="0" spc="163">
                <a:latin typeface="문체부 훈민정음체"/>
                <a:ea typeface="문체부 훈민정음체"/>
                <a:cs typeface="Arial"/>
              </a:rPr>
              <a:t> </a:t>
            </a:r>
            <a:r>
              <a:rPr lang="en-US" sz="1199" b="0" spc="-4">
                <a:latin typeface="문체부 훈민정음체"/>
                <a:ea typeface="문체부 훈민정음체"/>
                <a:cs typeface="Arial"/>
              </a:rPr>
              <a:t>rate</a:t>
            </a:r>
            <a:r>
              <a:rPr lang="en-US" altLang="ko-KR" sz="1199" b="0" spc="-4">
                <a:latin typeface="문체부 훈민정음체"/>
                <a:ea typeface="문체부 훈민정음체"/>
                <a:cs typeface="Arial"/>
              </a:rPr>
              <a:t> </a:t>
            </a:r>
            <a:r>
              <a:rPr lang="en-US" sz="1199" b="0" spc="-4">
                <a:latin typeface="문체부 훈민정음체"/>
                <a:ea typeface="문체부 훈민정음체"/>
                <a:cs typeface="Arial"/>
              </a:rPr>
              <a:t>by Presidential Decree </a:t>
            </a:r>
          </a:p>
          <a:p>
            <a:pPr marL="10872">
              <a:spcBef>
                <a:spcPts val="428"/>
              </a:spcBef>
              <a:defRPr lang="ko-KR" altLang="en-US"/>
            </a:pPr>
            <a:r>
              <a:rPr lang="en-US" sz="1199">
                <a:latin typeface="문체부 훈민정음체"/>
                <a:ea typeface="문체부 훈민정음체"/>
                <a:cs typeface="함초롬돋움"/>
              </a:rPr>
              <a:t>② </a:t>
            </a:r>
            <a:r>
              <a:rPr lang="en-US" altLang="ko-KR" sz="1199" b="0" spc="-4">
                <a:latin typeface="문체부 훈민정음체"/>
                <a:ea typeface="문체부 훈민정음체"/>
                <a:cs typeface="Arial"/>
              </a:rPr>
              <a:t>Pr</a:t>
            </a:r>
            <a:r>
              <a:rPr lang="en-US" sz="1199" b="0" spc="-4">
                <a:latin typeface="문체부 훈민정음체"/>
                <a:ea typeface="문체부 훈민정음체"/>
                <a:cs typeface="Arial"/>
              </a:rPr>
              <a:t>ovisional tax</a:t>
            </a:r>
            <a:r>
              <a:rPr lang="en-US" sz="1199" b="0" spc="-17">
                <a:latin typeface="문체부 훈민정음체"/>
                <a:ea typeface="문체부 훈민정음체"/>
                <a:cs typeface="Arial"/>
              </a:rPr>
              <a:t> </a:t>
            </a:r>
            <a:r>
              <a:rPr lang="en-US" sz="1199" b="0" spc="-4">
                <a:latin typeface="문체부 훈민정음체"/>
                <a:ea typeface="문체부 훈민정음체"/>
                <a:cs typeface="Arial"/>
              </a:rPr>
              <a:t>rate</a:t>
            </a:r>
          </a:p>
          <a:p>
            <a:pPr marL="10872">
              <a:spcBef>
                <a:spcPts val="432"/>
              </a:spcBef>
              <a:defRPr lang="ko-KR" altLang="en-US"/>
            </a:pPr>
            <a:r>
              <a:rPr lang="en-US" sz="1199" b="0" spc="-4">
                <a:latin typeface="문체부 훈민정음체"/>
                <a:ea typeface="문체부 훈민정음체"/>
                <a:cs typeface="Arial"/>
              </a:rPr>
              <a:t>The</a:t>
            </a:r>
            <a:r>
              <a:rPr lang="en-US" sz="1199" b="0" spc="244">
                <a:latin typeface="문체부 훈민정음체"/>
                <a:ea typeface="문체부 훈민정음체"/>
                <a:cs typeface="Arial"/>
              </a:rPr>
              <a:t> </a:t>
            </a:r>
            <a:r>
              <a:rPr lang="en-US" sz="1199" b="0" spc="-4">
                <a:latin typeface="문체부 훈민정음체"/>
                <a:ea typeface="문체부 훈민정음체"/>
                <a:cs typeface="Arial"/>
              </a:rPr>
              <a:t>provisional</a:t>
            </a:r>
            <a:r>
              <a:rPr lang="en-US" sz="1199" b="0" spc="248">
                <a:latin typeface="문체부 훈민정음체"/>
                <a:ea typeface="문체부 훈민정음체"/>
                <a:cs typeface="Arial"/>
              </a:rPr>
              <a:t> </a:t>
            </a:r>
            <a:r>
              <a:rPr lang="en-US" sz="1199" b="0" spc="-4">
                <a:latin typeface="문체부 훈민정음체"/>
                <a:ea typeface="문체부 훈민정음체"/>
                <a:cs typeface="Arial"/>
              </a:rPr>
              <a:t>tax</a:t>
            </a:r>
            <a:r>
              <a:rPr lang="en-US" sz="1199" b="0" spc="257">
                <a:latin typeface="문체부 훈민정음체"/>
                <a:ea typeface="문체부 훈민정음체"/>
                <a:cs typeface="Arial"/>
              </a:rPr>
              <a:t> </a:t>
            </a:r>
            <a:r>
              <a:rPr lang="en-US" sz="1199" b="0" spc="-4">
                <a:latin typeface="문체부 훈민정음체"/>
                <a:ea typeface="문체부 훈민정음체"/>
                <a:cs typeface="Arial"/>
              </a:rPr>
              <a:t>rate</a:t>
            </a:r>
            <a:r>
              <a:rPr lang="en-US" sz="1199" b="0" spc="257">
                <a:latin typeface="문체부 훈민정음체"/>
                <a:ea typeface="문체부 훈민정음체"/>
                <a:cs typeface="Arial"/>
              </a:rPr>
              <a:t> </a:t>
            </a:r>
            <a:r>
              <a:rPr lang="en-US" sz="1199" b="0" spc="-4">
                <a:latin typeface="문체부 훈민정음체"/>
                <a:ea typeface="문체부 훈민정음체"/>
                <a:cs typeface="Arial"/>
              </a:rPr>
              <a:t>(incremental</a:t>
            </a:r>
            <a:r>
              <a:rPr lang="en-US" sz="1199" b="0" spc="227">
                <a:latin typeface="문체부 훈민정음체"/>
                <a:ea typeface="문체부 훈민정음체"/>
                <a:cs typeface="Arial"/>
              </a:rPr>
              <a:t> </a:t>
            </a:r>
            <a:r>
              <a:rPr lang="en-US" sz="1199" b="0" spc="-4">
                <a:latin typeface="문체부 훈민정음체"/>
                <a:ea typeface="문체부 훈민정음체"/>
                <a:cs typeface="Arial"/>
              </a:rPr>
              <a:t>tax</a:t>
            </a:r>
            <a:r>
              <a:rPr lang="en-US" sz="1199" b="0" spc="261">
                <a:latin typeface="문체부 훈민정음체"/>
                <a:ea typeface="문체부 훈민정음체"/>
                <a:cs typeface="Arial"/>
              </a:rPr>
              <a:t> </a:t>
            </a:r>
            <a:r>
              <a:rPr lang="en-US" sz="1199" b="0" spc="-4">
                <a:latin typeface="문체부 훈민정음체"/>
                <a:ea typeface="문체부 훈민정음체"/>
                <a:cs typeface="Arial"/>
              </a:rPr>
              <a:t>to</a:t>
            </a:r>
            <a:r>
              <a:rPr lang="en-US" sz="1199" b="0" spc="257">
                <a:latin typeface="문체부 훈민정음체"/>
                <a:ea typeface="문체부 훈민정음체"/>
                <a:cs typeface="Arial"/>
              </a:rPr>
              <a:t> </a:t>
            </a:r>
            <a:r>
              <a:rPr lang="en-US" sz="1199" b="0" spc="-4">
                <a:latin typeface="문체부 훈민정음체"/>
                <a:ea typeface="문체부 훈민정음체"/>
                <a:cs typeface="Arial"/>
              </a:rPr>
              <a:t>10%-70%)</a:t>
            </a:r>
            <a:r>
              <a:rPr lang="en-US" sz="1199" b="0" spc="234">
                <a:latin typeface="문체부 훈민정음체"/>
                <a:ea typeface="문체부 훈민정음체"/>
                <a:cs typeface="Arial"/>
              </a:rPr>
              <a:t> </a:t>
            </a:r>
            <a:r>
              <a:rPr lang="en-US" sz="1199" b="0" spc="-4">
                <a:latin typeface="문체부 훈민정음체"/>
                <a:ea typeface="문체부 훈민정음체"/>
                <a:cs typeface="Arial"/>
              </a:rPr>
              <a:t>can</a:t>
            </a:r>
            <a:r>
              <a:rPr lang="en-US" sz="1199" b="0" spc="257">
                <a:latin typeface="문체부 훈민정음체"/>
                <a:ea typeface="문체부 훈민정음체"/>
                <a:cs typeface="Arial"/>
              </a:rPr>
              <a:t> </a:t>
            </a:r>
            <a:r>
              <a:rPr lang="en-US" sz="1199" b="0" spc="-4">
                <a:latin typeface="문체부 훈민정음체"/>
                <a:ea typeface="문체부 훈민정음체"/>
                <a:cs typeface="Arial"/>
              </a:rPr>
              <a:t>be</a:t>
            </a:r>
            <a:r>
              <a:rPr lang="en-US" sz="1199" b="0" spc="257">
                <a:latin typeface="문체부 훈민정음체"/>
                <a:ea typeface="문체부 훈민정음체"/>
                <a:cs typeface="Arial"/>
              </a:rPr>
              <a:t> </a:t>
            </a:r>
            <a:r>
              <a:rPr lang="en-US" sz="1199" b="0" spc="-4">
                <a:latin typeface="문체부 훈민정음체"/>
                <a:ea typeface="문체부 훈민정음체"/>
                <a:cs typeface="Arial"/>
              </a:rPr>
              <a:t>applied</a:t>
            </a:r>
            <a:r>
              <a:rPr lang="en-US" sz="1199" b="0" spc="234">
                <a:latin typeface="문체부 훈민정음체"/>
                <a:ea typeface="문체부 훈민정음체"/>
                <a:cs typeface="Arial"/>
              </a:rPr>
              <a:t> </a:t>
            </a:r>
            <a:r>
              <a:rPr lang="en-US" sz="1199" b="0" spc="-4">
                <a:latin typeface="문체부 훈민정음체"/>
                <a:ea typeface="문체부 훈민정음체"/>
                <a:cs typeface="Arial"/>
              </a:rPr>
              <a:t>and</a:t>
            </a:r>
            <a:r>
              <a:rPr lang="en-US" sz="1199" b="0" spc="244">
                <a:latin typeface="문체부 훈민정음체"/>
                <a:ea typeface="문체부 훈민정음체"/>
                <a:cs typeface="Arial"/>
              </a:rPr>
              <a:t> </a:t>
            </a:r>
            <a:r>
              <a:rPr lang="en-US" sz="1199" b="0" spc="-4">
                <a:latin typeface="문체부 훈민정음체"/>
                <a:ea typeface="문체부 훈민정음체"/>
                <a:cs typeface="Arial"/>
              </a:rPr>
              <a:t>the</a:t>
            </a:r>
            <a:r>
              <a:rPr lang="en-US" sz="1199" b="0" spc="257">
                <a:latin typeface="문체부 훈민정음체"/>
                <a:ea typeface="문체부 훈민정음체"/>
                <a:cs typeface="Arial"/>
              </a:rPr>
              <a:t> </a:t>
            </a:r>
            <a:r>
              <a:rPr lang="en-US" sz="1199" b="0" spc="-4">
                <a:latin typeface="문체부 훈민정음체"/>
                <a:ea typeface="문체부 훈민정음체"/>
                <a:cs typeface="Arial"/>
              </a:rPr>
              <a:t>period</a:t>
            </a:r>
            <a:r>
              <a:rPr lang="en-US" sz="1199" b="0" spc="234">
                <a:latin typeface="문체부 훈민정음체"/>
                <a:ea typeface="문체부 훈민정음체"/>
                <a:cs typeface="Arial"/>
              </a:rPr>
              <a:t> </a:t>
            </a:r>
            <a:r>
              <a:rPr lang="en-US" sz="1199" b="0" spc="-4">
                <a:latin typeface="문체부 훈민정음체"/>
                <a:ea typeface="문체부 훈민정음체"/>
                <a:cs typeface="Arial"/>
              </a:rPr>
              <a:t>(paragraph</a:t>
            </a:r>
            <a:r>
              <a:rPr lang="en-US" altLang="ko-KR" sz="1199" b="0" spc="-4">
                <a:latin typeface="문체부 훈민정음체"/>
                <a:ea typeface="문체부 훈민정음체"/>
                <a:cs typeface="Arial"/>
              </a:rPr>
              <a:t> </a:t>
            </a:r>
            <a:r>
              <a:rPr lang="en-US" sz="1199" b="0" spc="-4">
                <a:latin typeface="문체부 훈민정음체"/>
                <a:ea typeface="문체부 훈민정음체"/>
                <a:cs typeface="Arial"/>
              </a:rPr>
              <a:t>3) can be extended for companies prescribed by Presidential Decree to lead technology development</a:t>
            </a:r>
            <a:r>
              <a:rPr lang="en-US" sz="1199" b="0" spc="227">
                <a:latin typeface="문체부 훈민정음체"/>
                <a:ea typeface="문체부 훈민정음체"/>
                <a:cs typeface="Arial"/>
              </a:rPr>
              <a:t> </a:t>
            </a:r>
            <a:r>
              <a:rPr lang="en-US" sz="1199" b="0" spc="-4">
                <a:latin typeface="문체부 훈민정음체"/>
                <a:ea typeface="문체부 훈민정음체"/>
                <a:cs typeface="Arial"/>
              </a:rPr>
              <a:t>or</a:t>
            </a:r>
            <a:r>
              <a:rPr lang="en-US" sz="1199" b="0" spc="244">
                <a:latin typeface="문체부 훈민정음체"/>
                <a:ea typeface="문체부 훈민정음체"/>
                <a:cs typeface="Arial"/>
              </a:rPr>
              <a:t> </a:t>
            </a:r>
            <a:r>
              <a:rPr lang="en-US" sz="1199" b="0" spc="-9">
                <a:latin typeface="문체부 훈민정음체"/>
                <a:ea typeface="문체부 훈민정음체"/>
                <a:cs typeface="Arial"/>
              </a:rPr>
              <a:t>foster</a:t>
            </a:r>
            <a:r>
              <a:rPr lang="en-US" sz="1199" b="0" spc="257">
                <a:latin typeface="문체부 훈민정음체"/>
                <a:ea typeface="문체부 훈민정음체"/>
                <a:cs typeface="Arial"/>
              </a:rPr>
              <a:t> </a:t>
            </a:r>
            <a:r>
              <a:rPr lang="en-US" sz="1199" b="0" spc="-4">
                <a:latin typeface="문체부 훈민정음체"/>
                <a:ea typeface="문체부 훈민정음체"/>
                <a:cs typeface="Arial"/>
              </a:rPr>
              <a:t>their</a:t>
            </a:r>
            <a:r>
              <a:rPr lang="en-US" sz="1199" b="0" spc="257">
                <a:latin typeface="문체부 훈민정음체"/>
                <a:ea typeface="문체부 훈민정음체"/>
                <a:cs typeface="Arial"/>
              </a:rPr>
              <a:t> </a:t>
            </a:r>
            <a:r>
              <a:rPr lang="en-US" sz="1199" b="0" spc="-4">
                <a:latin typeface="문체부 훈민정음체"/>
                <a:ea typeface="문체부 훈민정음체"/>
                <a:cs typeface="Arial"/>
              </a:rPr>
              <a:t>My</a:t>
            </a:r>
            <a:r>
              <a:rPr lang="en-US" altLang="ko-KR" sz="1199" b="0" spc="-4">
                <a:latin typeface="문체부 훈민정음체"/>
                <a:ea typeface="문체부 훈민정음체"/>
                <a:cs typeface="Arial"/>
              </a:rPr>
              <a:t>D</a:t>
            </a:r>
            <a:r>
              <a:rPr lang="en-US" sz="1199" b="0" spc="-4">
                <a:latin typeface="문체부 훈민정음체"/>
                <a:ea typeface="문체부 훈민정음체"/>
                <a:cs typeface="Arial"/>
              </a:rPr>
              <a:t>ata</a:t>
            </a:r>
            <a:r>
              <a:rPr lang="en-US" sz="1199" b="0" spc="240">
                <a:latin typeface="문체부 훈민정음체"/>
                <a:ea typeface="문체부 훈민정음체"/>
                <a:cs typeface="Arial"/>
              </a:rPr>
              <a:t> </a:t>
            </a:r>
            <a:r>
              <a:rPr lang="en-US" sz="1199" b="0" spc="-4">
                <a:latin typeface="문체부 훈민정음체"/>
                <a:ea typeface="문체부 훈민정음체"/>
                <a:cs typeface="Arial"/>
              </a:rPr>
              <a:t>industry</a:t>
            </a:r>
            <a:r>
              <a:rPr lang="en-US" sz="1199" b="0" spc="248">
                <a:latin typeface="문체부 훈민정음체"/>
                <a:ea typeface="문체부 훈민정음체"/>
                <a:cs typeface="Arial"/>
              </a:rPr>
              <a:t> </a:t>
            </a:r>
            <a:r>
              <a:rPr lang="en-US" sz="1199" b="0" spc="-4">
                <a:latin typeface="문체부 훈민정음체"/>
                <a:ea typeface="문체부 훈민정음체"/>
                <a:cs typeface="Arial"/>
              </a:rPr>
              <a:t>or</a:t>
            </a:r>
            <a:r>
              <a:rPr lang="en-US" sz="1199" b="0" spc="244">
                <a:latin typeface="문체부 훈민정음체"/>
                <a:ea typeface="문체부 훈민정음체"/>
                <a:cs typeface="Arial"/>
              </a:rPr>
              <a:t> </a:t>
            </a:r>
            <a:r>
              <a:rPr lang="en-US" sz="1199" b="0" spc="-4">
                <a:latin typeface="문체부 훈민정음체"/>
                <a:ea typeface="문체부 훈민정음체"/>
                <a:cs typeface="Arial"/>
              </a:rPr>
              <a:t>SMEs</a:t>
            </a:r>
          </a:p>
          <a:p>
            <a:pPr marL="10872">
              <a:spcBef>
                <a:spcPts val="380"/>
              </a:spcBef>
              <a:defRPr lang="ko-KR" altLang="en-US"/>
            </a:pPr>
            <a:r>
              <a:rPr lang="en-US" sz="1199">
                <a:latin typeface="문체부 훈민정음체"/>
                <a:ea typeface="문체부 훈민정음체"/>
                <a:cs typeface="함초롬돋움"/>
              </a:rPr>
              <a:t>③ </a:t>
            </a:r>
            <a:r>
              <a:rPr lang="en-US" altLang="ko-KR" sz="1199" b="0" spc="-4">
                <a:latin typeface="문체부 훈민정음체"/>
                <a:ea typeface="문체부 훈민정음체"/>
                <a:cs typeface="Arial"/>
              </a:rPr>
              <a:t>N</a:t>
            </a:r>
            <a:r>
              <a:rPr lang="en-US" sz="1199" b="0" spc="-4">
                <a:latin typeface="문체부 훈민정음체"/>
                <a:ea typeface="문체부 훈민정음체"/>
                <a:cs typeface="Arial"/>
              </a:rPr>
              <a:t>on-</a:t>
            </a:r>
            <a:r>
              <a:rPr lang="en-US" altLang="ko-KR" sz="1199" b="0" spc="-4">
                <a:latin typeface="문체부 훈민정음체"/>
                <a:ea typeface="문체부 훈민정음체"/>
                <a:cs typeface="Arial"/>
              </a:rPr>
              <a:t>imposing</a:t>
            </a:r>
            <a:r>
              <a:rPr lang="en-US" sz="1199" b="0" spc="-4">
                <a:latin typeface="문체부 훈민정음체"/>
                <a:ea typeface="문체부 훈민정음체"/>
                <a:cs typeface="Arial"/>
              </a:rPr>
              <a:t> o</a:t>
            </a:r>
            <a:r>
              <a:rPr lang="en-US" altLang="ko-KR" sz="1199" b="0" spc="-4">
                <a:latin typeface="문체부 훈민정음체"/>
                <a:ea typeface="문체부 훈민정음체"/>
                <a:cs typeface="Arial"/>
              </a:rPr>
              <a:t>n</a:t>
            </a:r>
            <a:r>
              <a:rPr lang="en-US" sz="1199" b="0" spc="-4">
                <a:latin typeface="문체부 훈민정음체"/>
                <a:ea typeface="문체부 훈민정음체"/>
                <a:cs typeface="Arial"/>
              </a:rPr>
              <a:t> small amount</a:t>
            </a:r>
            <a:r>
              <a:rPr lang="en-US" altLang="ko-KR" sz="1199" b="0" spc="-4">
                <a:latin typeface="문체부 훈민정음체"/>
                <a:ea typeface="문체부 훈민정음체"/>
                <a:cs typeface="Arial"/>
              </a:rPr>
              <a:t> of data</a:t>
            </a:r>
          </a:p>
          <a:p>
            <a:pPr marL="10872">
              <a:spcBef>
                <a:spcPts val="432"/>
              </a:spcBef>
              <a:buChar char="-"/>
              <a:defRPr lang="ko-KR" altLang="en-US"/>
            </a:pPr>
            <a:r>
              <a:rPr lang="en-US" sz="1199" b="0" spc="-4">
                <a:latin typeface="문체부 훈민정음체"/>
                <a:ea typeface="문체부 훈민정음체"/>
                <a:cs typeface="Arial"/>
              </a:rPr>
              <a:t>Excluded from the tax base </a:t>
            </a:r>
            <a:r>
              <a:rPr lang="en-US" sz="1199">
                <a:latin typeface="문체부 훈민정음체"/>
                <a:ea typeface="문체부 훈민정음체"/>
                <a:cs typeface="Arial"/>
              </a:rPr>
              <a:t>if </a:t>
            </a:r>
            <a:r>
              <a:rPr lang="en-US" sz="1199" b="0" spc="-4">
                <a:latin typeface="문체부 훈민정음체"/>
                <a:ea typeface="문체부 훈민정음체"/>
                <a:cs typeface="Arial"/>
              </a:rPr>
              <a:t>the combined data capacity </a:t>
            </a:r>
            <a:r>
              <a:rPr lang="en-US" sz="1199">
                <a:latin typeface="문체부 훈민정음체"/>
                <a:ea typeface="문체부 훈민정음체"/>
                <a:cs typeface="Arial"/>
              </a:rPr>
              <a:t>is </a:t>
            </a:r>
            <a:r>
              <a:rPr lang="en-US" sz="1199" b="0" spc="-4">
                <a:latin typeface="문체부 훈민정음체"/>
                <a:ea typeface="문체부 훈민정음체"/>
                <a:cs typeface="Arial"/>
              </a:rPr>
              <a:t>less than </a:t>
            </a:r>
            <a:r>
              <a:rPr lang="en-US" sz="1199">
                <a:latin typeface="문체부 훈민정음체"/>
                <a:ea typeface="문체부 훈민정음체"/>
                <a:cs typeface="Arial"/>
              </a:rPr>
              <a:t>1 </a:t>
            </a:r>
            <a:r>
              <a:rPr lang="en-US" altLang="ko-KR" sz="1199">
                <a:latin typeface="문체부 훈민정음체"/>
                <a:ea typeface="문체부 훈민정음체"/>
                <a:cs typeface="Arial"/>
              </a:rPr>
              <a:t>g</a:t>
            </a:r>
            <a:r>
              <a:rPr lang="en-US" sz="1199" b="0" spc="-4">
                <a:latin typeface="문체부 훈민정음체"/>
                <a:ea typeface="문체부 훈민정음체"/>
                <a:cs typeface="Arial"/>
              </a:rPr>
              <a:t>igabyte</a:t>
            </a:r>
            <a:r>
              <a:rPr lang="en-US" altLang="ko-KR" sz="1199" b="0" spc="-4">
                <a:latin typeface="문체부 훈민정음체"/>
                <a:ea typeface="문체부 훈민정음체"/>
                <a:cs typeface="Arial"/>
              </a:rPr>
              <a:t> for a t</a:t>
            </a:r>
            <a:r>
              <a:rPr lang="en-US" sz="1199" b="0" spc="-4">
                <a:latin typeface="문체부 훈민정음체"/>
                <a:ea typeface="문체부 훈민정음체"/>
                <a:cs typeface="Arial"/>
              </a:rPr>
              <a:t>ax period</a:t>
            </a:r>
            <a:r>
              <a:rPr lang="en-US" sz="1199">
                <a:latin typeface="문체부 훈민정음체"/>
                <a:ea typeface="문체부 훈민정음체"/>
                <a:cs typeface="Arial"/>
              </a:rPr>
              <a:t>(1 </a:t>
            </a:r>
            <a:r>
              <a:rPr lang="en-US" sz="1199" b="0" spc="-4">
                <a:latin typeface="문체부 훈민정음체"/>
                <a:ea typeface="문체부 훈민정음체"/>
                <a:cs typeface="Arial"/>
              </a:rPr>
              <a:t>month) for small businesses </a:t>
            </a:r>
          </a:p>
          <a:p>
            <a:pPr marL="10872">
              <a:spcBef>
                <a:spcPts val="441"/>
              </a:spcBef>
              <a:tabLst>
                <a:tab pos="180022" algn="l"/>
              </a:tabLst>
              <a:defRPr lang="ko-KR" altLang="en-US"/>
            </a:pPr>
            <a:r>
              <a:rPr lang="en-US" sz="1199">
                <a:latin typeface="문체부 훈민정음체"/>
                <a:ea typeface="문체부 훈민정음체"/>
                <a:cs typeface="함초롬돋움"/>
              </a:rPr>
              <a:t>④ </a:t>
            </a:r>
            <a:r>
              <a:rPr lang="en-US" altLang="ko-KR" sz="1199" b="0" spc="-9">
                <a:latin typeface="문체부 훈민정음체"/>
                <a:ea typeface="문체부 훈민정음체"/>
                <a:cs typeface="Arial"/>
              </a:rPr>
              <a:t>C</a:t>
            </a:r>
            <a:r>
              <a:rPr lang="en-US" sz="1199" b="0" spc="-9">
                <a:latin typeface="문체부 훈민정음체"/>
                <a:ea typeface="문체부 훈민정음체"/>
                <a:cs typeface="Arial"/>
              </a:rPr>
              <a:t>onditional duty-free</a:t>
            </a:r>
            <a:r>
              <a:rPr lang="en-US" altLang="ko-KR" sz="1199" b="0" spc="-9">
                <a:latin typeface="문체부 훈민정음체"/>
                <a:ea typeface="문체부 훈민정음체"/>
                <a:cs typeface="Arial"/>
              </a:rPr>
              <a:t> at the time of gathering stage f</a:t>
            </a:r>
            <a:r>
              <a:rPr lang="en-US" sz="1199" b="0" spc="-9">
                <a:latin typeface="문체부 훈민정음체"/>
                <a:ea typeface="문체부 훈민정음체"/>
                <a:cs typeface="Arial"/>
              </a:rPr>
              <a:t>or the gathering and storage of essential customer information</a:t>
            </a:r>
            <a:r>
              <a:rPr lang="en-US" altLang="ko-KR" sz="1199" b="0" spc="-9">
                <a:latin typeface="문체부 훈민정음체"/>
                <a:ea typeface="문체부 훈민정음체"/>
                <a:cs typeface="Arial"/>
              </a:rPr>
              <a:t>.</a:t>
            </a:r>
          </a:p>
          <a:p>
            <a:pPr marL="10872">
              <a:spcBef>
                <a:spcPts val="441"/>
              </a:spcBef>
              <a:tabLst>
                <a:tab pos="180022" algn="l"/>
              </a:tabLst>
              <a:defRPr lang="ko-KR" altLang="en-US"/>
            </a:pPr>
            <a:r>
              <a:rPr lang="en-US" sz="1199">
                <a:latin typeface="문체부 훈민정음체"/>
                <a:ea typeface="문체부 훈민정음체"/>
                <a:cs typeface="함초롬돋움"/>
              </a:rPr>
              <a:t>⑤ </a:t>
            </a:r>
            <a:r>
              <a:rPr lang="en-US" altLang="ko-KR" sz="1199">
                <a:latin typeface="문체부 훈민정음체"/>
                <a:ea typeface="문체부 훈민정음체"/>
                <a:cs typeface="함초롬돋움"/>
              </a:rPr>
              <a:t>T</a:t>
            </a:r>
            <a:r>
              <a:rPr lang="en-US" sz="1199" b="0" spc="-4">
                <a:latin typeface="문체부 훈민정음체"/>
                <a:ea typeface="문체부 훈민정음체"/>
                <a:cs typeface="Arial"/>
              </a:rPr>
              <a:t>ax credit and reduction expansion(enhancing the competitiveness of domestic companies)</a:t>
            </a:r>
            <a:r>
              <a:rPr lang="en-US" altLang="ko-KR" sz="1199" b="0" spc="-4">
                <a:latin typeface="문체부 훈민정음체"/>
                <a:ea typeface="문체부 훈민정음체"/>
                <a:cs typeface="Arial"/>
              </a:rPr>
              <a:t>-r</a:t>
            </a:r>
            <a:r>
              <a:rPr lang="en-US" sz="1199" b="0" spc="-4">
                <a:latin typeface="문체부 훈민정음체"/>
                <a:ea typeface="문체부 훈민정음체"/>
                <a:cs typeface="Arial"/>
              </a:rPr>
              <a:t>egardless of the size of the company </a:t>
            </a:r>
            <a:r>
              <a:rPr lang="en-US" altLang="ko-KR" sz="1199" b="0" spc="-4">
                <a:latin typeface="문체부 훈민정음체"/>
                <a:ea typeface="문체부 훈민정음체"/>
                <a:cs typeface="Arial"/>
              </a:rPr>
              <a:t>if it is</a:t>
            </a:r>
            <a:r>
              <a:rPr lang="en-US" sz="1199" b="0" spc="-4">
                <a:latin typeface="문체부 훈민정음체"/>
                <a:ea typeface="문체부 훈민정음체"/>
                <a:cs typeface="Arial"/>
              </a:rPr>
              <a:t> the innovative growth engine company</a:t>
            </a:r>
            <a:r>
              <a:rPr lang="en-US" altLang="ko-KR" sz="1199" b="0" spc="-4">
                <a:latin typeface="문체부 훈민정음체"/>
                <a:ea typeface="문체부 훈민정음체"/>
                <a:cs typeface="Arial"/>
              </a:rPr>
              <a:t>(</a:t>
            </a:r>
            <a:r>
              <a:rPr lang="en-US" sz="1199" b="0" spc="-4">
                <a:latin typeface="문체부 훈민정음체"/>
                <a:ea typeface="문체부 훈민정음체"/>
                <a:cs typeface="Arial"/>
              </a:rPr>
              <a:t>digital-based industry)  </a:t>
            </a:r>
          </a:p>
        </p:txBody>
      </p:sp>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3"/>
          <a:stretch>
            <a:fillRect/>
          </a:stretch>
        </p:blipFill>
        <p:spPr>
          <a:xfrm>
            <a:off x="0" y="0"/>
            <a:ext cx="9144000" cy="6858000"/>
          </a:xfrm>
          <a:prstGeom prst="rect">
            <a:avLst/>
          </a:prstGeom>
        </p:spPr>
      </p:pic>
      <p:sp>
        <p:nvSpPr>
          <p:cNvPr id="2" name="object 2"/>
          <p:cNvSpPr txBox="1">
            <a:spLocks noGrp="1"/>
          </p:cNvSpPr>
          <p:nvPr>
            <p:ph type="title"/>
          </p:nvPr>
        </p:nvSpPr>
        <p:spPr>
          <a:xfrm>
            <a:off x="2327262" y="841001"/>
            <a:ext cx="4326275" cy="299740"/>
          </a:xfrm>
          <a:prstGeom prst="rect">
            <a:avLst/>
          </a:prstGeom>
        </p:spPr>
        <p:txBody>
          <a:bodyPr vert="horz" wrap="square" lIns="0" tIns="10329" rIns="0" bIns="0" anchor="ctr">
            <a:spAutoFit/>
          </a:bodyPr>
          <a:lstStyle/>
          <a:p>
            <a:pPr marL="10872">
              <a:lnSpc>
                <a:spcPct val="100000"/>
              </a:lnSpc>
              <a:spcBef>
                <a:spcPts val="81"/>
              </a:spcBef>
              <a:tabLst>
                <a:tab pos="450056" algn="l"/>
              </a:tabLst>
              <a:defRPr lang="ko-KR" altLang="en-US"/>
            </a:pPr>
            <a:r>
              <a:rPr lang="en-US" sz="1880" b="1" dirty="0">
                <a:latin typeface="HY견고딕" pitchFamily="18" charset="-127"/>
                <a:ea typeface="HY견고딕" pitchFamily="18" charset="-127"/>
              </a:rPr>
              <a:t>Ⅴ.</a:t>
            </a:r>
            <a:r>
              <a:rPr lang="en-US" altLang="ko-KR" sz="1880" b="1" dirty="0">
                <a:latin typeface="HY견고딕" pitchFamily="18" charset="-127"/>
                <a:ea typeface="HY견고딕" pitchFamily="18" charset="-127"/>
              </a:rPr>
              <a:t> </a:t>
            </a:r>
            <a:r>
              <a:rPr lang="en-US" sz="1880" b="1" dirty="0">
                <a:latin typeface="HY견고딕" pitchFamily="18" charset="-127"/>
                <a:ea typeface="HY견고딕" pitchFamily="18" charset="-127"/>
              </a:rPr>
              <a:t>Direction to legislate Data</a:t>
            </a:r>
            <a:r>
              <a:rPr lang="en-US" sz="1880" b="1" spc="-120" dirty="0">
                <a:latin typeface="HY견고딕" pitchFamily="18" charset="-127"/>
                <a:ea typeface="HY견고딕" pitchFamily="18" charset="-127"/>
              </a:rPr>
              <a:t> </a:t>
            </a:r>
            <a:r>
              <a:rPr lang="en-US" sz="1880" b="1" dirty="0">
                <a:latin typeface="HY견고딕" pitchFamily="18" charset="-127"/>
                <a:ea typeface="HY견고딕" pitchFamily="18" charset="-127"/>
              </a:rPr>
              <a:t>tax</a:t>
            </a:r>
          </a:p>
        </p:txBody>
      </p:sp>
      <p:sp>
        <p:nvSpPr>
          <p:cNvPr id="3" name="object 3"/>
          <p:cNvSpPr/>
          <p:nvPr/>
        </p:nvSpPr>
        <p:spPr>
          <a:xfrm>
            <a:off x="961838" y="1409708"/>
            <a:ext cx="7205983" cy="335131"/>
          </a:xfrm>
          <a:prstGeom prst="rect">
            <a:avLst/>
          </a:prstGeom>
          <a:blipFill rotWithShape="1">
            <a:blip r:embed="rId4"/>
            <a:stretch>
              <a:fillRect/>
            </a:stretch>
          </a:blipFill>
        </p:spPr>
        <p:txBody>
          <a:bodyPr wrap="square" lIns="0" tIns="0" rIns="0" bIns="0"/>
          <a:lstStyle/>
          <a:p>
            <a:pPr>
              <a:defRPr lang="ko-KR" altLang="en-US"/>
            </a:pPr>
            <a:endParaRPr lang="ko-KR" altLang="en-US" sz="1541"/>
          </a:p>
        </p:txBody>
      </p:sp>
      <p:sp>
        <p:nvSpPr>
          <p:cNvPr id="4" name="object 4"/>
          <p:cNvSpPr/>
          <p:nvPr/>
        </p:nvSpPr>
        <p:spPr>
          <a:xfrm>
            <a:off x="973570" y="1397966"/>
            <a:ext cx="7182519" cy="311668"/>
          </a:xfrm>
          <a:prstGeom prst="rect">
            <a:avLst/>
          </a:prstGeom>
          <a:blipFill rotWithShape="1">
            <a:blip r:embed="rId5"/>
            <a:stretch>
              <a:fillRect/>
            </a:stretch>
          </a:blipFill>
        </p:spPr>
        <p:txBody>
          <a:bodyPr wrap="square" lIns="0" tIns="0" rIns="0" bIns="0"/>
          <a:lstStyle/>
          <a:p>
            <a:pPr>
              <a:defRPr lang="ko-KR" altLang="en-US"/>
            </a:pPr>
            <a:endParaRPr lang="ko-KR" altLang="en-US" sz="1541"/>
          </a:p>
        </p:txBody>
      </p:sp>
      <p:sp>
        <p:nvSpPr>
          <p:cNvPr id="5" name="object 5"/>
          <p:cNvSpPr txBox="1"/>
          <p:nvPr/>
        </p:nvSpPr>
        <p:spPr>
          <a:xfrm>
            <a:off x="1042198" y="1409261"/>
            <a:ext cx="7117816" cy="2429314"/>
          </a:xfrm>
          <a:prstGeom prst="rect">
            <a:avLst/>
          </a:prstGeom>
        </p:spPr>
        <p:txBody>
          <a:bodyPr vert="horz" wrap="square" lIns="0" tIns="10873" rIns="0" bIns="0">
            <a:spAutoFit/>
          </a:bodyPr>
          <a:lstStyle/>
          <a:p>
            <a:pPr marL="10872">
              <a:spcBef>
                <a:spcPts val="86"/>
              </a:spcBef>
              <a:defRPr lang="ko-KR" altLang="en-US"/>
            </a:pPr>
            <a:r>
              <a:rPr lang="en-US" sz="1712" b="1">
                <a:solidFill>
                  <a:srgbClr val="FFFFFF"/>
                </a:solidFill>
                <a:latin typeface="굴림"/>
                <a:cs typeface="굴림"/>
              </a:rPr>
              <a:t>5. </a:t>
            </a:r>
            <a:r>
              <a:rPr lang="en-US" sz="1712" b="0" spc="-4">
                <a:solidFill>
                  <a:srgbClr val="FFFFFF"/>
                </a:solidFill>
                <a:latin typeface="Arial"/>
                <a:cs typeface="Arial"/>
              </a:rPr>
              <a:t>Corporate burden </a:t>
            </a:r>
            <a:r>
              <a:rPr lang="en-US" sz="1712">
                <a:solidFill>
                  <a:srgbClr val="FFFFFF"/>
                </a:solidFill>
                <a:latin typeface="Arial"/>
                <a:cs typeface="Arial"/>
              </a:rPr>
              <a:t>relief </a:t>
            </a:r>
            <a:r>
              <a:rPr lang="en-US" sz="1712" b="0" spc="-4">
                <a:solidFill>
                  <a:srgbClr val="FFFFFF"/>
                </a:solidFill>
                <a:latin typeface="Arial"/>
                <a:cs typeface="Arial"/>
              </a:rPr>
              <a:t>measures</a:t>
            </a:r>
            <a:r>
              <a:rPr lang="en-US" sz="1712" b="0" spc="30">
                <a:solidFill>
                  <a:srgbClr val="FFFFFF"/>
                </a:solidFill>
                <a:latin typeface="Arial"/>
                <a:cs typeface="Arial"/>
              </a:rPr>
              <a:t> </a:t>
            </a:r>
            <a:r>
              <a:rPr lang="en-US" sz="1712" b="1" spc="-4">
                <a:solidFill>
                  <a:srgbClr val="FFFFFF"/>
                </a:solidFill>
                <a:latin typeface="굴림"/>
                <a:cs typeface="굴림"/>
              </a:rPr>
              <a:t>(Continue)</a:t>
            </a:r>
          </a:p>
          <a:p>
            <a:pPr>
              <a:spcBef>
                <a:spcPts val="13"/>
              </a:spcBef>
              <a:defRPr lang="ko-KR" altLang="en-US"/>
            </a:pPr>
            <a:endParaRPr lang="en-US" sz="2097">
              <a:latin typeface="Times New Roman"/>
              <a:cs typeface="Times New Roman"/>
            </a:endParaRPr>
          </a:p>
          <a:p>
            <a:pPr marL="303886" indent="-260939">
              <a:spcBef>
                <a:spcPts val="4"/>
              </a:spcBef>
              <a:buAutoNum type="alphaUcPeriod" startAt="2"/>
              <a:tabLst>
                <a:tab pos="270033" algn="l"/>
              </a:tabLst>
              <a:defRPr lang="ko-KR" altLang="en-US"/>
            </a:pPr>
            <a:r>
              <a:rPr lang="en-US" sz="1370" b="0" spc="-4">
                <a:latin typeface="HY견고딕"/>
                <a:cs typeface="HY견고딕"/>
              </a:rPr>
              <a:t>One-time </a:t>
            </a:r>
            <a:r>
              <a:rPr lang="en-US" sz="1370" b="0" spc="-9">
                <a:latin typeface="HY견고딕"/>
                <a:cs typeface="HY견고딕"/>
              </a:rPr>
              <a:t>taxation </a:t>
            </a:r>
            <a:r>
              <a:rPr lang="en-US" sz="1370" b="0" spc="-4">
                <a:latin typeface="HY견고딕"/>
                <a:cs typeface="HY견고딕"/>
              </a:rPr>
              <a:t>principle (</a:t>
            </a:r>
            <a:r>
              <a:rPr lang="en-US" altLang="ko-KR" sz="1370" b="0" spc="-4">
                <a:latin typeface="HY견고딕"/>
                <a:cs typeface="HY견고딕"/>
              </a:rPr>
              <a:t>tax </a:t>
            </a:r>
            <a:r>
              <a:rPr lang="en-US" sz="1370" b="0" spc="-4">
                <a:latin typeface="HY견고딕"/>
                <a:cs typeface="HY견고딕"/>
              </a:rPr>
              <a:t>deduction </a:t>
            </a:r>
            <a:r>
              <a:rPr lang="en-US" sz="1370" b="0" spc="-9">
                <a:latin typeface="HY견고딕"/>
                <a:cs typeface="HY견고딕"/>
              </a:rPr>
              <a:t>and </a:t>
            </a:r>
            <a:r>
              <a:rPr lang="en-US" sz="1370" b="0" spc="-4">
                <a:latin typeface="HY견고딕"/>
                <a:cs typeface="HY견고딕"/>
              </a:rPr>
              <a:t>refund</a:t>
            </a:r>
            <a:r>
              <a:rPr lang="en-US" sz="1370" b="0" spc="-9">
                <a:latin typeface="HY견고딕"/>
                <a:cs typeface="HY견고딕"/>
              </a:rPr>
              <a:t>)</a:t>
            </a:r>
          </a:p>
          <a:p>
            <a:pPr marL="42946">
              <a:spcBef>
                <a:spcPts val="501"/>
              </a:spcBef>
              <a:defRPr lang="ko-KR" altLang="en-US"/>
            </a:pPr>
            <a:r>
              <a:rPr lang="en-US" sz="1370" b="0" spc="-9">
                <a:latin typeface="함초롬돋움"/>
                <a:cs typeface="함초롬돋움"/>
              </a:rPr>
              <a:t>① </a:t>
            </a:r>
            <a:r>
              <a:rPr lang="en-US" sz="1370">
                <a:latin typeface="Arial"/>
                <a:cs typeface="Arial"/>
              </a:rPr>
              <a:t>If </a:t>
            </a:r>
            <a:r>
              <a:rPr lang="en-US" sz="1370" b="0" spc="-9">
                <a:latin typeface="Arial"/>
                <a:cs typeface="Arial"/>
              </a:rPr>
              <a:t>it is </a:t>
            </a:r>
            <a:r>
              <a:rPr lang="en-US" sz="1370" b="0" spc="-4">
                <a:latin typeface="Arial"/>
                <a:cs typeface="Arial"/>
              </a:rPr>
              <a:t>taxed at the gathering stage, </a:t>
            </a:r>
            <a:r>
              <a:rPr lang="en-US" sz="1370" b="0" spc="-9">
                <a:latin typeface="Arial"/>
                <a:cs typeface="Arial"/>
              </a:rPr>
              <a:t>it is </a:t>
            </a:r>
            <a:r>
              <a:rPr lang="en-US" sz="1370" b="0" spc="-4">
                <a:latin typeface="Arial"/>
                <a:cs typeface="Arial"/>
              </a:rPr>
              <a:t>not taxed </a:t>
            </a:r>
            <a:r>
              <a:rPr lang="en-US" altLang="ko-KR" sz="1370" b="0" spc="-4">
                <a:latin typeface="Arial"/>
                <a:cs typeface="Arial"/>
              </a:rPr>
              <a:t>when </a:t>
            </a:r>
            <a:r>
              <a:rPr lang="en-US" sz="1370" b="0" spc="-4">
                <a:latin typeface="Arial"/>
                <a:cs typeface="Arial"/>
              </a:rPr>
              <a:t>the</a:t>
            </a:r>
            <a:r>
              <a:rPr lang="en-US" altLang="ko-KR" sz="1370" b="0" spc="-4">
                <a:latin typeface="Arial"/>
                <a:cs typeface="Arial"/>
              </a:rPr>
              <a:t> data</a:t>
            </a:r>
            <a:r>
              <a:rPr lang="en-US" sz="1370" b="0" spc="-4">
                <a:latin typeface="Arial"/>
                <a:cs typeface="Arial"/>
              </a:rPr>
              <a:t> capacity does not</a:t>
            </a:r>
            <a:r>
              <a:rPr lang="en-US" altLang="ko-KR" sz="1370" b="0" spc="-4">
                <a:latin typeface="Arial"/>
                <a:cs typeface="Arial"/>
              </a:rPr>
              <a:t> </a:t>
            </a:r>
            <a:r>
              <a:rPr lang="en-US" sz="1370" b="0" spc="-4">
                <a:latin typeface="Arial"/>
                <a:cs typeface="Arial"/>
              </a:rPr>
              <a:t> change during processing or</a:t>
            </a:r>
            <a:r>
              <a:rPr lang="en-US" sz="1370" b="0" spc="68">
                <a:latin typeface="Arial"/>
                <a:cs typeface="Arial"/>
              </a:rPr>
              <a:t> </a:t>
            </a:r>
            <a:r>
              <a:rPr lang="en-US" sz="1370" b="0" spc="-4">
                <a:latin typeface="Arial"/>
                <a:cs typeface="Arial"/>
              </a:rPr>
              <a:t>transportation</a:t>
            </a:r>
          </a:p>
          <a:p>
            <a:pPr marL="42946">
              <a:spcBef>
                <a:spcPts val="492"/>
              </a:spcBef>
              <a:defRPr lang="ko-KR" altLang="en-US"/>
            </a:pPr>
            <a:r>
              <a:rPr lang="en-US" sz="1370" b="0" spc="-9">
                <a:latin typeface="함초롬돋움"/>
                <a:cs typeface="함초롬돋움"/>
              </a:rPr>
              <a:t>② </a:t>
            </a:r>
            <a:r>
              <a:rPr lang="en-US" sz="1370" b="0" spc="-4">
                <a:latin typeface="Arial"/>
                <a:cs typeface="Arial"/>
              </a:rPr>
              <a:t>Data </a:t>
            </a:r>
            <a:r>
              <a:rPr lang="en-US" sz="1370" b="0" spc="-9">
                <a:latin typeface="Arial"/>
                <a:cs typeface="Arial"/>
              </a:rPr>
              <a:t>is </a:t>
            </a:r>
            <a:r>
              <a:rPr lang="en-US" sz="1370" b="0" spc="-4">
                <a:latin typeface="Arial"/>
                <a:cs typeface="Arial"/>
              </a:rPr>
              <a:t>easy </a:t>
            </a:r>
            <a:r>
              <a:rPr lang="en-US" sz="1370">
                <a:latin typeface="Arial"/>
                <a:cs typeface="Arial"/>
              </a:rPr>
              <a:t>to </a:t>
            </a:r>
            <a:r>
              <a:rPr lang="en-US" sz="1370" b="0" spc="-4">
                <a:latin typeface="Arial"/>
                <a:cs typeface="Arial"/>
              </a:rPr>
              <a:t>replicate, so the more companies use data, the </a:t>
            </a:r>
            <a:r>
              <a:rPr lang="en-US" sz="1370" b="0" spc="-9">
                <a:latin typeface="Arial"/>
                <a:cs typeface="Arial"/>
              </a:rPr>
              <a:t>lower </a:t>
            </a:r>
            <a:r>
              <a:rPr lang="en-US" sz="1370" b="0" spc="-4">
                <a:latin typeface="Arial"/>
                <a:cs typeface="Arial"/>
              </a:rPr>
              <a:t>the cost of  data from sales(</a:t>
            </a:r>
            <a:r>
              <a:rPr lang="en-US" altLang="ko-KR" sz="1370" b="0" spc="-4">
                <a:latin typeface="Arial"/>
                <a:cs typeface="Arial"/>
              </a:rPr>
              <a:t>taking </a:t>
            </a:r>
            <a:r>
              <a:rPr lang="en-US" sz="1370" b="0" spc="-4">
                <a:latin typeface="Arial"/>
                <a:cs typeface="Arial"/>
              </a:rPr>
              <a:t>out) – expectations </a:t>
            </a:r>
            <a:r>
              <a:rPr lang="en-US" altLang="ko-KR" sz="1370" b="0" spc="-4">
                <a:latin typeface="Arial"/>
                <a:cs typeface="Arial"/>
              </a:rPr>
              <a:t>:</a:t>
            </a:r>
            <a:r>
              <a:rPr lang="en-US" sz="1370" b="0" spc="-4">
                <a:latin typeface="Arial"/>
                <a:cs typeface="Arial"/>
              </a:rPr>
              <a:t> </a:t>
            </a:r>
            <a:r>
              <a:rPr lang="en-US" sz="1370" b="0" spc="-9">
                <a:latin typeface="Arial"/>
                <a:cs typeface="Arial"/>
              </a:rPr>
              <a:t>lower </a:t>
            </a:r>
            <a:r>
              <a:rPr lang="en-US" sz="1370" b="0" spc="-4">
                <a:latin typeface="Arial"/>
                <a:cs typeface="Arial"/>
              </a:rPr>
              <a:t>costs for IT companies purchasing data from cloud</a:t>
            </a:r>
            <a:r>
              <a:rPr lang="en-US" sz="1370" b="0" spc="64">
                <a:latin typeface="Arial"/>
                <a:cs typeface="Arial"/>
              </a:rPr>
              <a:t> </a:t>
            </a:r>
            <a:r>
              <a:rPr lang="en-US" sz="1370" b="0" spc="-4">
                <a:latin typeface="Arial"/>
                <a:cs typeface="Arial"/>
              </a:rPr>
              <a:t>companies</a:t>
            </a:r>
          </a:p>
          <a:p>
            <a:pPr marL="42946">
              <a:spcBef>
                <a:spcPts val="492"/>
              </a:spcBef>
              <a:defRPr lang="ko-KR" altLang="en-US"/>
            </a:pPr>
            <a:endParaRPr lang="en-US" sz="1199" b="0" spc="-4">
              <a:latin typeface="Arial"/>
              <a:cs typeface="Arial"/>
            </a:endParaRPr>
          </a:p>
          <a:p>
            <a:pPr marL="303886" indent="-260939">
              <a:buAutoNum type="alphaUcPeriod" startAt="3"/>
              <a:defRPr lang="ko-KR" altLang="en-US"/>
            </a:pPr>
            <a:r>
              <a:rPr lang="en-US" sz="1370" b="0" spc="-9">
                <a:latin typeface="HY견고딕"/>
                <a:cs typeface="HY견고딕"/>
              </a:rPr>
              <a:t>Expectation </a:t>
            </a:r>
            <a:r>
              <a:rPr lang="en-US" sz="1370" b="0" spc="-4">
                <a:latin typeface="HY견고딕"/>
                <a:cs typeface="HY견고딕"/>
              </a:rPr>
              <a:t>of the </a:t>
            </a:r>
            <a:r>
              <a:rPr lang="en-US" sz="1370" b="0" spc="-9">
                <a:latin typeface="HY견고딕"/>
                <a:cs typeface="HY견고딕"/>
              </a:rPr>
              <a:t>impact </a:t>
            </a:r>
            <a:r>
              <a:rPr lang="en-US" sz="1370" b="0" spc="-4">
                <a:latin typeface="HY견고딕"/>
                <a:cs typeface="HY견고딕"/>
              </a:rPr>
              <a:t>on </a:t>
            </a:r>
            <a:r>
              <a:rPr lang="en-US" sz="1370" b="0" spc="-9">
                <a:latin typeface="HY견고딕"/>
                <a:cs typeface="HY견고딕"/>
              </a:rPr>
              <a:t>domestic companies,</a:t>
            </a:r>
            <a:r>
              <a:rPr lang="en-US" sz="1370" b="0" spc="111">
                <a:latin typeface="HY견고딕"/>
                <a:cs typeface="HY견고딕"/>
              </a:rPr>
              <a:t> </a:t>
            </a:r>
            <a:r>
              <a:rPr lang="en-US" sz="1370" b="0" spc="-9">
                <a:latin typeface="HY견고딕"/>
                <a:cs typeface="HY견고딕"/>
              </a:rPr>
              <a:t>etc(Korea)</a:t>
            </a:r>
            <a:endParaRPr lang="en-US" sz="1370">
              <a:latin typeface="HY견고딕"/>
              <a:cs typeface="HY견고딕"/>
            </a:endParaRPr>
          </a:p>
        </p:txBody>
      </p:sp>
      <p:sp>
        <p:nvSpPr>
          <p:cNvPr id="7" name="object 7"/>
          <p:cNvSpPr txBox="1">
            <a:spLocks noGrp="1"/>
          </p:cNvSpPr>
          <p:nvPr>
            <p:ph type="sldNum" sz="quarter" idx="7"/>
          </p:nvPr>
        </p:nvSpPr>
        <p:spPr>
          <a:xfrm>
            <a:off x="9656658" y="7013654"/>
            <a:ext cx="161290" cy="120570"/>
          </a:xfrm>
          <a:prstGeom prst="rect">
            <a:avLst/>
          </a:prstGeom>
        </p:spPr>
        <p:txBody>
          <a:bodyPr vert="horz" wrap="square" lIns="0" tIns="0" rIns="0" bIns="0">
            <a:spAutoFit/>
          </a:bodyPr>
          <a:lstStyle>
            <a:defPPr>
              <a:defRPr lang="ko-KR"/>
            </a:defPPr>
            <a:lvl1pPr marL="0" algn="l" defTabSz="914400" rtl="0" eaLnBrk="1" latinLnBrk="1" hangingPunct="1">
              <a:defRPr sz="800" b="0" i="0" kern="1200">
                <a:solidFill>
                  <a:srgbClr val="6B8F99"/>
                </a:solidFill>
                <a:latin typeface="Tahoma"/>
                <a:ea typeface="+mn-ea"/>
                <a:cs typeface="Tahoma"/>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21745">
              <a:spcBef>
                <a:spcPts val="86"/>
              </a:spcBef>
              <a:defRPr lang="ko-KR" altLang="en-US"/>
            </a:pPr>
            <a:fld id="{81D60167-4931-47E6-BA6A-407CBD079E47}" type="slidenum">
              <a:rPr lang="en-ID"/>
              <a:pPr marL="21745">
                <a:spcBef>
                  <a:spcPts val="86"/>
                </a:spcBef>
                <a:defRPr lang="ko-KR" altLang="en-US"/>
              </a:pPr>
              <a:t>39</a:t>
            </a:fld>
            <a:endParaRPr lang="en-US"/>
          </a:p>
        </p:txBody>
      </p:sp>
      <p:graphicFrame>
        <p:nvGraphicFramePr>
          <p:cNvPr id="6" name="object 6"/>
          <p:cNvGraphicFramePr>
            <a:graphicFrameLocks noGrp="1"/>
          </p:cNvGraphicFramePr>
          <p:nvPr>
            <p:extLst>
              <p:ext uri="{D42A27DB-BD31-4B8C-83A1-F6EECF244321}">
                <p14:modId xmlns:p14="http://schemas.microsoft.com/office/powerpoint/2010/main" val="1742062751"/>
              </p:ext>
            </p:extLst>
          </p:nvPr>
        </p:nvGraphicFramePr>
        <p:xfrm>
          <a:off x="1104555" y="3920297"/>
          <a:ext cx="6927822" cy="1826516"/>
        </p:xfrm>
        <a:graphic>
          <a:graphicData uri="http://schemas.openxmlformats.org/drawingml/2006/table">
            <a:tbl>
              <a:tblPr firstRow="1" bandRow="1">
                <a:tableStyleId>{2D5ABB26-0587-4C30-8999-92F81FD0307C}</a:tableStyleId>
              </a:tblPr>
              <a:tblGrid>
                <a:gridCol w="870794">
                  <a:extLst>
                    <a:ext uri="{9D8B030D-6E8A-4147-A177-3AD203B41FA5}">
                      <a16:colId xmlns:a16="http://schemas.microsoft.com/office/drawing/2014/main" val="20000"/>
                    </a:ext>
                  </a:extLst>
                </a:gridCol>
                <a:gridCol w="821894">
                  <a:extLst>
                    <a:ext uri="{9D8B030D-6E8A-4147-A177-3AD203B41FA5}">
                      <a16:colId xmlns:a16="http://schemas.microsoft.com/office/drawing/2014/main" val="20001"/>
                    </a:ext>
                  </a:extLst>
                </a:gridCol>
                <a:gridCol w="950322">
                  <a:extLst>
                    <a:ext uri="{9D8B030D-6E8A-4147-A177-3AD203B41FA5}">
                      <a16:colId xmlns:a16="http://schemas.microsoft.com/office/drawing/2014/main" val="20002"/>
                    </a:ext>
                  </a:extLst>
                </a:gridCol>
                <a:gridCol w="1124903">
                  <a:extLst>
                    <a:ext uri="{9D8B030D-6E8A-4147-A177-3AD203B41FA5}">
                      <a16:colId xmlns:a16="http://schemas.microsoft.com/office/drawing/2014/main" val="20003"/>
                    </a:ext>
                  </a:extLst>
                </a:gridCol>
                <a:gridCol w="972486">
                  <a:extLst>
                    <a:ext uri="{9D8B030D-6E8A-4147-A177-3AD203B41FA5}">
                      <a16:colId xmlns:a16="http://schemas.microsoft.com/office/drawing/2014/main" val="20004"/>
                    </a:ext>
                  </a:extLst>
                </a:gridCol>
                <a:gridCol w="1031359">
                  <a:extLst>
                    <a:ext uri="{9D8B030D-6E8A-4147-A177-3AD203B41FA5}">
                      <a16:colId xmlns:a16="http://schemas.microsoft.com/office/drawing/2014/main" val="20005"/>
                    </a:ext>
                  </a:extLst>
                </a:gridCol>
                <a:gridCol w="1156064">
                  <a:extLst>
                    <a:ext uri="{9D8B030D-6E8A-4147-A177-3AD203B41FA5}">
                      <a16:colId xmlns:a16="http://schemas.microsoft.com/office/drawing/2014/main" val="20006"/>
                    </a:ext>
                  </a:extLst>
                </a:gridCol>
              </a:tblGrid>
              <a:tr h="487535">
                <a:tc>
                  <a:txBody>
                    <a:bodyPr/>
                    <a:lstStyle/>
                    <a:p>
                      <a:pPr algn="ctr">
                        <a:lnSpc>
                          <a:spcPct val="100000"/>
                        </a:lnSpc>
                        <a:defRPr lang="ko-KR" altLang="en-US"/>
                      </a:pPr>
                      <a:endParaRPr lang="en-US" altLang="ko-KR" sz="1000" b="1" dirty="0">
                        <a:latin typeface="문체부 훈민정음체"/>
                        <a:ea typeface="문체부 훈민정음체"/>
                        <a:cs typeface="Times New Roman"/>
                      </a:endParaRPr>
                    </a:p>
                    <a:p>
                      <a:pPr algn="ctr">
                        <a:lnSpc>
                          <a:spcPct val="100000"/>
                        </a:lnSpc>
                        <a:defRPr lang="ko-KR" altLang="en-US"/>
                      </a:pPr>
                      <a:r>
                        <a:rPr lang="en-US" altLang="ko-KR" sz="1000" b="1" dirty="0">
                          <a:latin typeface="문체부 훈민정음체"/>
                          <a:ea typeface="문체부 훈민정음체"/>
                          <a:cs typeface="Times New Roman"/>
                        </a:rPr>
                        <a:t>classification</a:t>
                      </a: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gn="ctr">
                        <a:lnSpc>
                          <a:spcPct val="100000"/>
                        </a:lnSpc>
                        <a:defRPr lang="ko-KR" altLang="en-US"/>
                      </a:pPr>
                      <a:endParaRPr lang="en-US" sz="1000" b="1" dirty="0">
                        <a:latin typeface="문체부 훈민정음체"/>
                        <a:ea typeface="문체부 훈민정음체"/>
                        <a:cs typeface="Times New Roman"/>
                      </a:endParaRPr>
                    </a:p>
                    <a:p>
                      <a:pPr algn="ctr">
                        <a:lnSpc>
                          <a:spcPct val="100000"/>
                        </a:lnSpc>
                        <a:defRPr lang="ko-KR" altLang="en-US"/>
                      </a:pPr>
                      <a:r>
                        <a:rPr lang="en-US" altLang="ko-KR" sz="1000" b="1" dirty="0">
                          <a:latin typeface="문체부 훈민정음체"/>
                          <a:ea typeface="문체부 훈민정음체"/>
                          <a:cs typeface="Times New Roman"/>
                        </a:rPr>
                        <a:t>kind of tax</a:t>
                      </a: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290195" indent="-137160" algn="l">
                        <a:lnSpc>
                          <a:spcPct val="159900"/>
                        </a:lnSpc>
                        <a:spcBef>
                          <a:spcPts val="135"/>
                        </a:spcBef>
                        <a:defRPr lang="ko-KR" altLang="en-US"/>
                      </a:pPr>
                      <a:r>
                        <a:rPr lang="en-US" sz="1000" b="1" spc="-5" dirty="0">
                          <a:latin typeface="문체부 훈민정음체"/>
                          <a:ea typeface="문체부 훈민정음체"/>
                          <a:cs typeface="함초롬바탕"/>
                        </a:rPr>
                        <a:t>possibility</a:t>
                      </a:r>
                      <a:r>
                        <a:rPr lang="en-US" sz="1000" b="1" spc="-55" dirty="0">
                          <a:latin typeface="문체부 훈민정음체"/>
                          <a:ea typeface="문체부 훈민정음체"/>
                          <a:cs typeface="함초롬바탕"/>
                        </a:rPr>
                        <a:t> </a:t>
                      </a:r>
                      <a:r>
                        <a:rPr lang="en-US" sz="1000" b="1" spc="-5" dirty="0">
                          <a:latin typeface="문체부 훈민정음체"/>
                          <a:ea typeface="문체부 훈민정음체"/>
                          <a:cs typeface="함초롬바탕"/>
                        </a:rPr>
                        <a:t>of  taxation</a:t>
                      </a:r>
                      <a:endParaRPr lang="en-US" sz="1000" b="1" dirty="0">
                        <a:latin typeface="문체부 훈민정음체"/>
                        <a:ea typeface="문체부 훈민정음체"/>
                        <a:cs typeface="함초롬바탕"/>
                      </a:endParaRPr>
                    </a:p>
                  </a:txBody>
                  <a:tcPr marL="0" marR="0" marT="14678"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gn="ctr">
                        <a:lnSpc>
                          <a:spcPct val="100000"/>
                        </a:lnSpc>
                        <a:spcBef>
                          <a:spcPts val="25"/>
                        </a:spcBef>
                        <a:defRPr lang="ko-KR" altLang="en-US"/>
                      </a:pPr>
                      <a:endParaRPr lang="en-US" sz="1000" b="1" dirty="0">
                        <a:latin typeface="문체부 훈민정음체"/>
                        <a:ea typeface="문체부 훈민정음체"/>
                        <a:cs typeface="Times New Roman"/>
                      </a:endParaRPr>
                    </a:p>
                    <a:p>
                      <a:pPr algn="ctr">
                        <a:lnSpc>
                          <a:spcPct val="100000"/>
                        </a:lnSpc>
                        <a:defRPr lang="ko-KR" altLang="en-US"/>
                      </a:pPr>
                      <a:r>
                        <a:rPr lang="en-US" sz="1000" b="1" spc="-5" dirty="0">
                          <a:latin typeface="문체부 훈민정음체"/>
                          <a:ea typeface="문체부 훈민정음체"/>
                          <a:cs typeface="함초롬바탕"/>
                        </a:rPr>
                        <a:t>Double</a:t>
                      </a:r>
                      <a:r>
                        <a:rPr lang="en-US" sz="1000" b="1" spc="-10" dirty="0">
                          <a:latin typeface="문체부 훈민정음체"/>
                          <a:ea typeface="문체부 훈민정음체"/>
                          <a:cs typeface="함초롬바탕"/>
                        </a:rPr>
                        <a:t> </a:t>
                      </a:r>
                      <a:r>
                        <a:rPr lang="en-US" sz="1000" b="1" spc="-5" dirty="0">
                          <a:latin typeface="문체부 훈민정음체"/>
                          <a:ea typeface="문체부 훈민정음체"/>
                          <a:cs typeface="함초롬바탕"/>
                        </a:rPr>
                        <a:t>taxation</a:t>
                      </a:r>
                      <a:endParaRPr lang="en-US" sz="1000" b="1" dirty="0">
                        <a:latin typeface="문체부 훈민정음체"/>
                        <a:ea typeface="문체부 훈민정음체"/>
                        <a:cs typeface="함초롬바탕"/>
                      </a:endParaRPr>
                    </a:p>
                  </a:txBody>
                  <a:tcPr marL="0" marR="0" marT="2718"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327025" indent="-60960" algn="l">
                        <a:lnSpc>
                          <a:spcPct val="159900"/>
                        </a:lnSpc>
                        <a:spcBef>
                          <a:spcPts val="135"/>
                        </a:spcBef>
                        <a:defRPr lang="ko-KR" altLang="en-US"/>
                      </a:pPr>
                      <a:r>
                        <a:rPr lang="en-US" sz="1000" b="1" spc="-5" dirty="0">
                          <a:latin typeface="문체부 훈민정음체"/>
                          <a:ea typeface="문체부 훈민정음체"/>
                          <a:cs typeface="함초롬바탕"/>
                        </a:rPr>
                        <a:t>shifting</a:t>
                      </a:r>
                      <a:r>
                        <a:rPr lang="en-US" sz="1000" b="1" spc="-80" dirty="0">
                          <a:latin typeface="문체부 훈민정음체"/>
                          <a:ea typeface="문체부 훈민정음체"/>
                          <a:cs typeface="함초롬바탕"/>
                        </a:rPr>
                        <a:t> </a:t>
                      </a:r>
                      <a:r>
                        <a:rPr lang="en-US" sz="1000" b="1" spc="-5" dirty="0">
                          <a:latin typeface="문체부 훈민정음체"/>
                          <a:ea typeface="문체부 훈민정음체"/>
                          <a:cs typeface="함초롬바탕"/>
                        </a:rPr>
                        <a:t>of  taxation</a:t>
                      </a:r>
                      <a:endParaRPr lang="en-US" sz="1000" b="1" dirty="0">
                        <a:latin typeface="문체부 훈민정음체"/>
                        <a:ea typeface="문체부 훈민정음체"/>
                        <a:cs typeface="함초롬바탕"/>
                      </a:endParaRPr>
                    </a:p>
                  </a:txBody>
                  <a:tcPr marL="0" marR="0" marT="14678"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gn="ctr">
                        <a:lnSpc>
                          <a:spcPct val="100000"/>
                        </a:lnSpc>
                        <a:spcBef>
                          <a:spcPts val="25"/>
                        </a:spcBef>
                        <a:defRPr lang="ko-KR" altLang="en-US"/>
                      </a:pPr>
                      <a:endParaRPr lang="en-US" sz="1000" b="1" dirty="0">
                        <a:latin typeface="문체부 훈민정음체"/>
                        <a:ea typeface="문체부 훈민정음체"/>
                        <a:cs typeface="Times New Roman"/>
                      </a:endParaRPr>
                    </a:p>
                    <a:p>
                      <a:pPr algn="ctr">
                        <a:lnSpc>
                          <a:spcPct val="100000"/>
                        </a:lnSpc>
                        <a:defRPr lang="ko-KR" altLang="en-US"/>
                      </a:pPr>
                      <a:r>
                        <a:rPr lang="en-US" sz="1000" b="1" spc="-10" dirty="0">
                          <a:latin typeface="문체부 훈민정음체"/>
                          <a:ea typeface="문체부 훈민정음체"/>
                          <a:cs typeface="함초롬바탕"/>
                        </a:rPr>
                        <a:t>tax</a:t>
                      </a:r>
                      <a:r>
                        <a:rPr lang="en-US" sz="1000" b="1" spc="-15" dirty="0">
                          <a:latin typeface="문체부 훈민정음체"/>
                          <a:ea typeface="문체부 훈민정음체"/>
                          <a:cs typeface="함초롬바탕"/>
                        </a:rPr>
                        <a:t> </a:t>
                      </a:r>
                      <a:r>
                        <a:rPr lang="en-US" sz="1000" b="1" spc="-5" dirty="0">
                          <a:latin typeface="문체부 훈민정음체"/>
                          <a:ea typeface="문체부 훈민정음체"/>
                          <a:cs typeface="함초롬바탕"/>
                        </a:rPr>
                        <a:t>revenue</a:t>
                      </a:r>
                      <a:endParaRPr lang="en-US" sz="1000" b="1" dirty="0">
                        <a:latin typeface="문체부 훈민정음체"/>
                        <a:ea typeface="문체부 훈민정음체"/>
                        <a:cs typeface="함초롬바탕"/>
                      </a:endParaRPr>
                    </a:p>
                  </a:txBody>
                  <a:tcPr marL="0" marR="0" marT="2718"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3810" algn="ctr">
                        <a:lnSpc>
                          <a:spcPct val="100000"/>
                        </a:lnSpc>
                        <a:defRPr lang="ko-KR" altLang="en-US"/>
                      </a:pPr>
                      <a:endParaRPr lang="en-US" sz="1000" b="1" spc="-5" dirty="0">
                        <a:latin typeface="문체부 훈민정음체"/>
                        <a:ea typeface="문체부 훈민정음체"/>
                        <a:cs typeface="함초롬바탕"/>
                      </a:endParaRPr>
                    </a:p>
                    <a:p>
                      <a:pPr marL="3810" algn="ctr">
                        <a:lnSpc>
                          <a:spcPct val="100000"/>
                        </a:lnSpc>
                        <a:defRPr lang="ko-KR" altLang="en-US"/>
                      </a:pPr>
                      <a:r>
                        <a:rPr lang="en-US" sz="1000" b="1" spc="-5" dirty="0">
                          <a:latin typeface="문체부 훈민정음체"/>
                          <a:ea typeface="문체부 훈민정음체"/>
                          <a:cs typeface="함초롬바탕"/>
                        </a:rPr>
                        <a:t>burden </a:t>
                      </a:r>
                      <a:r>
                        <a:rPr lang="en-US" sz="1000" b="1" spc="-10" dirty="0">
                          <a:latin typeface="문체부 훈민정음체"/>
                          <a:ea typeface="문체부 훈민정음체"/>
                          <a:cs typeface="함초롬바탕"/>
                        </a:rPr>
                        <a:t>to</a:t>
                      </a:r>
                      <a:r>
                        <a:rPr lang="en-US" sz="1000" b="1" spc="-15" dirty="0">
                          <a:latin typeface="문체부 훈민정음체"/>
                          <a:ea typeface="문체부 훈민정음체"/>
                          <a:cs typeface="함초롬바탕"/>
                        </a:rPr>
                        <a:t> </a:t>
                      </a:r>
                      <a:r>
                        <a:rPr lang="en-US" sz="1000" b="1" spc="-5" dirty="0">
                          <a:latin typeface="문체부 훈민정음체"/>
                          <a:ea typeface="문체부 훈민정음체"/>
                          <a:cs typeface="함초롬바탕"/>
                        </a:rPr>
                        <a:t>company</a:t>
                      </a:r>
                      <a:endParaRPr lang="en-US" sz="1000" b="1" dirty="0">
                        <a:latin typeface="문체부 훈민정음체"/>
                        <a:ea typeface="문체부 훈민정음체"/>
                        <a:cs typeface="함초롬바탕"/>
                      </a:endParaRPr>
                    </a:p>
                  </a:txBody>
                  <a:tcPr marL="0" marR="0" marT="2718"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0"/>
                  </a:ext>
                </a:extLst>
              </a:tr>
              <a:tr h="446326">
                <a:tc>
                  <a:txBody>
                    <a:bodyPr/>
                    <a:lstStyle/>
                    <a:p>
                      <a:pPr marL="62865" algn="l">
                        <a:lnSpc>
                          <a:spcPct val="100000"/>
                        </a:lnSpc>
                        <a:defRPr lang="ko-KR" altLang="en-US"/>
                      </a:pPr>
                      <a:endParaRPr lang="en-US" sz="1000" b="1" spc="-10" dirty="0">
                        <a:latin typeface="함초롬바탕"/>
                        <a:cs typeface="함초롬바탕"/>
                      </a:endParaRPr>
                    </a:p>
                    <a:p>
                      <a:pPr marL="62865" algn="l">
                        <a:lnSpc>
                          <a:spcPct val="100000"/>
                        </a:lnSpc>
                        <a:defRPr lang="ko-KR" altLang="en-US"/>
                      </a:pPr>
                      <a:r>
                        <a:rPr lang="en-US" sz="1000" b="1" spc="-10" dirty="0">
                          <a:latin typeface="함초롬바탕"/>
                          <a:cs typeface="함초롬바탕"/>
                        </a:rPr>
                        <a:t>DST</a:t>
                      </a:r>
                      <a:endParaRPr lang="en-US" sz="1000" dirty="0">
                        <a:latin typeface="함초롬바탕"/>
                        <a:cs typeface="함초롬바탕"/>
                      </a:endParaRPr>
                    </a:p>
                  </a:txBody>
                  <a:tcPr marL="0" marR="0" marT="4893"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122555" algn="ctr">
                        <a:lnSpc>
                          <a:spcPct val="100000"/>
                        </a:lnSpc>
                        <a:defRPr lang="ko-KR" altLang="en-US"/>
                      </a:pPr>
                      <a:endParaRPr lang="en-US" sz="1000" b="1" spc="-5" dirty="0">
                        <a:latin typeface="함초롬바탕"/>
                        <a:cs typeface="함초롬바탕"/>
                      </a:endParaRPr>
                    </a:p>
                    <a:p>
                      <a:pPr marL="122555" algn="ctr">
                        <a:lnSpc>
                          <a:spcPct val="100000"/>
                        </a:lnSpc>
                        <a:defRPr lang="ko-KR" altLang="en-US"/>
                      </a:pPr>
                      <a:r>
                        <a:rPr lang="en-US" sz="1000" b="1" spc="-5" dirty="0">
                          <a:latin typeface="함초롬바탕"/>
                          <a:cs typeface="함초롬바탕"/>
                        </a:rPr>
                        <a:t>income</a:t>
                      </a:r>
                      <a:r>
                        <a:rPr lang="en-US" sz="1000" b="1" spc="-10" dirty="0">
                          <a:latin typeface="함초롬바탕"/>
                          <a:cs typeface="함초롬바탕"/>
                        </a:rPr>
                        <a:t> tax</a:t>
                      </a:r>
                      <a:endParaRPr lang="en-US" sz="1000" dirty="0">
                        <a:latin typeface="함초롬바탕"/>
                        <a:cs typeface="함초롬바탕"/>
                      </a:endParaRPr>
                    </a:p>
                  </a:txBody>
                  <a:tcPr marL="0" marR="0" marT="4893"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gn="ctr">
                        <a:lnSpc>
                          <a:spcPct val="100000"/>
                        </a:lnSpc>
                        <a:defRPr lang="ko-KR" altLang="en-US"/>
                      </a:pPr>
                      <a:endParaRPr lang="en-US" sz="1000" b="1" spc="-5" dirty="0">
                        <a:latin typeface="함초롬바탕"/>
                        <a:cs typeface="함초롬바탕"/>
                      </a:endParaRPr>
                    </a:p>
                    <a:p>
                      <a:pPr algn="ctr">
                        <a:lnSpc>
                          <a:spcPct val="100000"/>
                        </a:lnSpc>
                        <a:defRPr lang="ko-KR" altLang="en-US"/>
                      </a:pPr>
                      <a:r>
                        <a:rPr lang="en-US" sz="1000" b="1" spc="-5" dirty="0">
                          <a:latin typeface="함초롬바탕"/>
                          <a:cs typeface="함초롬바탕"/>
                        </a:rPr>
                        <a:t>low</a:t>
                      </a:r>
                      <a:endParaRPr lang="en-US" sz="1000" dirty="0">
                        <a:latin typeface="함초롬바탕"/>
                        <a:cs typeface="함초롬바탕"/>
                      </a:endParaRPr>
                    </a:p>
                  </a:txBody>
                  <a:tcPr marL="0" marR="0" marT="4893"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gn="ctr">
                        <a:lnSpc>
                          <a:spcPct val="100000"/>
                        </a:lnSpc>
                        <a:defRPr lang="ko-KR" altLang="en-US"/>
                      </a:pPr>
                      <a:endParaRPr lang="en-US" sz="1000" b="1" spc="-5" dirty="0">
                        <a:latin typeface="함초롬바탕"/>
                        <a:cs typeface="함초롬바탕"/>
                      </a:endParaRPr>
                    </a:p>
                    <a:p>
                      <a:pPr algn="ctr">
                        <a:lnSpc>
                          <a:spcPct val="100000"/>
                        </a:lnSpc>
                        <a:defRPr lang="ko-KR" altLang="en-US"/>
                      </a:pPr>
                      <a:r>
                        <a:rPr lang="en-US" sz="1000" b="1" spc="-5" dirty="0">
                          <a:latin typeface="함초롬바탕"/>
                          <a:cs typeface="함초롬바탕"/>
                        </a:rPr>
                        <a:t>low</a:t>
                      </a:r>
                      <a:endParaRPr lang="en-US" sz="1000" dirty="0">
                        <a:latin typeface="함초롬바탕"/>
                        <a:cs typeface="함초롬바탕"/>
                      </a:endParaRPr>
                    </a:p>
                  </a:txBody>
                  <a:tcPr marL="0" marR="0" marT="4893"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gn="ctr">
                        <a:lnSpc>
                          <a:spcPct val="100000"/>
                        </a:lnSpc>
                        <a:defRPr lang="ko-KR" altLang="en-US"/>
                      </a:pPr>
                      <a:endParaRPr lang="en-US" sz="1000" b="1" spc="-5" dirty="0">
                        <a:latin typeface="함초롬바탕"/>
                        <a:cs typeface="함초롬바탕"/>
                      </a:endParaRPr>
                    </a:p>
                    <a:p>
                      <a:pPr algn="ctr">
                        <a:lnSpc>
                          <a:spcPct val="100000"/>
                        </a:lnSpc>
                        <a:defRPr lang="ko-KR" altLang="en-US"/>
                      </a:pPr>
                      <a:r>
                        <a:rPr lang="en-US" sz="1000" b="1" spc="-5" dirty="0">
                          <a:latin typeface="함초롬바탕"/>
                          <a:cs typeface="함초롬바탕"/>
                        </a:rPr>
                        <a:t>low</a:t>
                      </a:r>
                      <a:endParaRPr lang="en-US" sz="1000" dirty="0">
                        <a:latin typeface="함초롬바탕"/>
                        <a:cs typeface="함초롬바탕"/>
                      </a:endParaRPr>
                    </a:p>
                  </a:txBody>
                  <a:tcPr marL="0" marR="0" marT="4893"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gn="ctr">
                        <a:lnSpc>
                          <a:spcPct val="100000"/>
                        </a:lnSpc>
                        <a:defRPr lang="ko-KR" altLang="en-US"/>
                      </a:pPr>
                      <a:endParaRPr lang="en-US" sz="1000" b="1" spc="-5">
                        <a:latin typeface="함초롬바탕"/>
                        <a:cs typeface="함초롬바탕"/>
                      </a:endParaRPr>
                    </a:p>
                    <a:p>
                      <a:pPr algn="ctr">
                        <a:lnSpc>
                          <a:spcPct val="100000"/>
                        </a:lnSpc>
                        <a:defRPr lang="ko-KR" altLang="en-US"/>
                      </a:pPr>
                      <a:r>
                        <a:rPr lang="en-US" sz="1000" b="1" spc="-5">
                          <a:latin typeface="함초롬바탕"/>
                          <a:cs typeface="함초롬바탕"/>
                        </a:rPr>
                        <a:t>no</a:t>
                      </a:r>
                      <a:endParaRPr lang="en-US" sz="1000">
                        <a:latin typeface="함초롬바탕"/>
                        <a:cs typeface="함초롬바탕"/>
                      </a:endParaRPr>
                    </a:p>
                  </a:txBody>
                  <a:tcPr marL="0" marR="0" marT="4893"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3175" algn="ctr">
                        <a:lnSpc>
                          <a:spcPct val="100000"/>
                        </a:lnSpc>
                        <a:defRPr lang="ko-KR" altLang="en-US"/>
                      </a:pPr>
                      <a:endParaRPr lang="en-US" sz="1000" b="1" spc="-5">
                        <a:latin typeface="함초롬바탕"/>
                        <a:cs typeface="함초롬바탕"/>
                      </a:endParaRPr>
                    </a:p>
                    <a:p>
                      <a:pPr marL="3175" algn="ctr">
                        <a:lnSpc>
                          <a:spcPct val="100000"/>
                        </a:lnSpc>
                        <a:defRPr lang="ko-KR" altLang="en-US"/>
                      </a:pPr>
                      <a:r>
                        <a:rPr lang="en-US" sz="1000" b="1" spc="-5">
                          <a:latin typeface="함초롬바탕"/>
                          <a:cs typeface="함초롬바탕"/>
                        </a:rPr>
                        <a:t>no</a:t>
                      </a:r>
                      <a:endParaRPr lang="en-US" sz="1000">
                        <a:latin typeface="함초롬바탕"/>
                        <a:cs typeface="함초롬바탕"/>
                      </a:endParaRPr>
                    </a:p>
                  </a:txBody>
                  <a:tcPr marL="0" marR="0" marT="4893"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1"/>
                  </a:ext>
                </a:extLst>
              </a:tr>
              <a:tr h="445784">
                <a:tc>
                  <a:txBody>
                    <a:bodyPr/>
                    <a:lstStyle/>
                    <a:p>
                      <a:pPr algn="l">
                        <a:lnSpc>
                          <a:spcPct val="100000"/>
                        </a:lnSpc>
                        <a:spcBef>
                          <a:spcPts val="35"/>
                        </a:spcBef>
                        <a:defRPr lang="ko-KR" altLang="en-US"/>
                      </a:pPr>
                      <a:endParaRPr lang="en-US" sz="1400" dirty="0">
                        <a:latin typeface="Times New Roman"/>
                        <a:cs typeface="Times New Roman"/>
                      </a:endParaRPr>
                    </a:p>
                    <a:p>
                      <a:pPr marL="62865" algn="l">
                        <a:lnSpc>
                          <a:spcPct val="100000"/>
                        </a:lnSpc>
                        <a:defRPr lang="ko-KR" altLang="en-US"/>
                      </a:pPr>
                      <a:r>
                        <a:rPr lang="en-US" sz="1000" b="1" spc="-5" dirty="0">
                          <a:latin typeface="함초롬바탕"/>
                          <a:cs typeface="함초롬바탕"/>
                        </a:rPr>
                        <a:t>Digital</a:t>
                      </a:r>
                      <a:r>
                        <a:rPr lang="en-US" sz="1000" b="1" spc="-10" dirty="0">
                          <a:latin typeface="함초롬바탕"/>
                          <a:cs typeface="함초롬바탕"/>
                        </a:rPr>
                        <a:t> </a:t>
                      </a:r>
                      <a:r>
                        <a:rPr lang="en-US" sz="1000" b="1" spc="-5" dirty="0">
                          <a:latin typeface="함초롬바탕"/>
                          <a:cs typeface="함초롬바탕"/>
                        </a:rPr>
                        <a:t>Tax</a:t>
                      </a:r>
                      <a:endParaRPr lang="en-US" sz="1000" dirty="0">
                        <a:latin typeface="함초롬바탕"/>
                        <a:cs typeface="함초롬바탕"/>
                      </a:endParaRPr>
                    </a:p>
                  </a:txBody>
                  <a:tcPr marL="0" marR="0" marT="3805"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gn="ctr">
                        <a:lnSpc>
                          <a:spcPct val="100000"/>
                        </a:lnSpc>
                        <a:spcBef>
                          <a:spcPts val="35"/>
                        </a:spcBef>
                        <a:defRPr lang="ko-KR" altLang="en-US"/>
                      </a:pPr>
                      <a:endParaRPr lang="en-US" sz="1400" dirty="0">
                        <a:latin typeface="Times New Roman"/>
                        <a:cs typeface="Times New Roman"/>
                      </a:endParaRPr>
                    </a:p>
                    <a:p>
                      <a:pPr marL="122555" algn="ctr">
                        <a:lnSpc>
                          <a:spcPct val="100000"/>
                        </a:lnSpc>
                        <a:defRPr lang="ko-KR" altLang="en-US"/>
                      </a:pPr>
                      <a:r>
                        <a:rPr lang="en-US" sz="1000" b="1" spc="-5" dirty="0">
                          <a:latin typeface="함초롬바탕"/>
                          <a:cs typeface="함초롬바탕"/>
                        </a:rPr>
                        <a:t>income</a:t>
                      </a:r>
                      <a:r>
                        <a:rPr lang="en-US" sz="1000" b="1" spc="-10" dirty="0">
                          <a:latin typeface="함초롬바탕"/>
                          <a:cs typeface="함초롬바탕"/>
                        </a:rPr>
                        <a:t> tax</a:t>
                      </a:r>
                      <a:endParaRPr lang="en-US" sz="1000" dirty="0">
                        <a:latin typeface="함초롬바탕"/>
                        <a:cs typeface="함초롬바탕"/>
                      </a:endParaRPr>
                    </a:p>
                  </a:txBody>
                  <a:tcPr marL="0" marR="0" marT="3805"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gn="ctr">
                        <a:lnSpc>
                          <a:spcPct val="100000"/>
                        </a:lnSpc>
                        <a:spcBef>
                          <a:spcPts val="35"/>
                        </a:spcBef>
                        <a:defRPr lang="ko-KR" altLang="en-US"/>
                      </a:pPr>
                      <a:endParaRPr lang="en-US" sz="1400" dirty="0">
                        <a:latin typeface="Times New Roman"/>
                        <a:cs typeface="Times New Roman"/>
                      </a:endParaRPr>
                    </a:p>
                    <a:p>
                      <a:pPr algn="ctr">
                        <a:lnSpc>
                          <a:spcPct val="100000"/>
                        </a:lnSpc>
                        <a:defRPr lang="ko-KR" altLang="en-US"/>
                      </a:pPr>
                      <a:r>
                        <a:rPr lang="en-US" sz="1000" b="1" spc="-5" dirty="0">
                          <a:latin typeface="함초롬바탕"/>
                          <a:cs typeface="함초롬바탕"/>
                        </a:rPr>
                        <a:t>not</a:t>
                      </a:r>
                      <a:r>
                        <a:rPr lang="en-US" sz="1000" b="1" spc="-20" dirty="0">
                          <a:latin typeface="함초롬바탕"/>
                          <a:cs typeface="함초롬바탕"/>
                        </a:rPr>
                        <a:t> </a:t>
                      </a:r>
                      <a:r>
                        <a:rPr lang="en-US" sz="1000" b="1" spc="-5" dirty="0">
                          <a:latin typeface="함초롬바탕"/>
                          <a:cs typeface="함초롬바탕"/>
                        </a:rPr>
                        <a:t>clear</a:t>
                      </a:r>
                      <a:endParaRPr lang="en-US" sz="1000" dirty="0">
                        <a:latin typeface="함초롬바탕"/>
                        <a:cs typeface="함초롬바탕"/>
                      </a:endParaRPr>
                    </a:p>
                  </a:txBody>
                  <a:tcPr marL="0" marR="0" marT="3805"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gn="ctr">
                        <a:lnSpc>
                          <a:spcPct val="100000"/>
                        </a:lnSpc>
                        <a:spcBef>
                          <a:spcPts val="35"/>
                        </a:spcBef>
                        <a:defRPr lang="ko-KR" altLang="en-US"/>
                      </a:pPr>
                      <a:endParaRPr lang="en-US" sz="1400" dirty="0">
                        <a:latin typeface="Times New Roman"/>
                        <a:cs typeface="Times New Roman"/>
                      </a:endParaRPr>
                    </a:p>
                    <a:p>
                      <a:pPr algn="ctr">
                        <a:lnSpc>
                          <a:spcPct val="100000"/>
                        </a:lnSpc>
                        <a:defRPr lang="ko-KR" altLang="en-US"/>
                      </a:pPr>
                      <a:r>
                        <a:rPr lang="en-US" sz="1000" b="1" spc="-5" dirty="0">
                          <a:latin typeface="함초롬바탕"/>
                          <a:cs typeface="함초롬바탕"/>
                        </a:rPr>
                        <a:t>low</a:t>
                      </a:r>
                      <a:endParaRPr lang="en-US" sz="1000" dirty="0">
                        <a:latin typeface="함초롬바탕"/>
                        <a:cs typeface="함초롬바탕"/>
                      </a:endParaRPr>
                    </a:p>
                  </a:txBody>
                  <a:tcPr marL="0" marR="0" marT="3805"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gn="ctr">
                        <a:lnSpc>
                          <a:spcPct val="100000"/>
                        </a:lnSpc>
                        <a:spcBef>
                          <a:spcPts val="35"/>
                        </a:spcBef>
                        <a:defRPr lang="ko-KR" altLang="en-US"/>
                      </a:pPr>
                      <a:endParaRPr lang="en-US" sz="1400" dirty="0">
                        <a:latin typeface="Times New Roman"/>
                        <a:cs typeface="Times New Roman"/>
                      </a:endParaRPr>
                    </a:p>
                    <a:p>
                      <a:pPr algn="ctr">
                        <a:lnSpc>
                          <a:spcPct val="100000"/>
                        </a:lnSpc>
                        <a:defRPr lang="ko-KR" altLang="en-US"/>
                      </a:pPr>
                      <a:r>
                        <a:rPr lang="en-US" sz="1000" b="1" spc="-5" dirty="0">
                          <a:latin typeface="함초롬바탕"/>
                          <a:cs typeface="함초롬바탕"/>
                        </a:rPr>
                        <a:t>middle</a:t>
                      </a:r>
                      <a:endParaRPr lang="en-US" sz="1000" dirty="0">
                        <a:latin typeface="함초롬바탕"/>
                        <a:cs typeface="함초롬바탕"/>
                      </a:endParaRPr>
                    </a:p>
                  </a:txBody>
                  <a:tcPr marL="0" marR="0" marT="3805"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gn="ctr">
                        <a:lnSpc>
                          <a:spcPct val="100000"/>
                        </a:lnSpc>
                        <a:spcBef>
                          <a:spcPts val="35"/>
                        </a:spcBef>
                        <a:defRPr lang="ko-KR" altLang="en-US"/>
                      </a:pPr>
                      <a:endParaRPr lang="en-US" sz="1400" dirty="0">
                        <a:latin typeface="Times New Roman"/>
                        <a:cs typeface="Times New Roman"/>
                      </a:endParaRPr>
                    </a:p>
                    <a:p>
                      <a:pPr algn="ctr">
                        <a:lnSpc>
                          <a:spcPct val="100000"/>
                        </a:lnSpc>
                        <a:defRPr lang="ko-KR" altLang="en-US"/>
                      </a:pPr>
                      <a:r>
                        <a:rPr lang="en-US" sz="1000" b="1" spc="-5" dirty="0">
                          <a:latin typeface="함초롬바탕"/>
                          <a:cs typeface="함초롬바탕"/>
                        </a:rPr>
                        <a:t>not</a:t>
                      </a:r>
                      <a:r>
                        <a:rPr lang="en-US" sz="1000" b="1" spc="-20" dirty="0">
                          <a:latin typeface="함초롬바탕"/>
                          <a:cs typeface="함초롬바탕"/>
                        </a:rPr>
                        <a:t> </a:t>
                      </a:r>
                      <a:r>
                        <a:rPr lang="en-US" sz="1000" b="1" spc="-5" dirty="0">
                          <a:latin typeface="함초롬바탕"/>
                          <a:cs typeface="함초롬바탕"/>
                        </a:rPr>
                        <a:t>clear</a:t>
                      </a:r>
                      <a:endParaRPr lang="en-US" sz="1000" dirty="0">
                        <a:latin typeface="함초롬바탕"/>
                        <a:cs typeface="함초롬바탕"/>
                      </a:endParaRPr>
                    </a:p>
                  </a:txBody>
                  <a:tcPr marL="0" marR="0" marT="3805"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gn="ctr">
                        <a:lnSpc>
                          <a:spcPct val="100000"/>
                        </a:lnSpc>
                        <a:spcBef>
                          <a:spcPts val="35"/>
                        </a:spcBef>
                        <a:defRPr lang="ko-KR" altLang="en-US"/>
                      </a:pPr>
                      <a:endParaRPr lang="en-US" sz="1400" dirty="0">
                        <a:latin typeface="Times New Roman"/>
                        <a:cs typeface="Times New Roman"/>
                      </a:endParaRPr>
                    </a:p>
                    <a:p>
                      <a:pPr marL="1905" algn="ctr">
                        <a:lnSpc>
                          <a:spcPct val="100000"/>
                        </a:lnSpc>
                        <a:defRPr lang="ko-KR" altLang="en-US"/>
                      </a:pPr>
                      <a:r>
                        <a:rPr lang="en-US" sz="1000" b="1" spc="-5" dirty="0">
                          <a:latin typeface="함초롬바탕"/>
                          <a:cs typeface="함초롬바탕"/>
                        </a:rPr>
                        <a:t>low</a:t>
                      </a:r>
                      <a:endParaRPr lang="en-US" sz="1000" dirty="0">
                        <a:latin typeface="함초롬바탕"/>
                        <a:cs typeface="함초롬바탕"/>
                      </a:endParaRPr>
                    </a:p>
                  </a:txBody>
                  <a:tcPr marL="0" marR="0" marT="3805"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2"/>
                  </a:ext>
                </a:extLst>
              </a:tr>
              <a:tr h="446871">
                <a:tc>
                  <a:txBody>
                    <a:bodyPr/>
                    <a:lstStyle/>
                    <a:p>
                      <a:pPr algn="l">
                        <a:lnSpc>
                          <a:spcPct val="100000"/>
                        </a:lnSpc>
                        <a:defRPr lang="ko-KR" altLang="en-US"/>
                      </a:pPr>
                      <a:endParaRPr lang="en-US" sz="1500" dirty="0">
                        <a:latin typeface="Times New Roman"/>
                        <a:cs typeface="Times New Roman"/>
                      </a:endParaRPr>
                    </a:p>
                    <a:p>
                      <a:pPr marL="62865" algn="l">
                        <a:lnSpc>
                          <a:spcPct val="100000"/>
                        </a:lnSpc>
                        <a:defRPr lang="ko-KR" altLang="en-US"/>
                      </a:pPr>
                      <a:r>
                        <a:rPr lang="en-US" sz="1000" b="1" spc="-10" dirty="0">
                          <a:latin typeface="함초롬바탕"/>
                          <a:cs typeface="함초롬바탕"/>
                        </a:rPr>
                        <a:t>Data</a:t>
                      </a:r>
                      <a:r>
                        <a:rPr lang="en-US" sz="1000" b="1" spc="-5" dirty="0">
                          <a:latin typeface="함초롬바탕"/>
                          <a:cs typeface="함초롬바탕"/>
                        </a:rPr>
                        <a:t> Tax</a:t>
                      </a:r>
                      <a:endParaRPr lang="en-US" sz="1000" dirty="0">
                        <a:latin typeface="함초롬바탕"/>
                        <a:cs typeface="함초롬바탕"/>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gn="ctr">
                        <a:lnSpc>
                          <a:spcPct val="100000"/>
                        </a:lnSpc>
                        <a:defRPr lang="ko-KR" altLang="en-US"/>
                      </a:pPr>
                      <a:endParaRPr lang="en-US" sz="1500" dirty="0">
                        <a:latin typeface="Times New Roman"/>
                        <a:cs typeface="Times New Roman"/>
                      </a:endParaRPr>
                    </a:p>
                    <a:p>
                      <a:pPr marL="157480" algn="ctr">
                        <a:lnSpc>
                          <a:spcPct val="100000"/>
                        </a:lnSpc>
                        <a:defRPr lang="ko-KR" altLang="en-US"/>
                      </a:pPr>
                      <a:r>
                        <a:rPr lang="en-US" sz="1000" b="1" spc="-5" dirty="0">
                          <a:latin typeface="함초롬바탕"/>
                          <a:cs typeface="함초롬바탕"/>
                        </a:rPr>
                        <a:t>excise</a:t>
                      </a:r>
                      <a:r>
                        <a:rPr lang="en-US" sz="1000" b="1" spc="-10" dirty="0">
                          <a:latin typeface="함초롬바탕"/>
                          <a:cs typeface="함초롬바탕"/>
                        </a:rPr>
                        <a:t> tax</a:t>
                      </a:r>
                      <a:endParaRPr lang="en-US" sz="1000" dirty="0">
                        <a:latin typeface="함초롬바탕"/>
                        <a:cs typeface="함초롬바탕"/>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gn="ctr">
                        <a:lnSpc>
                          <a:spcPct val="100000"/>
                        </a:lnSpc>
                        <a:defRPr lang="ko-KR" altLang="en-US"/>
                      </a:pPr>
                      <a:endParaRPr lang="en-US" sz="1500" dirty="0">
                        <a:latin typeface="Times New Roman"/>
                        <a:cs typeface="Times New Roman"/>
                      </a:endParaRPr>
                    </a:p>
                    <a:p>
                      <a:pPr algn="ctr">
                        <a:lnSpc>
                          <a:spcPct val="100000"/>
                        </a:lnSpc>
                        <a:defRPr lang="ko-KR" altLang="en-US"/>
                      </a:pPr>
                      <a:r>
                        <a:rPr lang="en-US" sz="1000" b="1" spc="-5" dirty="0">
                          <a:latin typeface="함초롬바탕"/>
                          <a:cs typeface="함초롬바탕"/>
                        </a:rPr>
                        <a:t>high</a:t>
                      </a:r>
                      <a:endParaRPr lang="en-US" sz="1000" dirty="0">
                        <a:latin typeface="함초롬바탕"/>
                        <a:cs typeface="함초롬바탕"/>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gn="ctr">
                        <a:lnSpc>
                          <a:spcPct val="100000"/>
                        </a:lnSpc>
                        <a:defRPr lang="ko-KR" altLang="en-US"/>
                      </a:pPr>
                      <a:endParaRPr lang="en-US" sz="1500" dirty="0">
                        <a:latin typeface="Times New Roman"/>
                        <a:cs typeface="Times New Roman"/>
                      </a:endParaRPr>
                    </a:p>
                    <a:p>
                      <a:pPr algn="ctr">
                        <a:lnSpc>
                          <a:spcPct val="100000"/>
                        </a:lnSpc>
                        <a:defRPr lang="ko-KR" altLang="en-US"/>
                      </a:pPr>
                      <a:r>
                        <a:rPr lang="en-US" sz="1000" b="1" spc="-5" dirty="0">
                          <a:latin typeface="함초롬바탕"/>
                          <a:cs typeface="함초롬바탕"/>
                        </a:rPr>
                        <a:t>low</a:t>
                      </a:r>
                      <a:endParaRPr lang="en-US" sz="1000" dirty="0">
                        <a:latin typeface="함초롬바탕"/>
                        <a:cs typeface="함초롬바탕"/>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gn="ctr">
                        <a:lnSpc>
                          <a:spcPct val="100000"/>
                        </a:lnSpc>
                        <a:defRPr lang="ko-KR" altLang="en-US"/>
                      </a:pPr>
                      <a:endParaRPr lang="en-US" sz="1500" dirty="0">
                        <a:latin typeface="Times New Roman"/>
                        <a:cs typeface="Times New Roman"/>
                      </a:endParaRPr>
                    </a:p>
                    <a:p>
                      <a:pPr algn="ctr">
                        <a:lnSpc>
                          <a:spcPct val="100000"/>
                        </a:lnSpc>
                        <a:defRPr lang="ko-KR" altLang="en-US"/>
                      </a:pPr>
                      <a:r>
                        <a:rPr lang="en-US" sz="1000" b="1" spc="-5" dirty="0">
                          <a:latin typeface="함초롬바탕"/>
                          <a:cs typeface="함초롬바탕"/>
                        </a:rPr>
                        <a:t>low/middle</a:t>
                      </a:r>
                      <a:endParaRPr lang="en-US" sz="1000" dirty="0">
                        <a:latin typeface="함초롬바탕"/>
                        <a:cs typeface="함초롬바탕"/>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gn="ctr">
                        <a:lnSpc>
                          <a:spcPct val="100000"/>
                        </a:lnSpc>
                        <a:defRPr lang="ko-KR" altLang="en-US"/>
                      </a:pPr>
                      <a:endParaRPr lang="en-US" sz="1500" dirty="0">
                        <a:latin typeface="Times New Roman"/>
                        <a:cs typeface="Times New Roman"/>
                      </a:endParaRPr>
                    </a:p>
                    <a:p>
                      <a:pPr algn="ctr">
                        <a:lnSpc>
                          <a:spcPct val="100000"/>
                        </a:lnSpc>
                        <a:defRPr lang="ko-KR" altLang="en-US"/>
                      </a:pPr>
                      <a:r>
                        <a:rPr lang="en-US" sz="1000" b="1" spc="-5" dirty="0">
                          <a:latin typeface="함초롬바탕"/>
                          <a:cs typeface="함초롬바탕"/>
                        </a:rPr>
                        <a:t>increase</a:t>
                      </a:r>
                      <a:endParaRPr lang="en-US" sz="1000" dirty="0">
                        <a:latin typeface="함초롬바탕"/>
                        <a:cs typeface="함초롬바탕"/>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gn="ctr">
                        <a:lnSpc>
                          <a:spcPct val="100000"/>
                        </a:lnSpc>
                        <a:defRPr lang="ko-KR" altLang="en-US"/>
                      </a:pPr>
                      <a:endParaRPr lang="en-US" sz="1500" dirty="0">
                        <a:latin typeface="Times New Roman"/>
                        <a:cs typeface="Times New Roman"/>
                      </a:endParaRPr>
                    </a:p>
                    <a:p>
                      <a:pPr marL="1905" algn="ctr">
                        <a:lnSpc>
                          <a:spcPct val="100000"/>
                        </a:lnSpc>
                        <a:defRPr lang="ko-KR" altLang="en-US"/>
                      </a:pPr>
                      <a:r>
                        <a:rPr lang="en-US" sz="1000" b="1" spc="-5" dirty="0">
                          <a:latin typeface="함초롬바탕"/>
                          <a:cs typeface="함초롬바탕"/>
                        </a:rPr>
                        <a:t>high</a:t>
                      </a:r>
                      <a:endParaRPr lang="en-US" sz="1000" dirty="0">
                        <a:latin typeface="함초롬바탕"/>
                        <a:cs typeface="함초롬바탕"/>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3"/>
                  </a:ext>
                </a:extLst>
              </a:tr>
            </a:tbl>
          </a:graphicData>
        </a:graphic>
      </p:graphicFrame>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4BEAC2B3-9480-B1D0-6C3D-C8A6CF9245B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object 2"/>
          <p:cNvSpPr txBox="1">
            <a:spLocks noGrp="1"/>
          </p:cNvSpPr>
          <p:nvPr>
            <p:ph type="title"/>
          </p:nvPr>
        </p:nvSpPr>
        <p:spPr>
          <a:xfrm>
            <a:off x="3252611" y="819692"/>
            <a:ext cx="2474099" cy="300189"/>
          </a:xfrm>
          <a:prstGeom prst="rect">
            <a:avLst/>
          </a:prstGeom>
        </p:spPr>
        <p:txBody>
          <a:bodyPr vert="horz" wrap="square" lIns="0" tIns="10329" rIns="0" bIns="0" rtlCol="0" anchor="ctr">
            <a:spAutoFit/>
          </a:bodyPr>
          <a:lstStyle/>
          <a:p>
            <a:pPr marL="10872">
              <a:lnSpc>
                <a:spcPct val="100000"/>
              </a:lnSpc>
              <a:spcBef>
                <a:spcPts val="80"/>
              </a:spcBef>
              <a:defRPr lang="ko-KR" altLang="en-US"/>
            </a:pPr>
            <a:r>
              <a:rPr lang="en-US" altLang="ko-KR" sz="1883" b="1" dirty="0">
                <a:latin typeface="HY견고딕" pitchFamily="18" charset="-127"/>
                <a:ea typeface="HY견고딕" pitchFamily="18" charset="-127"/>
              </a:rPr>
              <a:t>I. Digital Data</a:t>
            </a:r>
            <a:r>
              <a:rPr lang="ko-KR" altLang="en-US" sz="1883" b="1" spc="-86" dirty="0">
                <a:latin typeface="HY견고딕" pitchFamily="18" charset="-127"/>
                <a:ea typeface="HY견고딕" pitchFamily="18" charset="-127"/>
              </a:rPr>
              <a:t> </a:t>
            </a:r>
            <a:r>
              <a:rPr lang="en-US" altLang="ko-KR" sz="1883" b="1" dirty="0">
                <a:latin typeface="HY견고딕" pitchFamily="18" charset="-127"/>
                <a:ea typeface="HY견고딕" pitchFamily="18" charset="-127"/>
              </a:rPr>
              <a:t>Tax</a:t>
            </a:r>
          </a:p>
        </p:txBody>
      </p:sp>
      <p:sp>
        <p:nvSpPr>
          <p:cNvPr id="3" name="object 3"/>
          <p:cNvSpPr/>
          <p:nvPr/>
        </p:nvSpPr>
        <p:spPr>
          <a:xfrm>
            <a:off x="961838" y="1409709"/>
            <a:ext cx="7205983" cy="418594"/>
          </a:xfrm>
          <a:prstGeom prst="rect">
            <a:avLst/>
          </a:prstGeom>
          <a:blipFill rotWithShape="1">
            <a:blip r:embed="rId4"/>
            <a:stretch>
              <a:fillRect/>
            </a:stretch>
          </a:blipFill>
        </p:spPr>
        <p:txBody>
          <a:bodyPr wrap="square" lIns="0" tIns="0" rIns="0" bIns="0"/>
          <a:lstStyle/>
          <a:p>
            <a:pPr>
              <a:defRPr lang="ko-KR" altLang="en-US"/>
            </a:pPr>
            <a:endParaRPr lang="ko-KR" altLang="en-US" sz="1541"/>
          </a:p>
        </p:txBody>
      </p:sp>
      <p:sp>
        <p:nvSpPr>
          <p:cNvPr id="4" name="object 4"/>
          <p:cNvSpPr/>
          <p:nvPr/>
        </p:nvSpPr>
        <p:spPr>
          <a:xfrm>
            <a:off x="973570" y="1397977"/>
            <a:ext cx="7182519" cy="401640"/>
          </a:xfrm>
          <a:prstGeom prst="rect">
            <a:avLst/>
          </a:prstGeom>
          <a:blipFill rotWithShape="1">
            <a:blip r:embed="rId5"/>
            <a:stretch>
              <a:fillRect/>
            </a:stretch>
          </a:blipFill>
        </p:spPr>
        <p:txBody>
          <a:bodyPr wrap="square" lIns="0" tIns="0" rIns="0" bIns="0"/>
          <a:lstStyle/>
          <a:p>
            <a:pPr>
              <a:defRPr lang="ko-KR" altLang="en-US"/>
            </a:pPr>
            <a:endParaRPr lang="ko-KR" altLang="en-US" sz="1541"/>
          </a:p>
        </p:txBody>
      </p:sp>
      <p:sp>
        <p:nvSpPr>
          <p:cNvPr id="5" name="object 5"/>
          <p:cNvSpPr txBox="1"/>
          <p:nvPr/>
        </p:nvSpPr>
        <p:spPr>
          <a:xfrm>
            <a:off x="1042200" y="1435341"/>
            <a:ext cx="7125693" cy="3591603"/>
          </a:xfrm>
          <a:prstGeom prst="rect">
            <a:avLst/>
          </a:prstGeom>
        </p:spPr>
        <p:txBody>
          <a:bodyPr vert="horz" wrap="square" lIns="0" tIns="10329" rIns="0" bIns="0">
            <a:spAutoFit/>
          </a:bodyPr>
          <a:lstStyle/>
          <a:p>
            <a:pPr marL="301167" indent="-290295">
              <a:spcBef>
                <a:spcPts val="80"/>
              </a:spcBef>
              <a:buAutoNum type="arabicPeriod"/>
              <a:tabLst>
                <a:tab pos="308235" algn="l"/>
              </a:tabLst>
              <a:defRPr lang="ko-KR" altLang="en-US"/>
            </a:pPr>
            <a:r>
              <a:rPr lang="en-US" altLang="ko-KR" sz="1883" b="1" spc="-4" dirty="0">
                <a:solidFill>
                  <a:srgbClr val="FFFFFF"/>
                </a:solidFill>
                <a:latin typeface="굴림"/>
                <a:cs typeface="굴림"/>
              </a:rPr>
              <a:t>Definition and purpose</a:t>
            </a:r>
          </a:p>
          <a:p>
            <a:pPr>
              <a:spcBef>
                <a:spcPts val="13"/>
              </a:spcBef>
              <a:buClr>
                <a:srgbClr val="FFFFFF"/>
              </a:buClr>
              <a:buAutoNum type="arabicPeriod"/>
              <a:defRPr lang="ko-KR" altLang="en-US"/>
            </a:pPr>
            <a:endParaRPr lang="ko-KR" altLang="en-US" sz="1755" dirty="0">
              <a:latin typeface="Times New Roman"/>
              <a:cs typeface="Times New Roman"/>
            </a:endParaRPr>
          </a:p>
          <a:p>
            <a:pPr marL="344114" lvl="1" indent="-308778">
              <a:buAutoNum type="alphaUcPeriod"/>
              <a:tabLst>
                <a:tab pos="308235" algn="l"/>
              </a:tabLst>
              <a:defRPr lang="ko-KR" altLang="en-US"/>
            </a:pPr>
            <a:r>
              <a:rPr lang="en-US" altLang="ko-KR" sz="1627" spc="-9" dirty="0">
                <a:latin typeface="HY견고딕"/>
                <a:cs typeface="HY견고딕"/>
              </a:rPr>
              <a:t>Definition and</a:t>
            </a:r>
            <a:r>
              <a:rPr lang="ko-KR" altLang="en-US" sz="1627" spc="-4" dirty="0">
                <a:latin typeface="HY견고딕"/>
                <a:cs typeface="HY견고딕"/>
              </a:rPr>
              <a:t> </a:t>
            </a:r>
            <a:r>
              <a:rPr lang="en-US" altLang="ko-KR" sz="1627" spc="-9" dirty="0">
                <a:latin typeface="HY견고딕"/>
                <a:cs typeface="HY견고딕"/>
              </a:rPr>
              <a:t>conception</a:t>
            </a:r>
          </a:p>
          <a:p>
            <a:pPr marL="35336" indent="71215" algn="just">
              <a:lnSpc>
                <a:spcPct val="100499"/>
              </a:lnSpc>
              <a:spcBef>
                <a:spcPts val="658"/>
              </a:spcBef>
              <a:defRPr lang="ko-KR" altLang="en-US"/>
            </a:pPr>
            <a:r>
              <a:rPr lang="ko-KR" altLang="en-US" sz="1541" spc="-4" dirty="0">
                <a:latin typeface="함초롬돋움"/>
                <a:cs typeface="함초롬돋움"/>
              </a:rPr>
              <a:t>① </a:t>
            </a:r>
            <a:r>
              <a:rPr lang="en-US" altLang="ko-KR" sz="1541" spc="-4" dirty="0">
                <a:latin typeface="Arial"/>
                <a:cs typeface="Arial"/>
              </a:rPr>
              <a:t>Excise taxes </a:t>
            </a:r>
            <a:r>
              <a:rPr lang="en-US" altLang="ko-KR" sz="1541" spc="-9" dirty="0">
                <a:latin typeface="Arial"/>
                <a:cs typeface="Arial"/>
              </a:rPr>
              <a:t>on companies that </a:t>
            </a:r>
            <a:r>
              <a:rPr lang="en-US" altLang="ko-KR" sz="1541" spc="-4" dirty="0">
                <a:latin typeface="Arial"/>
                <a:cs typeface="Arial"/>
              </a:rPr>
              <a:t>use </a:t>
            </a:r>
            <a:r>
              <a:rPr lang="en-US" altLang="ko-KR" sz="1541" spc="-9" dirty="0">
                <a:latin typeface="Arial"/>
                <a:cs typeface="Arial"/>
              </a:rPr>
              <a:t>digital data produced through </a:t>
            </a:r>
            <a:r>
              <a:rPr lang="en-US" altLang="ko-KR" sz="1541" spc="-4" dirty="0">
                <a:latin typeface="Arial"/>
                <a:cs typeface="Arial"/>
              </a:rPr>
              <a:t>various </a:t>
            </a:r>
            <a:r>
              <a:rPr lang="en-US" altLang="ko-KR" sz="1541" spc="-9" dirty="0">
                <a:latin typeface="Arial"/>
                <a:cs typeface="Arial"/>
              </a:rPr>
              <a:t>economic </a:t>
            </a:r>
            <a:r>
              <a:rPr lang="en-US" altLang="ko-KR" sz="1541" spc="-4" dirty="0">
                <a:latin typeface="Arial"/>
                <a:cs typeface="Arial"/>
              </a:rPr>
              <a:t>activities, </a:t>
            </a:r>
            <a:r>
              <a:rPr lang="en-US" altLang="ko-KR" sz="1541" spc="-9" dirty="0">
                <a:latin typeface="Arial"/>
                <a:cs typeface="Arial"/>
              </a:rPr>
              <a:t>including the personal </a:t>
            </a:r>
            <a:r>
              <a:rPr lang="en-US" altLang="ko-KR" sz="1541" spc="-4" dirty="0">
                <a:latin typeface="Arial"/>
                <a:cs typeface="Arial"/>
              </a:rPr>
              <a:t>information </a:t>
            </a:r>
            <a:r>
              <a:rPr lang="en-US" altLang="ko-KR" sz="1541" spc="-9" dirty="0">
                <a:latin typeface="Arial"/>
                <a:cs typeface="Arial"/>
              </a:rPr>
              <a:t>of individual </a:t>
            </a:r>
            <a:r>
              <a:rPr lang="en-US" altLang="ko-KR" sz="1541" spc="-4" dirty="0">
                <a:latin typeface="Arial"/>
                <a:cs typeface="Arial"/>
              </a:rPr>
              <a:t>citizens</a:t>
            </a:r>
          </a:p>
          <a:p>
            <a:pPr marL="35336" indent="97308">
              <a:spcBef>
                <a:spcPts val="586"/>
              </a:spcBef>
              <a:defRPr lang="ko-KR" altLang="en-US"/>
            </a:pPr>
            <a:r>
              <a:rPr lang="ko-KR" altLang="en-US" sz="1541" spc="-4" dirty="0">
                <a:latin typeface="함초롬돋움"/>
                <a:cs typeface="함초롬돋움"/>
              </a:rPr>
              <a:t>② </a:t>
            </a:r>
            <a:r>
              <a:rPr lang="en-US" altLang="ko-KR" sz="1541" spc="-9" dirty="0">
                <a:latin typeface="Arial"/>
                <a:cs typeface="Arial"/>
              </a:rPr>
              <a:t>gathering </a:t>
            </a:r>
            <a:r>
              <a:rPr lang="en-US" altLang="ko-KR" sz="1541" spc="-4" dirty="0">
                <a:latin typeface="Arial"/>
                <a:cs typeface="Arial"/>
              </a:rPr>
              <a:t>the price for raw </a:t>
            </a:r>
            <a:r>
              <a:rPr lang="en-US" altLang="ko-KR" sz="1541" spc="-9" dirty="0">
                <a:latin typeface="Arial"/>
                <a:cs typeface="Arial"/>
              </a:rPr>
              <a:t>data </a:t>
            </a:r>
            <a:r>
              <a:rPr lang="en-US" altLang="ko-KR" sz="1541" spc="-4" dirty="0">
                <a:latin typeface="Arial"/>
                <a:cs typeface="Arial"/>
              </a:rPr>
              <a:t>from IT </a:t>
            </a:r>
            <a:r>
              <a:rPr lang="en-US" altLang="ko-KR" sz="1541" spc="-9" dirty="0">
                <a:latin typeface="Arial"/>
                <a:cs typeface="Arial"/>
              </a:rPr>
              <a:t>companies, where </a:t>
            </a:r>
            <a:r>
              <a:rPr lang="en-US" altLang="ko-KR" sz="1541" spc="-4" dirty="0">
                <a:latin typeface="Arial"/>
                <a:cs typeface="Arial"/>
              </a:rPr>
              <a:t>processing </a:t>
            </a:r>
            <a:r>
              <a:rPr lang="en-US" altLang="ko-KR" sz="1541" spc="-9" dirty="0">
                <a:latin typeface="Arial"/>
                <a:cs typeface="Arial"/>
              </a:rPr>
              <a:t>technology through </a:t>
            </a:r>
            <a:r>
              <a:rPr lang="en-US" altLang="ko-KR" sz="1541" spc="-4" dirty="0">
                <a:latin typeface="Arial"/>
                <a:cs typeface="Arial"/>
              </a:rPr>
              <a:t>artificial </a:t>
            </a:r>
            <a:r>
              <a:rPr lang="en-US" altLang="ko-KR" sz="1541" spc="-9" dirty="0">
                <a:latin typeface="Arial"/>
                <a:cs typeface="Arial"/>
              </a:rPr>
              <a:t>intelligence </a:t>
            </a:r>
            <a:r>
              <a:rPr lang="en-US" altLang="ko-KR" sz="1541" spc="-4" dirty="0">
                <a:latin typeface="Arial"/>
                <a:cs typeface="Arial"/>
              </a:rPr>
              <a:t>is the main</a:t>
            </a:r>
            <a:r>
              <a:rPr lang="ko-KR" altLang="en-US" sz="1541" spc="-29" dirty="0">
                <a:latin typeface="Arial"/>
                <a:cs typeface="Arial"/>
              </a:rPr>
              <a:t> </a:t>
            </a:r>
            <a:r>
              <a:rPr lang="en-US" altLang="ko-KR" sz="1541" spc="-4" dirty="0">
                <a:latin typeface="Arial"/>
                <a:cs typeface="Arial"/>
              </a:rPr>
              <a:t>core</a:t>
            </a:r>
          </a:p>
          <a:p>
            <a:pPr>
              <a:spcBef>
                <a:spcPts val="29"/>
              </a:spcBef>
              <a:defRPr lang="ko-KR" altLang="en-US"/>
            </a:pPr>
            <a:endParaRPr lang="ko-KR" altLang="en-US" sz="1969" dirty="0">
              <a:latin typeface="Times New Roman"/>
              <a:cs typeface="Times New Roman"/>
            </a:endParaRPr>
          </a:p>
          <a:p>
            <a:pPr marL="344114" lvl="1" indent="-308778">
              <a:buAutoNum type="alphaUcPeriod" startAt="2"/>
              <a:defRPr lang="ko-KR" altLang="en-US"/>
            </a:pPr>
            <a:r>
              <a:rPr lang="en-US" altLang="ko-KR" sz="1627" spc="-4" dirty="0">
                <a:latin typeface="HY견고딕"/>
                <a:cs typeface="HY견고딕"/>
              </a:rPr>
              <a:t>Taxation </a:t>
            </a:r>
            <a:r>
              <a:rPr lang="en-US" altLang="ko-KR" sz="1627" spc="-9" dirty="0">
                <a:latin typeface="HY견고딕"/>
                <a:cs typeface="HY견고딕"/>
              </a:rPr>
              <a:t>on</a:t>
            </a:r>
            <a:r>
              <a:rPr lang="ko-KR" altLang="en-US" sz="1627" spc="-9" dirty="0">
                <a:latin typeface="HY견고딕"/>
                <a:cs typeface="HY견고딕"/>
              </a:rPr>
              <a:t> </a:t>
            </a:r>
            <a:r>
              <a:rPr lang="en-US" altLang="ko-KR" sz="1627" spc="-4" dirty="0">
                <a:latin typeface="HY견고딕"/>
                <a:cs typeface="HY견고딕"/>
              </a:rPr>
              <a:t>excess</a:t>
            </a:r>
            <a:r>
              <a:rPr lang="ko-KR" altLang="en-US" sz="1627" spc="13" dirty="0">
                <a:latin typeface="HY견고딕"/>
                <a:cs typeface="HY견고딕"/>
              </a:rPr>
              <a:t> </a:t>
            </a:r>
            <a:r>
              <a:rPr lang="en-US" altLang="ko-KR" sz="1627" spc="-9" dirty="0">
                <a:latin typeface="HY견고딕"/>
                <a:cs typeface="HY견고딕"/>
              </a:rPr>
              <a:t>profit</a:t>
            </a:r>
          </a:p>
          <a:p>
            <a:pPr marL="35336" indent="64691">
              <a:spcBef>
                <a:spcPts val="586"/>
              </a:spcBef>
              <a:tabLst>
                <a:tab pos="308235" algn="l"/>
              </a:tabLst>
              <a:defRPr lang="ko-KR" altLang="en-US"/>
            </a:pPr>
            <a:r>
              <a:rPr lang="ko-KR" altLang="en-US" sz="1541" spc="-4" dirty="0">
                <a:latin typeface="함초롬돋움"/>
                <a:cs typeface="함초롬돋움"/>
              </a:rPr>
              <a:t>① </a:t>
            </a:r>
            <a:r>
              <a:rPr lang="en-US" altLang="ko-KR" sz="1541" spc="-4" dirty="0">
                <a:latin typeface="Arial"/>
                <a:cs typeface="Arial"/>
              </a:rPr>
              <a:t>Use </a:t>
            </a:r>
            <a:r>
              <a:rPr lang="en-US" altLang="ko-KR" sz="1541" spc="-9" dirty="0">
                <a:latin typeface="Arial"/>
                <a:cs typeface="Arial"/>
              </a:rPr>
              <a:t>of data corresponding </a:t>
            </a:r>
            <a:r>
              <a:rPr lang="en-US" altLang="ko-KR" sz="1541" spc="-4" dirty="0">
                <a:latin typeface="Arial"/>
                <a:cs typeface="Arial"/>
              </a:rPr>
              <a:t>to raw materials free </a:t>
            </a:r>
            <a:r>
              <a:rPr lang="en-US" altLang="ko-KR" sz="1541" spc="-9" dirty="0">
                <a:latin typeface="Arial"/>
                <a:cs typeface="Arial"/>
              </a:rPr>
              <a:t>of </a:t>
            </a:r>
            <a:r>
              <a:rPr lang="en-US" altLang="ko-KR" sz="1541" spc="-4" dirty="0">
                <a:latin typeface="Arial"/>
                <a:cs typeface="Arial"/>
              </a:rPr>
              <a:t>charge(pay </a:t>
            </a:r>
            <a:r>
              <a:rPr lang="en-US" altLang="ko-KR" sz="1541" spc="-9" dirty="0">
                <a:latin typeface="Arial"/>
                <a:cs typeface="Arial"/>
              </a:rPr>
              <a:t>only </a:t>
            </a:r>
            <a:r>
              <a:rPr lang="en-US" altLang="ko-KR" sz="1541" spc="-4" dirty="0">
                <a:latin typeface="Arial"/>
                <a:cs typeface="Arial"/>
              </a:rPr>
              <a:t>processing costs) resulting in excessive profits compared to </a:t>
            </a:r>
            <a:r>
              <a:rPr lang="en-US" altLang="ko-KR" sz="1541" spc="-9" dirty="0">
                <a:latin typeface="Arial"/>
                <a:cs typeface="Arial"/>
              </a:rPr>
              <a:t>general manufacturing,</a:t>
            </a:r>
            <a:r>
              <a:rPr lang="ko-KR" altLang="en-US" sz="1541" spc="342" dirty="0">
                <a:latin typeface="Arial"/>
                <a:cs typeface="Arial"/>
              </a:rPr>
              <a:t> </a:t>
            </a:r>
            <a:r>
              <a:rPr lang="en-US" altLang="ko-KR" sz="1541" spc="-4" dirty="0" err="1">
                <a:latin typeface="Arial"/>
                <a:cs typeface="Arial"/>
              </a:rPr>
              <a:t>etc</a:t>
            </a:r>
            <a:endParaRPr lang="en-US" altLang="ko-KR" sz="1541" spc="-4" dirty="0">
              <a:latin typeface="Arial"/>
              <a:cs typeface="Arial"/>
            </a:endParaRPr>
          </a:p>
          <a:p>
            <a:pPr marL="35336" indent="97308">
              <a:spcBef>
                <a:spcPts val="561"/>
              </a:spcBef>
              <a:defRPr lang="ko-KR" altLang="en-US"/>
            </a:pPr>
            <a:r>
              <a:rPr lang="ko-KR" altLang="en-US" sz="1541" spc="-4" dirty="0">
                <a:latin typeface="함초롬돋움"/>
                <a:cs typeface="함초롬돋움"/>
              </a:rPr>
              <a:t>② </a:t>
            </a:r>
            <a:r>
              <a:rPr lang="en-US" altLang="ko-KR" sz="1541" spc="-4" dirty="0">
                <a:latin typeface="Arial"/>
                <a:cs typeface="Arial"/>
              </a:rPr>
              <a:t>The information </a:t>
            </a:r>
            <a:r>
              <a:rPr lang="en-US" altLang="ko-KR" sz="1541" spc="-9" dirty="0">
                <a:latin typeface="Arial"/>
                <a:cs typeface="Arial"/>
              </a:rPr>
              <a:t>owners</a:t>
            </a:r>
            <a:r>
              <a:rPr lang="ko-KR" altLang="en-US" sz="1541" spc="-9" dirty="0">
                <a:latin typeface="Arial"/>
                <a:cs typeface="Arial"/>
              </a:rPr>
              <a:t> </a:t>
            </a:r>
            <a:r>
              <a:rPr lang="en-US" altLang="ko-KR" sz="1541" spc="-9" dirty="0">
                <a:latin typeface="Arial"/>
                <a:cs typeface="Arial"/>
              </a:rPr>
              <a:t>that supplies </a:t>
            </a:r>
            <a:r>
              <a:rPr lang="en-US" altLang="ko-KR" sz="1541" spc="-4" dirty="0">
                <a:latin typeface="Arial"/>
                <a:cs typeface="Arial"/>
              </a:rPr>
              <a:t>raw </a:t>
            </a:r>
            <a:r>
              <a:rPr lang="en-US" altLang="ko-KR" sz="1541" spc="-9" dirty="0">
                <a:latin typeface="Arial"/>
                <a:cs typeface="Arial"/>
              </a:rPr>
              <a:t>data have</a:t>
            </a:r>
            <a:r>
              <a:rPr lang="ko-KR" altLang="en-US" sz="1541" spc="-9" dirty="0">
                <a:latin typeface="Arial"/>
                <a:cs typeface="Arial"/>
              </a:rPr>
              <a:t> </a:t>
            </a:r>
            <a:r>
              <a:rPr lang="en-US" altLang="ko-KR" sz="1541" spc="-9" dirty="0">
                <a:latin typeface="Arial"/>
                <a:cs typeface="Arial"/>
              </a:rPr>
              <a:t>not </a:t>
            </a:r>
            <a:r>
              <a:rPr lang="en-US" altLang="ko-KR" sz="1541" spc="-4" dirty="0">
                <a:latin typeface="Arial"/>
                <a:cs typeface="Arial"/>
              </a:rPr>
              <a:t>received any </a:t>
            </a:r>
            <a:r>
              <a:rPr lang="en-US" altLang="ko-KR" sz="1541" spc="-9" dirty="0">
                <a:latin typeface="Arial"/>
                <a:cs typeface="Arial"/>
              </a:rPr>
              <a:t>benefits against </a:t>
            </a:r>
            <a:r>
              <a:rPr lang="en-US" altLang="ko-KR" sz="1541" spc="-4" dirty="0">
                <a:latin typeface="Arial"/>
                <a:cs typeface="Arial"/>
              </a:rPr>
              <a:t>its provision </a:t>
            </a:r>
            <a:r>
              <a:rPr lang="en-US" altLang="ko-KR" sz="1541" spc="-9" dirty="0">
                <a:latin typeface="Arial"/>
                <a:cs typeface="Arial"/>
              </a:rPr>
              <a:t>of personal</a:t>
            </a:r>
            <a:r>
              <a:rPr lang="ko-KR" altLang="en-US" sz="1541" spc="73" dirty="0">
                <a:latin typeface="Arial"/>
                <a:cs typeface="Arial"/>
              </a:rPr>
              <a:t> </a:t>
            </a:r>
            <a:r>
              <a:rPr lang="en-US" altLang="ko-KR" sz="1541" spc="-4" dirty="0">
                <a:latin typeface="Arial"/>
                <a:cs typeface="Arial"/>
              </a:rPr>
              <a:t>information</a:t>
            </a:r>
            <a:endParaRPr lang="ko-KR" altLang="en-US" sz="1541" dirty="0">
              <a:latin typeface="Arial"/>
              <a:cs typeface="Arial"/>
            </a:endParaRPr>
          </a:p>
        </p:txBody>
      </p:sp>
      <p:sp>
        <p:nvSpPr>
          <p:cNvPr id="6" name="object 6"/>
          <p:cNvSpPr txBox="1"/>
          <p:nvPr/>
        </p:nvSpPr>
        <p:spPr>
          <a:xfrm>
            <a:off x="8315516" y="6198907"/>
            <a:ext cx="91331" cy="116393"/>
          </a:xfrm>
          <a:prstGeom prst="rect">
            <a:avLst/>
          </a:prstGeom>
        </p:spPr>
        <p:txBody>
          <a:bodyPr vert="horz" wrap="square" lIns="0" tIns="10873" rIns="0" bIns="0">
            <a:spAutoFit/>
          </a:bodyPr>
          <a:lstStyle/>
          <a:p>
            <a:pPr marL="21745">
              <a:spcBef>
                <a:spcPts val="86"/>
              </a:spcBef>
              <a:defRPr lang="ko-KR" altLang="en-US"/>
            </a:pPr>
            <a:fld id="{81D60167-4931-47E6-BA6A-407CBD079E47}" type="slidenum">
              <a:rPr lang="en-US" sz="685">
                <a:solidFill>
                  <a:srgbClr val="6B8F99"/>
                </a:solidFill>
                <a:latin typeface="Tahoma"/>
                <a:cs typeface="Tahoma"/>
              </a:rPr>
              <a:pPr marL="21745">
                <a:spcBef>
                  <a:spcPts val="86"/>
                </a:spcBef>
                <a:defRPr lang="ko-KR" altLang="en-US"/>
              </a:pPr>
              <a:t>4</a:t>
            </a:fld>
            <a:endParaRPr lang="en-US" sz="685">
              <a:solidFill>
                <a:srgbClr val="6B8F99"/>
              </a:solidFill>
              <a:latin typeface="Tahoma"/>
              <a:cs typeface="Tahoma"/>
            </a:endParaRPr>
          </a:p>
        </p:txBody>
      </p:sp>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327262" y="821278"/>
            <a:ext cx="4326275" cy="299740"/>
          </a:xfrm>
          <a:prstGeom prst="rect">
            <a:avLst/>
          </a:prstGeom>
        </p:spPr>
        <p:txBody>
          <a:bodyPr vert="horz" wrap="square" lIns="0" tIns="10329" rIns="0" bIns="0" anchor="ctr">
            <a:spAutoFit/>
          </a:bodyPr>
          <a:lstStyle/>
          <a:p>
            <a:pPr marL="10872">
              <a:lnSpc>
                <a:spcPct val="100000"/>
              </a:lnSpc>
              <a:spcBef>
                <a:spcPts val="81"/>
              </a:spcBef>
              <a:tabLst>
                <a:tab pos="450056" algn="l"/>
              </a:tabLst>
              <a:defRPr lang="ko-KR" altLang="en-US"/>
            </a:pPr>
            <a:r>
              <a:rPr lang="en-US" sz="1880" b="1" dirty="0">
                <a:latin typeface="HY견고딕" pitchFamily="18" charset="-127"/>
                <a:ea typeface="HY견고딕" pitchFamily="18" charset="-127"/>
              </a:rPr>
              <a:t>Ⅴ.</a:t>
            </a:r>
            <a:r>
              <a:rPr lang="en-US" altLang="ko-KR" sz="1880" b="1" dirty="0">
                <a:latin typeface="HY견고딕" pitchFamily="18" charset="-127"/>
                <a:ea typeface="HY견고딕" pitchFamily="18" charset="-127"/>
              </a:rPr>
              <a:t> </a:t>
            </a:r>
            <a:r>
              <a:rPr lang="en-US" sz="1880" b="1" dirty="0">
                <a:latin typeface="HY견고딕" pitchFamily="18" charset="-127"/>
                <a:ea typeface="HY견고딕" pitchFamily="18" charset="-127"/>
              </a:rPr>
              <a:t>Direction to legislate Data</a:t>
            </a:r>
            <a:r>
              <a:rPr lang="en-US" sz="1880" b="1" spc="-120" dirty="0">
                <a:latin typeface="HY견고딕" pitchFamily="18" charset="-127"/>
                <a:ea typeface="HY견고딕" pitchFamily="18" charset="-127"/>
              </a:rPr>
              <a:t> </a:t>
            </a:r>
            <a:r>
              <a:rPr lang="en-US" sz="1880" b="1" dirty="0">
                <a:latin typeface="HY견고딕" pitchFamily="18" charset="-127"/>
                <a:ea typeface="HY견고딕" pitchFamily="18" charset="-127"/>
              </a:rPr>
              <a:t>tax</a:t>
            </a:r>
          </a:p>
        </p:txBody>
      </p:sp>
      <p:sp>
        <p:nvSpPr>
          <p:cNvPr id="3" name="object 3"/>
          <p:cNvSpPr/>
          <p:nvPr/>
        </p:nvSpPr>
        <p:spPr>
          <a:xfrm>
            <a:off x="961838" y="1409708"/>
            <a:ext cx="7205983" cy="335131"/>
          </a:xfrm>
          <a:prstGeom prst="rect">
            <a:avLst/>
          </a:prstGeom>
          <a:blipFill rotWithShape="1">
            <a:blip r:embed="rId3"/>
            <a:stretch>
              <a:fillRect/>
            </a:stretch>
          </a:blipFill>
        </p:spPr>
        <p:txBody>
          <a:bodyPr wrap="square" lIns="0" tIns="0" rIns="0" bIns="0"/>
          <a:lstStyle/>
          <a:p>
            <a:pPr>
              <a:defRPr lang="ko-KR" altLang="en-US"/>
            </a:pPr>
            <a:endParaRPr lang="ko-KR" altLang="en-US" sz="1541"/>
          </a:p>
        </p:txBody>
      </p:sp>
      <p:sp>
        <p:nvSpPr>
          <p:cNvPr id="4" name="object 4"/>
          <p:cNvSpPr/>
          <p:nvPr/>
        </p:nvSpPr>
        <p:spPr>
          <a:xfrm>
            <a:off x="973570" y="1397966"/>
            <a:ext cx="7182519" cy="311668"/>
          </a:xfrm>
          <a:prstGeom prst="rect">
            <a:avLst/>
          </a:prstGeom>
          <a:blipFill rotWithShape="1">
            <a:blip r:embed="rId4"/>
            <a:stretch>
              <a:fillRect/>
            </a:stretch>
          </a:blipFill>
        </p:spPr>
        <p:txBody>
          <a:bodyPr wrap="square" lIns="0" tIns="0" rIns="0" bIns="0"/>
          <a:lstStyle/>
          <a:p>
            <a:pPr>
              <a:defRPr lang="ko-KR" altLang="en-US"/>
            </a:pPr>
            <a:endParaRPr lang="ko-KR" altLang="en-US" sz="1541"/>
          </a:p>
        </p:txBody>
      </p:sp>
      <p:sp>
        <p:nvSpPr>
          <p:cNvPr id="5" name="object 5"/>
          <p:cNvSpPr txBox="1"/>
          <p:nvPr/>
        </p:nvSpPr>
        <p:spPr>
          <a:xfrm>
            <a:off x="1042200" y="1409262"/>
            <a:ext cx="7183051" cy="4249319"/>
          </a:xfrm>
          <a:prstGeom prst="rect">
            <a:avLst/>
          </a:prstGeom>
        </p:spPr>
        <p:txBody>
          <a:bodyPr vert="horz" wrap="square" lIns="0" tIns="10873" rIns="0" bIns="0">
            <a:spAutoFit/>
          </a:bodyPr>
          <a:lstStyle/>
          <a:p>
            <a:pPr marL="275073" indent="-264201">
              <a:spcBef>
                <a:spcPts val="86"/>
              </a:spcBef>
              <a:buAutoNum type="arabicPeriod" startAt="6"/>
              <a:tabLst>
                <a:tab pos="270033" algn="l"/>
              </a:tabLst>
              <a:defRPr lang="ko-KR" altLang="en-US"/>
            </a:pPr>
            <a:r>
              <a:rPr lang="en-US" sz="1712" dirty="0">
                <a:solidFill>
                  <a:srgbClr val="FFFFFF"/>
                </a:solidFill>
                <a:latin typeface="Arial"/>
                <a:cs typeface="Arial"/>
              </a:rPr>
              <a:t>Minimize </a:t>
            </a:r>
            <a:r>
              <a:rPr lang="en-US" sz="1712" b="0" spc="-4" dirty="0">
                <a:solidFill>
                  <a:srgbClr val="FFFFFF"/>
                </a:solidFill>
                <a:latin typeface="Arial"/>
                <a:cs typeface="Arial"/>
              </a:rPr>
              <a:t>shifting to the</a:t>
            </a:r>
            <a:r>
              <a:rPr lang="en-US" sz="1712" b="0" spc="51" dirty="0">
                <a:solidFill>
                  <a:srgbClr val="FFFFFF"/>
                </a:solidFill>
                <a:latin typeface="Arial"/>
                <a:cs typeface="Arial"/>
              </a:rPr>
              <a:t> </a:t>
            </a:r>
            <a:r>
              <a:rPr lang="en-US" sz="1712" dirty="0">
                <a:solidFill>
                  <a:srgbClr val="FFFFFF"/>
                </a:solidFill>
                <a:latin typeface="Arial"/>
                <a:cs typeface="Arial"/>
              </a:rPr>
              <a:t>public</a:t>
            </a:r>
          </a:p>
          <a:p>
            <a:pPr marL="296275" lvl="1" indent="-260939">
              <a:spcBef>
                <a:spcPts val="1472"/>
              </a:spcBef>
              <a:buAutoNum type="alphaUcPeriod"/>
              <a:tabLst>
                <a:tab pos="270033" algn="l"/>
              </a:tabLst>
              <a:defRPr lang="ko-KR" altLang="en-US"/>
            </a:pPr>
            <a:r>
              <a:rPr lang="en-US" sz="1370" b="0" spc="-4" dirty="0">
                <a:latin typeface="HY견고딕"/>
                <a:cs typeface="HY견고딕"/>
              </a:rPr>
              <a:t>Minimize the burden of </a:t>
            </a:r>
            <a:r>
              <a:rPr lang="en-US" sz="1370" b="0" spc="-9" dirty="0">
                <a:latin typeface="HY견고딕"/>
                <a:cs typeface="HY견고딕"/>
              </a:rPr>
              <a:t>data tax </a:t>
            </a:r>
            <a:r>
              <a:rPr lang="en-US" sz="1370" b="0" spc="-4" dirty="0">
                <a:latin typeface="HY견고딕"/>
                <a:cs typeface="HY견고딕"/>
              </a:rPr>
              <a:t>on the people in ordinary</a:t>
            </a:r>
            <a:r>
              <a:rPr lang="en-US" sz="1370" b="0" spc="128" dirty="0">
                <a:latin typeface="HY견고딕"/>
                <a:cs typeface="HY견고딕"/>
              </a:rPr>
              <a:t> </a:t>
            </a:r>
            <a:r>
              <a:rPr lang="en-US" sz="1370" b="0" spc="-4" dirty="0">
                <a:latin typeface="HY견고딕"/>
                <a:cs typeface="HY견고딕"/>
              </a:rPr>
              <a:t>life</a:t>
            </a:r>
          </a:p>
          <a:p>
            <a:pPr marL="35336">
              <a:spcBef>
                <a:spcPts val="492"/>
              </a:spcBef>
              <a:defRPr lang="ko-KR" altLang="en-US"/>
            </a:pPr>
            <a:r>
              <a:rPr lang="en-US" sz="1370" b="0" spc="-9" dirty="0">
                <a:latin typeface="Arial Unicode MS" pitchFamily="50" charset="-127"/>
                <a:ea typeface="Arial Unicode MS" pitchFamily="50" charset="-127"/>
                <a:cs typeface="Arial Unicode MS" pitchFamily="50" charset="-127"/>
              </a:rPr>
              <a:t>① </a:t>
            </a:r>
            <a:r>
              <a:rPr lang="en-US" sz="1370" b="0" spc="-4" dirty="0">
                <a:latin typeface="Arial Unicode MS" pitchFamily="50" charset="-127"/>
                <a:ea typeface="Arial Unicode MS" pitchFamily="50" charset="-127"/>
                <a:cs typeface="Arial Unicode MS" pitchFamily="50" charset="-127"/>
              </a:rPr>
              <a:t>Data transmitted and received through e-mail or downloaded regardless of </a:t>
            </a:r>
            <a:r>
              <a:rPr lang="en-US" sz="1370" b="0" spc="-17" dirty="0">
                <a:latin typeface="Arial Unicode MS" pitchFamily="50" charset="-127"/>
                <a:ea typeface="Arial Unicode MS" pitchFamily="50" charset="-127"/>
                <a:cs typeface="Arial Unicode MS" pitchFamily="50" charset="-127"/>
              </a:rPr>
              <a:t>capacity</a:t>
            </a:r>
            <a:r>
              <a:rPr lang="en-US" altLang="ko-KR" sz="1370" b="0" spc="-17" dirty="0">
                <a:latin typeface="Arial Unicode MS" pitchFamily="50" charset="-127"/>
                <a:ea typeface="Arial Unicode MS" pitchFamily="50" charset="-127"/>
                <a:cs typeface="Arial Unicode MS" pitchFamily="50" charset="-127"/>
              </a:rPr>
              <a:t> if it is not for a</a:t>
            </a:r>
            <a:r>
              <a:rPr lang="en-US" sz="1370" b="0" spc="-4" dirty="0">
                <a:latin typeface="Arial Unicode MS" pitchFamily="50" charset="-127"/>
                <a:ea typeface="Arial Unicode MS" pitchFamily="50" charset="-127"/>
                <a:cs typeface="Arial Unicode MS" pitchFamily="50" charset="-127"/>
              </a:rPr>
              <a:t> business</a:t>
            </a:r>
            <a:r>
              <a:rPr lang="en-US" altLang="ko-KR" sz="1370" b="0" spc="-4" dirty="0">
                <a:latin typeface="Arial Unicode MS" pitchFamily="50" charset="-127"/>
                <a:ea typeface="Arial Unicode MS" pitchFamily="50" charset="-127"/>
                <a:cs typeface="Arial Unicode MS" pitchFamily="50" charset="-127"/>
              </a:rPr>
              <a:t> purpose</a:t>
            </a:r>
            <a:r>
              <a:rPr lang="en-US" sz="1370" b="0" spc="-4" dirty="0">
                <a:latin typeface="Arial Unicode MS" pitchFamily="50" charset="-127"/>
                <a:ea typeface="Arial Unicode MS" pitchFamily="50" charset="-127"/>
                <a:cs typeface="Arial Unicode MS" pitchFamily="50" charset="-127"/>
              </a:rPr>
              <a:t>, </a:t>
            </a:r>
            <a:r>
              <a:rPr lang="en-US" sz="1370" b="0" spc="-9" dirty="0">
                <a:latin typeface="Arial Unicode MS" pitchFamily="50" charset="-127"/>
                <a:ea typeface="Arial Unicode MS" pitchFamily="50" charset="-127"/>
                <a:cs typeface="Arial Unicode MS" pitchFamily="50" charset="-127"/>
              </a:rPr>
              <a:t>is </a:t>
            </a:r>
            <a:r>
              <a:rPr lang="en-US" sz="1370" b="0" spc="-4" dirty="0">
                <a:latin typeface="Arial Unicode MS" pitchFamily="50" charset="-127"/>
                <a:ea typeface="Arial Unicode MS" pitchFamily="50" charset="-127"/>
                <a:cs typeface="Arial Unicode MS" pitchFamily="50" charset="-127"/>
              </a:rPr>
              <a:t>not</a:t>
            </a:r>
            <a:r>
              <a:rPr lang="en-US" sz="1370" b="0" spc="-21" dirty="0">
                <a:latin typeface="Arial Unicode MS" pitchFamily="50" charset="-127"/>
                <a:ea typeface="Arial Unicode MS" pitchFamily="50" charset="-127"/>
                <a:cs typeface="Arial Unicode MS" pitchFamily="50" charset="-127"/>
              </a:rPr>
              <a:t> </a:t>
            </a:r>
            <a:r>
              <a:rPr lang="en-US" sz="1370" b="0" spc="-4" dirty="0">
                <a:latin typeface="Arial Unicode MS" pitchFamily="50" charset="-127"/>
                <a:ea typeface="Arial Unicode MS" pitchFamily="50" charset="-127"/>
                <a:cs typeface="Arial Unicode MS" pitchFamily="50" charset="-127"/>
              </a:rPr>
              <a:t>taxed</a:t>
            </a:r>
          </a:p>
          <a:p>
            <a:pPr marL="35336">
              <a:spcBef>
                <a:spcPts val="492"/>
              </a:spcBef>
              <a:defRPr lang="ko-KR" altLang="en-US"/>
            </a:pPr>
            <a:r>
              <a:rPr lang="en-US" sz="1370" b="0" spc="-9" dirty="0">
                <a:latin typeface="Arial Unicode MS" pitchFamily="50" charset="-127"/>
                <a:ea typeface="Arial Unicode MS" pitchFamily="50" charset="-127"/>
                <a:cs typeface="Arial Unicode MS" pitchFamily="50" charset="-127"/>
              </a:rPr>
              <a:t>② </a:t>
            </a:r>
            <a:r>
              <a:rPr lang="en-US" altLang="ko-KR" sz="1370" b="0" spc="-9" dirty="0">
                <a:latin typeface="Arial Unicode MS" pitchFamily="50" charset="-127"/>
                <a:ea typeface="Arial Unicode MS" pitchFamily="50" charset="-127"/>
                <a:cs typeface="Arial Unicode MS" pitchFamily="50" charset="-127"/>
              </a:rPr>
              <a:t>Non-</a:t>
            </a:r>
            <a:r>
              <a:rPr lang="en-US" sz="1370" b="0" spc="-4" dirty="0">
                <a:latin typeface="Arial Unicode MS" pitchFamily="50" charset="-127"/>
                <a:ea typeface="Arial Unicode MS" pitchFamily="50" charset="-127"/>
                <a:cs typeface="Arial Unicode MS" pitchFamily="50" charset="-127"/>
              </a:rPr>
              <a:t>tax</a:t>
            </a:r>
            <a:r>
              <a:rPr lang="en-US" altLang="ko-KR" sz="1370" b="0" spc="-4" dirty="0">
                <a:latin typeface="Arial Unicode MS" pitchFamily="50" charset="-127"/>
                <a:ea typeface="Arial Unicode MS" pitchFamily="50" charset="-127"/>
                <a:cs typeface="Arial Unicode MS" pitchFamily="50" charset="-127"/>
              </a:rPr>
              <a:t>ation to</a:t>
            </a:r>
            <a:r>
              <a:rPr lang="en-US" sz="1370" b="0" spc="-4" dirty="0">
                <a:latin typeface="Arial Unicode MS" pitchFamily="50" charset="-127"/>
                <a:ea typeface="Arial Unicode MS" pitchFamily="50" charset="-127"/>
                <a:cs typeface="Arial Unicode MS" pitchFamily="50" charset="-127"/>
              </a:rPr>
              <a:t> producers</a:t>
            </a:r>
            <a:r>
              <a:rPr lang="en-US" altLang="ko-KR" sz="1370" b="0" spc="-4" dirty="0">
                <a:latin typeface="Arial Unicode MS" pitchFamily="50" charset="-127"/>
                <a:ea typeface="Arial Unicode MS" pitchFamily="50" charset="-127"/>
                <a:cs typeface="Arial Unicode MS" pitchFamily="50" charset="-127"/>
              </a:rPr>
              <a:t>(subject)</a:t>
            </a:r>
            <a:r>
              <a:rPr lang="en-US" sz="1370" b="0" spc="-4" dirty="0">
                <a:latin typeface="Arial Unicode MS" pitchFamily="50" charset="-127"/>
                <a:ea typeface="Arial Unicode MS" pitchFamily="50" charset="-127"/>
                <a:cs typeface="Arial Unicode MS" pitchFamily="50" charset="-127"/>
              </a:rPr>
              <a:t> of raw</a:t>
            </a:r>
            <a:r>
              <a:rPr lang="en-US" sz="1370" b="0" spc="26" dirty="0">
                <a:latin typeface="Arial Unicode MS" pitchFamily="50" charset="-127"/>
                <a:ea typeface="Arial Unicode MS" pitchFamily="50" charset="-127"/>
                <a:cs typeface="Arial Unicode MS" pitchFamily="50" charset="-127"/>
              </a:rPr>
              <a:t> </a:t>
            </a:r>
            <a:r>
              <a:rPr lang="en-US" sz="1370" b="0" spc="-4" dirty="0">
                <a:latin typeface="Arial Unicode MS" pitchFamily="50" charset="-127"/>
                <a:ea typeface="Arial Unicode MS" pitchFamily="50" charset="-127"/>
                <a:cs typeface="Arial Unicode MS" pitchFamily="50" charset="-127"/>
              </a:rPr>
              <a:t>data</a:t>
            </a:r>
          </a:p>
          <a:p>
            <a:pPr marL="35336">
              <a:lnSpc>
                <a:spcPct val="100299"/>
              </a:lnSpc>
              <a:spcBef>
                <a:spcPts val="484"/>
              </a:spcBef>
              <a:defRPr lang="ko-KR" altLang="en-US"/>
            </a:pPr>
            <a:r>
              <a:rPr lang="en-US" sz="1370" b="0" spc="-4" dirty="0">
                <a:latin typeface="Arial Unicode MS" pitchFamily="50" charset="-127"/>
                <a:ea typeface="Arial Unicode MS" pitchFamily="50" charset="-127"/>
                <a:cs typeface="Arial Unicode MS" pitchFamily="50" charset="-127"/>
              </a:rPr>
              <a:t>But </a:t>
            </a:r>
            <a:r>
              <a:rPr lang="en-US" sz="1370" b="0" spc="-9" dirty="0">
                <a:latin typeface="Arial Unicode MS" pitchFamily="50" charset="-127"/>
                <a:ea typeface="Arial Unicode MS" pitchFamily="50" charset="-127"/>
                <a:cs typeface="Arial Unicode MS" pitchFamily="50" charset="-127"/>
              </a:rPr>
              <a:t>if it </a:t>
            </a:r>
            <a:r>
              <a:rPr lang="en-US" sz="1370" b="0" spc="-4" dirty="0">
                <a:latin typeface="Arial Unicode MS" pitchFamily="50" charset="-127"/>
                <a:ea typeface="Arial Unicode MS" pitchFamily="50" charset="-127"/>
                <a:cs typeface="Arial Unicode MS" pitchFamily="50" charset="-127"/>
              </a:rPr>
              <a:t>exceeds one gigabyte </a:t>
            </a:r>
            <a:r>
              <a:rPr lang="en-US" sz="1370" b="0" spc="-9" dirty="0">
                <a:latin typeface="Arial Unicode MS" pitchFamily="50" charset="-127"/>
                <a:ea typeface="Arial Unicode MS" pitchFamily="50" charset="-127"/>
                <a:cs typeface="Arial Unicode MS" pitchFamily="50" charset="-127"/>
              </a:rPr>
              <a:t>within </a:t>
            </a:r>
            <a:r>
              <a:rPr lang="en-US" sz="1370" b="0" spc="-4" dirty="0">
                <a:latin typeface="Arial Unicode MS" pitchFamily="50" charset="-127"/>
                <a:ea typeface="Arial Unicode MS" pitchFamily="50" charset="-127"/>
                <a:cs typeface="Arial Unicode MS" pitchFamily="50" charset="-127"/>
              </a:rPr>
              <a:t>the taxation period (one month) among the </a:t>
            </a:r>
            <a:r>
              <a:rPr lang="en-US" sz="1370" b="0" spc="-9" dirty="0">
                <a:latin typeface="Arial Unicode MS" pitchFamily="50" charset="-127"/>
                <a:ea typeface="Arial Unicode MS" pitchFamily="50" charset="-127"/>
                <a:cs typeface="Arial Unicode MS" pitchFamily="50" charset="-127"/>
              </a:rPr>
              <a:t>files  </a:t>
            </a:r>
            <a:r>
              <a:rPr lang="en-US" sz="1370" b="0" spc="-4" dirty="0">
                <a:latin typeface="Arial Unicode MS" pitchFamily="50" charset="-127"/>
                <a:ea typeface="Arial Unicode MS" pitchFamily="50" charset="-127"/>
                <a:cs typeface="Arial Unicode MS" pitchFamily="50" charset="-127"/>
              </a:rPr>
              <a:t>transmitted </a:t>
            </a:r>
            <a:r>
              <a:rPr lang="en-US" sz="1370" dirty="0">
                <a:latin typeface="Arial Unicode MS" pitchFamily="50" charset="-127"/>
                <a:ea typeface="Arial Unicode MS" pitchFamily="50" charset="-127"/>
                <a:cs typeface="Arial Unicode MS" pitchFamily="50" charset="-127"/>
              </a:rPr>
              <a:t>to </a:t>
            </a:r>
            <a:r>
              <a:rPr lang="en-US" sz="1370" b="0" spc="-30" dirty="0">
                <a:latin typeface="Arial Unicode MS" pitchFamily="50" charset="-127"/>
                <a:ea typeface="Arial Unicode MS" pitchFamily="50" charset="-127"/>
                <a:cs typeface="Arial Unicode MS" pitchFamily="50" charset="-127"/>
              </a:rPr>
              <a:t>YouTube</a:t>
            </a:r>
            <a:r>
              <a:rPr lang="en-US" sz="1370" b="0" spc="-4" dirty="0">
                <a:latin typeface="Arial Unicode MS" pitchFamily="50" charset="-127"/>
                <a:ea typeface="Arial Unicode MS" pitchFamily="50" charset="-127"/>
                <a:cs typeface="Arial Unicode MS" pitchFamily="50" charset="-127"/>
              </a:rPr>
              <a:t>(for profit purposes), </a:t>
            </a:r>
            <a:r>
              <a:rPr lang="en-US" sz="1370" b="0" spc="-9" dirty="0">
                <a:latin typeface="Arial Unicode MS" pitchFamily="50" charset="-127"/>
                <a:ea typeface="Arial Unicode MS" pitchFamily="50" charset="-127"/>
                <a:cs typeface="Arial Unicode MS" pitchFamily="50" charset="-127"/>
              </a:rPr>
              <a:t>it is </a:t>
            </a:r>
            <a:r>
              <a:rPr lang="en-US" sz="1370" b="0" spc="-4" dirty="0">
                <a:latin typeface="Arial Unicode MS" pitchFamily="50" charset="-127"/>
                <a:ea typeface="Arial Unicode MS" pitchFamily="50" charset="-127"/>
                <a:cs typeface="Arial Unicode MS" pitchFamily="50" charset="-127"/>
              </a:rPr>
              <a:t>subject </a:t>
            </a:r>
            <a:r>
              <a:rPr lang="en-US" sz="1370" dirty="0">
                <a:latin typeface="Arial Unicode MS" pitchFamily="50" charset="-127"/>
                <a:ea typeface="Arial Unicode MS" pitchFamily="50" charset="-127"/>
                <a:cs typeface="Arial Unicode MS" pitchFamily="50" charset="-127"/>
              </a:rPr>
              <a:t>to </a:t>
            </a:r>
            <a:r>
              <a:rPr lang="en-US" sz="1370" b="0" spc="-4" dirty="0">
                <a:latin typeface="Arial Unicode MS" pitchFamily="50" charset="-127"/>
                <a:ea typeface="Arial Unicode MS" pitchFamily="50" charset="-127"/>
                <a:cs typeface="Arial Unicode MS" pitchFamily="50" charset="-127"/>
              </a:rPr>
              <a:t>taxation(at the time of</a:t>
            </a:r>
            <a:r>
              <a:rPr lang="en-US" altLang="ko-KR" sz="1370" b="0" spc="-4" dirty="0">
                <a:latin typeface="Arial Unicode MS" pitchFamily="50" charset="-127"/>
                <a:ea typeface="Arial Unicode MS" pitchFamily="50" charset="-127"/>
                <a:cs typeface="Arial Unicode MS" pitchFamily="50" charset="-127"/>
              </a:rPr>
              <a:t> taking out from Korea)</a:t>
            </a:r>
          </a:p>
          <a:p>
            <a:pPr>
              <a:spcBef>
                <a:spcPts val="13"/>
              </a:spcBef>
              <a:defRPr lang="ko-KR" altLang="en-US"/>
            </a:pPr>
            <a:endParaRPr lang="en-US" sz="1113" dirty="0">
              <a:latin typeface="Times New Roman"/>
              <a:cs typeface="Times New Roman"/>
            </a:endParaRPr>
          </a:p>
          <a:p>
            <a:pPr marL="296275" lvl="1" indent="-260939">
              <a:buAutoNum type="alphaUcPeriod" startAt="2"/>
              <a:tabLst>
                <a:tab pos="270033" algn="l"/>
              </a:tabLst>
              <a:defRPr lang="ko-KR" altLang="en-US"/>
            </a:pPr>
            <a:r>
              <a:rPr lang="en-US" sz="1370" b="0" spc="-9" dirty="0">
                <a:latin typeface="HY견고딕"/>
                <a:cs typeface="HY견고딕"/>
              </a:rPr>
              <a:t>Characteristics </a:t>
            </a:r>
            <a:r>
              <a:rPr lang="en-US" sz="1370" b="0" spc="-4" dirty="0">
                <a:latin typeface="HY견고딕"/>
                <a:cs typeface="HY견고딕"/>
              </a:rPr>
              <a:t>of Platform</a:t>
            </a:r>
            <a:r>
              <a:rPr lang="en-US" sz="1370" b="0" spc="26" dirty="0">
                <a:latin typeface="HY견고딕"/>
                <a:cs typeface="HY견고딕"/>
              </a:rPr>
              <a:t> </a:t>
            </a:r>
            <a:r>
              <a:rPr lang="en-US" sz="1370" b="0" spc="-9" dirty="0">
                <a:latin typeface="HY견고딕"/>
                <a:cs typeface="HY견고딕"/>
              </a:rPr>
              <a:t>Business</a:t>
            </a:r>
          </a:p>
          <a:p>
            <a:pPr marL="35336">
              <a:spcBef>
                <a:spcPts val="492"/>
              </a:spcBef>
              <a:defRPr lang="ko-KR" altLang="en-US"/>
            </a:pPr>
            <a:r>
              <a:rPr lang="en-US" sz="1370" b="0" spc="-9" dirty="0">
                <a:latin typeface="함초롬돋움"/>
                <a:cs typeface="함초롬돋움"/>
              </a:rPr>
              <a:t>① </a:t>
            </a:r>
            <a:r>
              <a:rPr lang="en-US" sz="1370" b="0" spc="-4" dirty="0">
                <a:latin typeface="Arial"/>
                <a:cs typeface="Arial"/>
              </a:rPr>
              <a:t>Network Effectiveness </a:t>
            </a:r>
            <a:r>
              <a:rPr lang="en-US" sz="1370" b="0" spc="-9" dirty="0">
                <a:latin typeface="Arial"/>
                <a:cs typeface="Arial"/>
              </a:rPr>
              <a:t>in </a:t>
            </a:r>
            <a:r>
              <a:rPr lang="en-US" sz="1370" b="0" spc="-21" dirty="0">
                <a:latin typeface="Arial"/>
                <a:cs typeface="Arial"/>
              </a:rPr>
              <a:t>Two-Way </a:t>
            </a:r>
            <a:r>
              <a:rPr lang="en-US" sz="1370" b="0" spc="-4" dirty="0">
                <a:latin typeface="Arial"/>
                <a:cs typeface="Arial"/>
              </a:rPr>
              <a:t>Markets (Evidence </a:t>
            </a:r>
            <a:r>
              <a:rPr lang="en-US" sz="1370" b="0" spc="-9" dirty="0">
                <a:latin typeface="Arial"/>
                <a:cs typeface="Arial"/>
              </a:rPr>
              <a:t>Analysis </a:t>
            </a:r>
            <a:r>
              <a:rPr lang="en-US" sz="1370" b="0" spc="-4" dirty="0">
                <a:latin typeface="Arial"/>
                <a:cs typeface="Arial"/>
              </a:rPr>
              <a:t>– </a:t>
            </a:r>
            <a:r>
              <a:rPr lang="en-US" sz="1370" b="0" spc="-9" dirty="0">
                <a:latin typeface="Arial"/>
                <a:cs typeface="Arial"/>
              </a:rPr>
              <a:t>Fully </a:t>
            </a:r>
            <a:r>
              <a:rPr lang="en-US" sz="1370" b="0" spc="-4" dirty="0">
                <a:latin typeface="Arial"/>
                <a:cs typeface="Arial"/>
              </a:rPr>
              <a:t>Competitive Market)</a:t>
            </a:r>
          </a:p>
          <a:p>
            <a:pPr marL="35336">
              <a:spcBef>
                <a:spcPts val="501"/>
              </a:spcBef>
              <a:defRPr lang="ko-KR" altLang="en-US"/>
            </a:pPr>
            <a:r>
              <a:rPr lang="en-US" sz="1370" b="0" spc="-9" dirty="0">
                <a:latin typeface="함초롬돋움"/>
                <a:cs typeface="함초롬돋움"/>
              </a:rPr>
              <a:t>② </a:t>
            </a:r>
            <a:r>
              <a:rPr lang="en-US" sz="1370" b="0" spc="-4" dirty="0">
                <a:latin typeface="Arial"/>
                <a:cs typeface="Arial"/>
              </a:rPr>
              <a:t>Lower barriers </a:t>
            </a:r>
            <a:r>
              <a:rPr lang="en-US" sz="1370" dirty="0">
                <a:latin typeface="Arial"/>
                <a:cs typeface="Arial"/>
              </a:rPr>
              <a:t>to </a:t>
            </a:r>
            <a:r>
              <a:rPr lang="en-US" sz="1370" b="0" spc="-4" dirty="0">
                <a:latin typeface="Arial"/>
                <a:cs typeface="Arial"/>
              </a:rPr>
              <a:t>entry are key </a:t>
            </a:r>
            <a:r>
              <a:rPr lang="en-US" sz="1370" dirty="0">
                <a:latin typeface="Arial"/>
                <a:cs typeface="Arial"/>
              </a:rPr>
              <a:t>to </a:t>
            </a:r>
            <a:r>
              <a:rPr lang="en-US" sz="1370" b="0" spc="-4" dirty="0">
                <a:latin typeface="Arial"/>
                <a:cs typeface="Arial"/>
              </a:rPr>
              <a:t>attracting more</a:t>
            </a:r>
            <a:r>
              <a:rPr lang="en-US" sz="1370" b="0" spc="-21" dirty="0">
                <a:latin typeface="Arial"/>
                <a:cs typeface="Arial"/>
              </a:rPr>
              <a:t> </a:t>
            </a:r>
            <a:r>
              <a:rPr lang="en-US" sz="1370" b="0" spc="-4" dirty="0">
                <a:latin typeface="Arial"/>
                <a:cs typeface="Arial"/>
              </a:rPr>
              <a:t>customers</a:t>
            </a:r>
          </a:p>
          <a:p>
            <a:pPr marL="35336">
              <a:spcBef>
                <a:spcPts val="492"/>
              </a:spcBef>
              <a:defRPr lang="ko-KR" altLang="en-US"/>
            </a:pPr>
            <a:r>
              <a:rPr lang="en-US" sz="1370" b="0" spc="-9" dirty="0">
                <a:latin typeface="함초롬돋움"/>
                <a:cs typeface="함초롬돋움"/>
              </a:rPr>
              <a:t>③ </a:t>
            </a:r>
            <a:r>
              <a:rPr lang="en-US" sz="1370" b="0" spc="-4" dirty="0">
                <a:latin typeface="Arial"/>
                <a:cs typeface="Arial"/>
              </a:rPr>
              <a:t>Rate increase </a:t>
            </a:r>
            <a:r>
              <a:rPr lang="en-US" sz="1370" b="0" spc="-9" dirty="0">
                <a:latin typeface="Arial"/>
                <a:cs typeface="Arial"/>
              </a:rPr>
              <a:t>→ </a:t>
            </a:r>
            <a:r>
              <a:rPr lang="en-US" sz="1370" b="0" spc="-4" dirty="0">
                <a:latin typeface="Arial"/>
                <a:cs typeface="Arial"/>
              </a:rPr>
              <a:t>Customer movement: Low </a:t>
            </a:r>
            <a:r>
              <a:rPr lang="en-US" sz="1370" b="0" spc="-9" dirty="0">
                <a:latin typeface="Arial"/>
                <a:cs typeface="Arial"/>
              </a:rPr>
              <a:t>possibility </a:t>
            </a:r>
            <a:r>
              <a:rPr lang="en-US" sz="1370" b="0" spc="-4" dirty="0">
                <a:latin typeface="Arial"/>
                <a:cs typeface="Arial"/>
              </a:rPr>
              <a:t>of transfer </a:t>
            </a:r>
            <a:r>
              <a:rPr lang="en-US" sz="1370" dirty="0">
                <a:latin typeface="Arial"/>
                <a:cs typeface="Arial"/>
              </a:rPr>
              <a:t>to </a:t>
            </a:r>
            <a:r>
              <a:rPr lang="en-US" sz="1370" b="0" spc="-4" dirty="0">
                <a:latin typeface="Arial"/>
                <a:cs typeface="Arial"/>
              </a:rPr>
              <a:t>the </a:t>
            </a:r>
            <a:r>
              <a:rPr lang="en-US" sz="1370" b="0" spc="-9" dirty="0">
                <a:latin typeface="Arial"/>
                <a:cs typeface="Arial"/>
              </a:rPr>
              <a:t>public who is </a:t>
            </a:r>
            <a:r>
              <a:rPr lang="en-US" sz="1370" b="0" spc="-4" dirty="0">
                <a:latin typeface="Arial"/>
                <a:cs typeface="Arial"/>
              </a:rPr>
              <a:t>the final consumer (direct taxation of indirect</a:t>
            </a:r>
            <a:r>
              <a:rPr lang="en-US" sz="1370" b="0" spc="128" dirty="0">
                <a:latin typeface="Arial"/>
                <a:cs typeface="Arial"/>
              </a:rPr>
              <a:t> </a:t>
            </a:r>
            <a:r>
              <a:rPr lang="en-US" sz="1370" b="0" spc="-4" dirty="0">
                <a:latin typeface="Arial"/>
                <a:cs typeface="Arial"/>
              </a:rPr>
              <a:t>taxes)</a:t>
            </a:r>
          </a:p>
          <a:p>
            <a:pPr marL="35336">
              <a:lnSpc>
                <a:spcPct val="100200"/>
              </a:lnSpc>
              <a:spcBef>
                <a:spcPts val="488"/>
              </a:spcBef>
              <a:defRPr lang="ko-KR" altLang="en-US"/>
            </a:pPr>
            <a:r>
              <a:rPr lang="en-US" sz="1370" b="0" spc="-9" dirty="0">
                <a:latin typeface="함초롬돋움"/>
                <a:cs typeface="함초롬돋움"/>
              </a:rPr>
              <a:t>④ </a:t>
            </a:r>
            <a:r>
              <a:rPr lang="en-US" sz="1370" b="0" spc="-4" dirty="0">
                <a:latin typeface="Arial"/>
                <a:cs typeface="Arial"/>
              </a:rPr>
              <a:t>Data-based </a:t>
            </a:r>
            <a:r>
              <a:rPr lang="en-US" sz="1370" b="0" spc="-9" dirty="0">
                <a:latin typeface="Arial"/>
                <a:cs typeface="Arial"/>
              </a:rPr>
              <a:t>off-line </a:t>
            </a:r>
            <a:r>
              <a:rPr lang="en-US" sz="1370" b="0" spc="-4" dirty="0">
                <a:latin typeface="Arial"/>
                <a:cs typeface="Arial"/>
              </a:rPr>
              <a:t>consumable products (imposition of BEPS digital tax on private cars, etc.) </a:t>
            </a:r>
            <a:r>
              <a:rPr lang="en-US" sz="1370" b="0" spc="-9" dirty="0">
                <a:latin typeface="Arial"/>
                <a:cs typeface="Arial"/>
              </a:rPr>
              <a:t>→ Partially </a:t>
            </a:r>
            <a:r>
              <a:rPr lang="en-US" altLang="ko-KR" sz="1370" b="0" spc="-9" dirty="0" err="1">
                <a:latin typeface="Arial"/>
                <a:cs typeface="Arial"/>
              </a:rPr>
              <a:t>shif</a:t>
            </a:r>
            <a:r>
              <a:rPr lang="en-US" sz="1370" b="0" spc="-4" dirty="0" err="1">
                <a:latin typeface="Arial"/>
                <a:cs typeface="Arial"/>
              </a:rPr>
              <a:t>t</a:t>
            </a:r>
            <a:r>
              <a:rPr lang="en-US" altLang="ko-KR" sz="1370" b="0" spc="-4" dirty="0" err="1">
                <a:latin typeface="Arial"/>
                <a:cs typeface="Arial"/>
              </a:rPr>
              <a:t>a</a:t>
            </a:r>
            <a:r>
              <a:rPr lang="en-US" sz="1370" b="0" spc="-4" dirty="0" err="1">
                <a:latin typeface="Arial"/>
                <a:cs typeface="Arial"/>
              </a:rPr>
              <a:t>ble</a:t>
            </a:r>
            <a:r>
              <a:rPr lang="en-US" sz="1370" b="0" spc="-4" dirty="0">
                <a:latin typeface="Arial"/>
                <a:cs typeface="Arial"/>
              </a:rPr>
              <a:t>; </a:t>
            </a:r>
            <a:r>
              <a:rPr lang="en-US" altLang="ko-KR" sz="1370" b="0" spc="-4" dirty="0">
                <a:latin typeface="Arial"/>
                <a:cs typeface="Arial"/>
              </a:rPr>
              <a:t>BUT </a:t>
            </a:r>
            <a:r>
              <a:rPr lang="en-US" sz="1370" b="0" spc="-9" dirty="0">
                <a:latin typeface="Arial"/>
                <a:cs typeface="Arial"/>
              </a:rPr>
              <a:t>if</a:t>
            </a:r>
            <a:r>
              <a:rPr lang="en-US" altLang="ko-KR" sz="1370" b="0" spc="-9" dirty="0">
                <a:latin typeface="Arial"/>
                <a:cs typeface="Arial"/>
              </a:rPr>
              <a:t> </a:t>
            </a:r>
            <a:r>
              <a:rPr lang="en-US" sz="1370" b="0" spc="-4" dirty="0">
                <a:latin typeface="Arial"/>
                <a:cs typeface="Arial"/>
              </a:rPr>
              <a:t>not essential </a:t>
            </a:r>
            <a:r>
              <a:rPr lang="en-US" altLang="ko-KR" sz="1370" b="0" spc="-4" dirty="0">
                <a:latin typeface="Arial"/>
                <a:cs typeface="Arial"/>
              </a:rPr>
              <a:t>goods but</a:t>
            </a:r>
            <a:r>
              <a:rPr lang="en-US" sz="1370" b="0" spc="-9" dirty="0">
                <a:latin typeface="Arial"/>
                <a:cs typeface="Arial"/>
              </a:rPr>
              <a:t> </a:t>
            </a:r>
            <a:r>
              <a:rPr lang="en-US" sz="1370" b="0" spc="-4" dirty="0">
                <a:latin typeface="Arial"/>
                <a:cs typeface="Arial"/>
              </a:rPr>
              <a:t>customer's choice</a:t>
            </a:r>
            <a:r>
              <a:rPr lang="en-US" sz="1370" b="0" spc="-9" dirty="0">
                <a:latin typeface="Arial"/>
                <a:cs typeface="Arial"/>
              </a:rPr>
              <a:t>→ Use </a:t>
            </a:r>
            <a:r>
              <a:rPr lang="en-US" sz="1370" b="0" spc="-4" dirty="0">
                <a:latin typeface="Arial"/>
                <a:cs typeface="Arial"/>
              </a:rPr>
              <a:t>of expensive services</a:t>
            </a:r>
            <a:r>
              <a:rPr lang="en-US" altLang="ko-KR" sz="1370" b="0" spc="-4" dirty="0">
                <a:latin typeface="Arial"/>
                <a:cs typeface="Arial"/>
              </a:rPr>
              <a:t> </a:t>
            </a:r>
            <a:r>
              <a:rPr lang="en-US" sz="1370" b="0" spc="-4" dirty="0">
                <a:latin typeface="Arial"/>
                <a:cs typeface="Arial"/>
              </a:rPr>
              <a:t>due </a:t>
            </a:r>
            <a:r>
              <a:rPr lang="en-US" sz="1370" dirty="0">
                <a:latin typeface="Arial"/>
                <a:cs typeface="Arial"/>
              </a:rPr>
              <a:t>to </a:t>
            </a:r>
            <a:r>
              <a:rPr lang="en-US" sz="1370" b="0" spc="-4" dirty="0">
                <a:latin typeface="Arial"/>
                <a:cs typeface="Arial"/>
              </a:rPr>
              <a:t>self-needs </a:t>
            </a:r>
            <a:r>
              <a:rPr lang="en-US" sz="1370" b="0" spc="-9" dirty="0">
                <a:latin typeface="Arial"/>
                <a:cs typeface="Arial"/>
              </a:rPr>
              <a:t>is </a:t>
            </a:r>
            <a:r>
              <a:rPr lang="en-US" sz="1370" b="0" spc="-4" dirty="0">
                <a:latin typeface="Arial"/>
                <a:cs typeface="Arial"/>
              </a:rPr>
              <a:t>not considered </a:t>
            </a:r>
            <a:r>
              <a:rPr lang="en-US" altLang="ko-KR" sz="1370" b="0" spc="-4" dirty="0">
                <a:latin typeface="Arial"/>
                <a:cs typeface="Arial"/>
              </a:rPr>
              <a:t>a shifting.</a:t>
            </a:r>
          </a:p>
        </p:txBody>
      </p:sp>
      <p:sp>
        <p:nvSpPr>
          <p:cNvPr id="6" name="object 6"/>
          <p:cNvSpPr txBox="1">
            <a:spLocks noGrp="1"/>
          </p:cNvSpPr>
          <p:nvPr>
            <p:ph type="sldNum" sz="quarter" idx="7"/>
          </p:nvPr>
        </p:nvSpPr>
        <p:spPr>
          <a:xfrm>
            <a:off x="9656658" y="7013654"/>
            <a:ext cx="161290" cy="120570"/>
          </a:xfrm>
          <a:prstGeom prst="rect">
            <a:avLst/>
          </a:prstGeom>
        </p:spPr>
        <p:txBody>
          <a:bodyPr vert="horz" wrap="square" lIns="0" tIns="0" rIns="0" bIns="0">
            <a:spAutoFit/>
          </a:bodyPr>
          <a:lstStyle>
            <a:defPPr>
              <a:defRPr lang="ko-KR"/>
            </a:defPPr>
            <a:lvl1pPr marL="0" algn="l" defTabSz="914400" rtl="0" eaLnBrk="1" latinLnBrk="1" hangingPunct="1">
              <a:defRPr sz="800" b="0" i="0" kern="1200">
                <a:solidFill>
                  <a:srgbClr val="6B8F99"/>
                </a:solidFill>
                <a:latin typeface="Tahoma"/>
                <a:ea typeface="+mn-ea"/>
                <a:cs typeface="Tahoma"/>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21745">
              <a:spcBef>
                <a:spcPts val="86"/>
              </a:spcBef>
              <a:defRPr lang="ko-KR" altLang="en-US"/>
            </a:pPr>
            <a:fld id="{81D60167-4931-47E6-BA6A-407CBD079E47}" type="slidenum">
              <a:rPr lang="en-ID"/>
              <a:pPr marL="21745">
                <a:spcBef>
                  <a:spcPts val="86"/>
                </a:spcBef>
                <a:defRPr lang="ko-KR" altLang="en-US"/>
              </a:pPr>
              <a:t>40</a:t>
            </a:fld>
            <a:endParaRPr lang="en-US"/>
          </a:p>
        </p:txBody>
      </p:sp>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3"/>
          <a:stretch>
            <a:fillRect/>
          </a:stretch>
        </p:blipFill>
        <p:spPr>
          <a:xfrm>
            <a:off x="0" y="0"/>
            <a:ext cx="9144000" cy="6858000"/>
          </a:xfrm>
          <a:prstGeom prst="rect">
            <a:avLst/>
          </a:prstGeom>
        </p:spPr>
      </p:pic>
      <p:sp>
        <p:nvSpPr>
          <p:cNvPr id="3" name="object 3"/>
          <p:cNvSpPr/>
          <p:nvPr/>
        </p:nvSpPr>
        <p:spPr>
          <a:xfrm>
            <a:off x="961838" y="1409708"/>
            <a:ext cx="7205983" cy="335131"/>
          </a:xfrm>
          <a:prstGeom prst="rect">
            <a:avLst/>
          </a:prstGeom>
          <a:blipFill rotWithShape="1">
            <a:blip r:embed="rId4"/>
            <a:stretch>
              <a:fillRect/>
            </a:stretch>
          </a:blipFill>
        </p:spPr>
        <p:txBody>
          <a:bodyPr wrap="square" lIns="0" tIns="0" rIns="0" bIns="0"/>
          <a:lstStyle/>
          <a:p>
            <a:pPr>
              <a:defRPr lang="ko-KR" altLang="en-US"/>
            </a:pPr>
            <a:endParaRPr lang="ko-KR" altLang="en-US" sz="1541"/>
          </a:p>
        </p:txBody>
      </p:sp>
      <p:sp>
        <p:nvSpPr>
          <p:cNvPr id="4" name="object 4"/>
          <p:cNvSpPr/>
          <p:nvPr/>
        </p:nvSpPr>
        <p:spPr>
          <a:xfrm>
            <a:off x="973570" y="1397966"/>
            <a:ext cx="7182519" cy="311668"/>
          </a:xfrm>
          <a:prstGeom prst="rect">
            <a:avLst/>
          </a:prstGeom>
          <a:blipFill rotWithShape="1">
            <a:blip r:embed="rId5"/>
            <a:stretch>
              <a:fillRect/>
            </a:stretch>
          </a:blipFill>
        </p:spPr>
        <p:txBody>
          <a:bodyPr wrap="square" lIns="0" tIns="0" rIns="0" bIns="0"/>
          <a:lstStyle/>
          <a:p>
            <a:pPr>
              <a:defRPr lang="ko-KR" altLang="en-US"/>
            </a:pPr>
            <a:endParaRPr lang="ko-KR" altLang="en-US" sz="1541"/>
          </a:p>
        </p:txBody>
      </p:sp>
      <p:sp>
        <p:nvSpPr>
          <p:cNvPr id="5" name="object 5"/>
          <p:cNvSpPr txBox="1"/>
          <p:nvPr/>
        </p:nvSpPr>
        <p:spPr>
          <a:xfrm>
            <a:off x="1042198" y="1409261"/>
            <a:ext cx="6842236" cy="2172139"/>
          </a:xfrm>
          <a:prstGeom prst="rect">
            <a:avLst/>
          </a:prstGeom>
        </p:spPr>
        <p:txBody>
          <a:bodyPr vert="horz" wrap="square" lIns="0" tIns="10873" rIns="0" bIns="0">
            <a:spAutoFit/>
          </a:bodyPr>
          <a:lstStyle/>
          <a:p>
            <a:pPr marL="10872">
              <a:spcBef>
                <a:spcPts val="86"/>
              </a:spcBef>
              <a:defRPr lang="ko-KR" altLang="en-US"/>
            </a:pPr>
            <a:r>
              <a:rPr lang="en-US" sz="1712" b="1">
                <a:solidFill>
                  <a:srgbClr val="FFFFFF"/>
                </a:solidFill>
                <a:latin typeface="굴림"/>
                <a:cs typeface="굴림"/>
              </a:rPr>
              <a:t>6. </a:t>
            </a:r>
            <a:r>
              <a:rPr lang="en-US" sz="1712">
                <a:solidFill>
                  <a:srgbClr val="FFFFFF"/>
                </a:solidFill>
                <a:latin typeface="Arial"/>
                <a:cs typeface="Arial"/>
              </a:rPr>
              <a:t>Minimize </a:t>
            </a:r>
            <a:r>
              <a:rPr lang="en-US" sz="1712" b="0" spc="-4">
                <a:solidFill>
                  <a:srgbClr val="FFFFFF"/>
                </a:solidFill>
                <a:latin typeface="Arial"/>
                <a:cs typeface="Arial"/>
              </a:rPr>
              <a:t>shifting to the </a:t>
            </a:r>
            <a:r>
              <a:rPr lang="en-US" sz="1712">
                <a:solidFill>
                  <a:srgbClr val="FFFFFF"/>
                </a:solidFill>
                <a:latin typeface="Arial"/>
                <a:cs typeface="Arial"/>
              </a:rPr>
              <a:t>public</a:t>
            </a:r>
            <a:r>
              <a:rPr lang="en-US" sz="1712" b="0" spc="-73">
                <a:solidFill>
                  <a:srgbClr val="FFFFFF"/>
                </a:solidFill>
                <a:latin typeface="Arial"/>
                <a:cs typeface="Arial"/>
              </a:rPr>
              <a:t> </a:t>
            </a:r>
            <a:r>
              <a:rPr lang="en-US" sz="1712" b="0" spc="-4">
                <a:solidFill>
                  <a:srgbClr val="FFFFFF"/>
                </a:solidFill>
                <a:latin typeface="Arial"/>
                <a:cs typeface="Arial"/>
              </a:rPr>
              <a:t>(Continue)</a:t>
            </a:r>
          </a:p>
          <a:p>
            <a:pPr marL="27724">
              <a:spcBef>
                <a:spcPts val="1343"/>
              </a:spcBef>
              <a:defRPr lang="ko-KR" altLang="en-US"/>
            </a:pPr>
            <a:r>
              <a:rPr lang="en-US" sz="1199">
                <a:latin typeface="HY견고딕"/>
                <a:cs typeface="HY견고딕"/>
              </a:rPr>
              <a:t>C. Cloud</a:t>
            </a:r>
            <a:r>
              <a:rPr lang="en-US" sz="1199" b="0" spc="-4">
                <a:latin typeface="HY견고딕"/>
                <a:cs typeface="HY견고딕"/>
              </a:rPr>
              <a:t> Services</a:t>
            </a:r>
          </a:p>
          <a:p>
            <a:pPr>
              <a:spcBef>
                <a:spcPts val="29"/>
              </a:spcBef>
              <a:defRPr lang="ko-KR" altLang="en-US"/>
            </a:pPr>
            <a:endParaRPr lang="en-US" sz="985">
              <a:latin typeface="Times New Roman"/>
              <a:cs typeface="Times New Roman"/>
            </a:endParaRPr>
          </a:p>
          <a:p>
            <a:pPr marL="27724">
              <a:defRPr lang="ko-KR" altLang="en-US"/>
            </a:pPr>
            <a:r>
              <a:rPr lang="en-US" sz="1199">
                <a:latin typeface="함초롬돋움"/>
                <a:cs typeface="함초롬돋움"/>
              </a:rPr>
              <a:t>① </a:t>
            </a:r>
            <a:r>
              <a:rPr lang="en-US" sz="1199" b="0" spc="-4">
                <a:latin typeface="Arial"/>
                <a:cs typeface="Arial"/>
              </a:rPr>
              <a:t>Service providers: </a:t>
            </a:r>
            <a:r>
              <a:rPr lang="en-US" sz="1199" b="0" spc="-17">
                <a:latin typeface="Arial"/>
                <a:cs typeface="Arial"/>
              </a:rPr>
              <a:t>AWS </a:t>
            </a:r>
            <a:r>
              <a:rPr lang="en-US" sz="1199" b="0" spc="-4">
                <a:latin typeface="Arial"/>
                <a:cs typeface="Arial"/>
              </a:rPr>
              <a:t>(Amazon), Azure (MS), GCP (Google), NCP</a:t>
            </a:r>
            <a:r>
              <a:rPr lang="en-US" sz="1199" b="0" spc="-86">
                <a:latin typeface="Arial"/>
                <a:cs typeface="Arial"/>
              </a:rPr>
              <a:t> </a:t>
            </a:r>
            <a:r>
              <a:rPr lang="en-US" sz="1199" b="0" spc="-4">
                <a:latin typeface="Arial"/>
                <a:cs typeface="Arial"/>
              </a:rPr>
              <a:t>(Naver)</a:t>
            </a:r>
          </a:p>
          <a:p>
            <a:pPr marL="27724">
              <a:lnSpc>
                <a:spcPct val="149899"/>
              </a:lnSpc>
              <a:spcBef>
                <a:spcPts val="432"/>
              </a:spcBef>
              <a:defRPr lang="ko-KR" altLang="en-US"/>
            </a:pPr>
            <a:r>
              <a:rPr lang="en-US" sz="1199">
                <a:latin typeface="함초롬돋움"/>
                <a:cs typeface="함초롬돋움"/>
              </a:rPr>
              <a:t>② </a:t>
            </a:r>
            <a:r>
              <a:rPr lang="en-US" sz="1199" b="0" spc="-4">
                <a:latin typeface="Arial"/>
                <a:cs typeface="Arial"/>
              </a:rPr>
              <a:t>Data production/sales (IaaS) </a:t>
            </a:r>
            <a:r>
              <a:rPr lang="en-US" sz="1199">
                <a:latin typeface="Arial"/>
                <a:cs typeface="Arial"/>
              </a:rPr>
              <a:t>→ </a:t>
            </a:r>
            <a:r>
              <a:rPr lang="en-US" sz="1199" b="0" spc="-17">
                <a:latin typeface="Arial"/>
                <a:cs typeface="Arial"/>
              </a:rPr>
              <a:t>server, memory, </a:t>
            </a:r>
            <a:r>
              <a:rPr lang="en-US" sz="1199" b="0" spc="-9">
                <a:latin typeface="Arial"/>
                <a:cs typeface="Arial"/>
              </a:rPr>
              <a:t>etc. </a:t>
            </a:r>
            <a:r>
              <a:rPr lang="en-US" altLang="ko-KR" sz="1199" b="0" spc="-9">
                <a:latin typeface="Arial"/>
                <a:cs typeface="Arial"/>
              </a:rPr>
              <a:t>based on </a:t>
            </a:r>
            <a:r>
              <a:rPr lang="en-US" sz="1199" b="0" spc="-4">
                <a:latin typeface="Arial"/>
                <a:cs typeface="Arial"/>
              </a:rPr>
              <a:t>usage criteria </a:t>
            </a:r>
            <a:r>
              <a:rPr lang="en-US" sz="1199">
                <a:latin typeface="Arial"/>
                <a:cs typeface="Arial"/>
              </a:rPr>
              <a:t>→ </a:t>
            </a:r>
            <a:r>
              <a:rPr lang="en-US" sz="1199" b="0" spc="-4">
                <a:latin typeface="Arial"/>
                <a:cs typeface="Arial"/>
              </a:rPr>
              <a:t>Can be passed on to  the purchasing</a:t>
            </a:r>
            <a:r>
              <a:rPr lang="en-US" sz="1199" b="0" spc="153">
                <a:latin typeface="Arial"/>
                <a:cs typeface="Arial"/>
              </a:rPr>
              <a:t> </a:t>
            </a:r>
            <a:r>
              <a:rPr lang="en-US" sz="1199" b="0" spc="-4">
                <a:latin typeface="Arial"/>
                <a:cs typeface="Arial"/>
              </a:rPr>
              <a:t>company</a:t>
            </a:r>
          </a:p>
          <a:p>
            <a:pPr marL="27724">
              <a:lnSpc>
                <a:spcPct val="150600"/>
              </a:lnSpc>
              <a:spcBef>
                <a:spcPts val="419"/>
              </a:spcBef>
              <a:defRPr lang="ko-KR" altLang="en-US"/>
            </a:pPr>
            <a:r>
              <a:rPr lang="en-US" sz="1199">
                <a:latin typeface="Arial"/>
                <a:cs typeface="Arial"/>
              </a:rPr>
              <a:t>: </a:t>
            </a:r>
            <a:r>
              <a:rPr lang="en-US" sz="1199" b="0" spc="-9">
                <a:latin typeface="Arial"/>
                <a:cs typeface="Arial"/>
              </a:rPr>
              <a:t>Instead </a:t>
            </a:r>
            <a:r>
              <a:rPr lang="en-US" sz="1199" b="0" spc="-4">
                <a:latin typeface="Arial"/>
                <a:cs typeface="Arial"/>
              </a:rPr>
              <a:t>of building and operating your own data </a:t>
            </a:r>
            <a:r>
              <a:rPr lang="en-US" sz="1199" b="0" spc="-17">
                <a:latin typeface="Arial"/>
                <a:cs typeface="Arial"/>
              </a:rPr>
              <a:t>center, </a:t>
            </a:r>
            <a:r>
              <a:rPr lang="en-US" altLang="ko-KR" sz="1199" b="0" spc="-17">
                <a:latin typeface="Arial"/>
                <a:cs typeface="Arial"/>
              </a:rPr>
              <a:t>it</a:t>
            </a:r>
            <a:r>
              <a:rPr lang="en-US" sz="1199" b="0" spc="-4">
                <a:latin typeface="Arial"/>
                <a:cs typeface="Arial"/>
              </a:rPr>
              <a:t> borrow</a:t>
            </a:r>
            <a:r>
              <a:rPr lang="en-US" altLang="ko-KR" sz="1199" b="0" spc="-4">
                <a:latin typeface="Arial"/>
                <a:cs typeface="Arial"/>
              </a:rPr>
              <a:t>s</a:t>
            </a:r>
            <a:r>
              <a:rPr lang="en-US" sz="1199" b="0" spc="-4">
                <a:latin typeface="Arial"/>
                <a:cs typeface="Arial"/>
              </a:rPr>
              <a:t> computing infrastructure  resources from the cloud to run </a:t>
            </a:r>
            <a:r>
              <a:rPr lang="en-US" altLang="ko-KR" sz="1199" b="0" spc="-4">
                <a:latin typeface="Arial"/>
                <a:cs typeface="Arial"/>
              </a:rPr>
              <a:t>its business</a:t>
            </a:r>
            <a:r>
              <a:rPr lang="en-US" sz="1199" b="0" spc="137">
                <a:latin typeface="Arial"/>
                <a:cs typeface="Arial"/>
              </a:rPr>
              <a:t> </a:t>
            </a:r>
            <a:r>
              <a:rPr lang="en-US" sz="1199" b="0" spc="-4">
                <a:latin typeface="Arial"/>
                <a:cs typeface="Arial"/>
              </a:rPr>
              <a:t>services</a:t>
            </a:r>
          </a:p>
        </p:txBody>
      </p:sp>
      <p:sp>
        <p:nvSpPr>
          <p:cNvPr id="6" name="object 6"/>
          <p:cNvSpPr/>
          <p:nvPr/>
        </p:nvSpPr>
        <p:spPr>
          <a:xfrm>
            <a:off x="1393381" y="3705278"/>
            <a:ext cx="5626262" cy="2462287"/>
          </a:xfrm>
          <a:prstGeom prst="rect">
            <a:avLst/>
          </a:prstGeom>
          <a:blipFill rotWithShape="1">
            <a:blip r:embed="rId6"/>
            <a:stretch>
              <a:fillRect/>
            </a:stretch>
          </a:blipFill>
        </p:spPr>
        <p:txBody>
          <a:bodyPr wrap="square" lIns="0" tIns="0" rIns="0" bIns="0"/>
          <a:lstStyle/>
          <a:p>
            <a:pPr>
              <a:defRPr lang="ko-KR" altLang="en-US"/>
            </a:pPr>
            <a:endParaRPr lang="ko-KR" altLang="en-US" sz="1541"/>
          </a:p>
        </p:txBody>
      </p:sp>
      <p:sp>
        <p:nvSpPr>
          <p:cNvPr id="7" name="object 7"/>
          <p:cNvSpPr txBox="1">
            <a:spLocks noGrp="1"/>
          </p:cNvSpPr>
          <p:nvPr>
            <p:ph type="sldNum" sz="quarter" idx="7"/>
          </p:nvPr>
        </p:nvSpPr>
        <p:spPr>
          <a:xfrm>
            <a:off x="9656658" y="7013654"/>
            <a:ext cx="161290" cy="120571"/>
          </a:xfrm>
          <a:prstGeom prst="rect">
            <a:avLst/>
          </a:prstGeom>
        </p:spPr>
        <p:txBody>
          <a:bodyPr vert="horz" wrap="square" lIns="0" tIns="0" rIns="0" bIns="0">
            <a:spAutoFit/>
          </a:bodyPr>
          <a:lstStyle>
            <a:defPPr>
              <a:defRPr lang="ko-KR"/>
            </a:defPPr>
            <a:lvl1pPr marL="0" algn="l" defTabSz="914400" rtl="0" eaLnBrk="1" latinLnBrk="1" hangingPunct="1">
              <a:defRPr sz="800" b="0" i="0" kern="1200">
                <a:solidFill>
                  <a:srgbClr val="6B8F99"/>
                </a:solidFill>
                <a:latin typeface="Tahoma"/>
                <a:ea typeface="+mn-ea"/>
                <a:cs typeface="Tahoma"/>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21745">
              <a:spcBef>
                <a:spcPts val="86"/>
              </a:spcBef>
              <a:defRPr lang="ko-KR" altLang="en-US"/>
            </a:pPr>
            <a:fld id="{81D60167-4931-47E6-BA6A-407CBD079E47}" type="slidenum">
              <a:rPr lang="en-ID"/>
              <a:pPr marL="21745">
                <a:spcBef>
                  <a:spcPts val="86"/>
                </a:spcBef>
                <a:defRPr lang="ko-KR" altLang="en-US"/>
              </a:pPr>
              <a:t>41</a:t>
            </a:fld>
            <a:endParaRPr lang="en-US"/>
          </a:p>
        </p:txBody>
      </p:sp>
      <p:sp>
        <p:nvSpPr>
          <p:cNvPr id="10" name="object 2"/>
          <p:cNvSpPr txBox="1">
            <a:spLocks noGrp="1"/>
          </p:cNvSpPr>
          <p:nvPr/>
        </p:nvSpPr>
        <p:spPr>
          <a:xfrm>
            <a:off x="2327262" y="821278"/>
            <a:ext cx="4326275" cy="299740"/>
          </a:xfrm>
          <a:prstGeom prst="rect">
            <a:avLst/>
          </a:prstGeom>
        </p:spPr>
        <p:txBody>
          <a:bodyPr vert="horz" wrap="square" lIns="0" tIns="10329" rIns="0" bIns="0" anchor="ctr">
            <a:spAutoFit/>
          </a:bodyPr>
          <a:lstStyle/>
          <a:p>
            <a:pPr marL="10872" algn="l" defTabSz="885826" eaLnBrk="1" latinLnBrk="0" hangingPunct="1">
              <a:lnSpc>
                <a:spcPct val="100000"/>
              </a:lnSpc>
              <a:spcBef>
                <a:spcPts val="81"/>
              </a:spcBef>
              <a:buNone/>
              <a:tabLst>
                <a:tab pos="450056" algn="l"/>
              </a:tabLst>
              <a:defRPr lang="ko-KR" altLang="en-US"/>
            </a:pPr>
            <a:r>
              <a:rPr lang="en-US" sz="1880" b="1" i="0" u="none" kern="1200" dirty="0">
                <a:solidFill>
                  <a:schemeClr val="tx1"/>
                </a:solidFill>
                <a:latin typeface="HY견고딕" pitchFamily="18" charset="-127"/>
                <a:ea typeface="HY견고딕" pitchFamily="18" charset="-127"/>
                <a:cs typeface="+mj-cs"/>
              </a:rPr>
              <a:t>Ⅴ.</a:t>
            </a:r>
            <a:r>
              <a:rPr lang="en-US" altLang="ko-KR" sz="1880" b="1" i="0" u="none" kern="1200" dirty="0">
                <a:solidFill>
                  <a:schemeClr val="tx1"/>
                </a:solidFill>
                <a:latin typeface="HY견고딕" pitchFamily="18" charset="-127"/>
                <a:ea typeface="HY견고딕" pitchFamily="18" charset="-127"/>
                <a:cs typeface="+mj-cs"/>
              </a:rPr>
              <a:t> </a:t>
            </a:r>
            <a:r>
              <a:rPr lang="en-US" sz="1880" b="1" i="0" u="none" kern="1200" dirty="0">
                <a:solidFill>
                  <a:schemeClr val="tx1"/>
                </a:solidFill>
                <a:latin typeface="HY견고딕" pitchFamily="18" charset="-127"/>
                <a:ea typeface="HY견고딕" pitchFamily="18" charset="-127"/>
                <a:cs typeface="+mj-cs"/>
              </a:rPr>
              <a:t>Direction to legislate Data</a:t>
            </a:r>
            <a:r>
              <a:rPr lang="en-US" sz="1880" b="1" i="0" u="none" kern="1200" spc="-120" dirty="0">
                <a:solidFill>
                  <a:schemeClr val="tx1"/>
                </a:solidFill>
                <a:latin typeface="HY견고딕" pitchFamily="18" charset="-127"/>
                <a:ea typeface="HY견고딕" pitchFamily="18" charset="-127"/>
                <a:cs typeface="+mj-cs"/>
              </a:rPr>
              <a:t> </a:t>
            </a:r>
            <a:r>
              <a:rPr lang="en-US" sz="1880" b="1" i="0" u="none" kern="1200" dirty="0">
                <a:solidFill>
                  <a:schemeClr val="tx1"/>
                </a:solidFill>
                <a:latin typeface="HY견고딕" pitchFamily="18" charset="-127"/>
                <a:ea typeface="HY견고딕" pitchFamily="18" charset="-127"/>
                <a:cs typeface="+mj-cs"/>
              </a:rPr>
              <a:t>tax</a:t>
            </a:r>
          </a:p>
        </p:txBody>
      </p:sp>
    </p:spTree>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3"/>
          <a:stretch>
            <a:fillRect/>
          </a:stretch>
        </p:blipFill>
        <p:spPr>
          <a:xfrm>
            <a:off x="0" y="0"/>
            <a:ext cx="9144000" cy="6858000"/>
          </a:xfrm>
          <a:prstGeom prst="rect">
            <a:avLst/>
          </a:prstGeom>
        </p:spPr>
      </p:pic>
      <p:sp>
        <p:nvSpPr>
          <p:cNvPr id="3" name="object 3"/>
          <p:cNvSpPr/>
          <p:nvPr/>
        </p:nvSpPr>
        <p:spPr>
          <a:xfrm>
            <a:off x="961838" y="1409708"/>
            <a:ext cx="7205983" cy="335131"/>
          </a:xfrm>
          <a:prstGeom prst="rect">
            <a:avLst/>
          </a:prstGeom>
          <a:blipFill rotWithShape="1">
            <a:blip r:embed="rId4"/>
            <a:stretch>
              <a:fillRect/>
            </a:stretch>
          </a:blipFill>
        </p:spPr>
        <p:txBody>
          <a:bodyPr wrap="square" lIns="0" tIns="0" rIns="0" bIns="0"/>
          <a:lstStyle/>
          <a:p>
            <a:pPr>
              <a:defRPr lang="ko-KR" altLang="en-US"/>
            </a:pPr>
            <a:endParaRPr lang="ko-KR" altLang="en-US" sz="1541"/>
          </a:p>
        </p:txBody>
      </p:sp>
      <p:sp>
        <p:nvSpPr>
          <p:cNvPr id="4" name="object 4"/>
          <p:cNvSpPr/>
          <p:nvPr/>
        </p:nvSpPr>
        <p:spPr>
          <a:xfrm>
            <a:off x="973570" y="1397966"/>
            <a:ext cx="7182519" cy="311668"/>
          </a:xfrm>
          <a:prstGeom prst="rect">
            <a:avLst/>
          </a:prstGeom>
          <a:blipFill rotWithShape="1">
            <a:blip r:embed="rId5"/>
            <a:stretch>
              <a:fillRect/>
            </a:stretch>
          </a:blipFill>
        </p:spPr>
        <p:txBody>
          <a:bodyPr wrap="square" lIns="0" tIns="0" rIns="0" bIns="0"/>
          <a:lstStyle/>
          <a:p>
            <a:pPr>
              <a:defRPr lang="ko-KR" altLang="en-US"/>
            </a:pPr>
            <a:endParaRPr lang="ko-KR" altLang="en-US" sz="1541"/>
          </a:p>
        </p:txBody>
      </p:sp>
      <p:sp>
        <p:nvSpPr>
          <p:cNvPr id="5" name="object 5"/>
          <p:cNvSpPr txBox="1"/>
          <p:nvPr/>
        </p:nvSpPr>
        <p:spPr>
          <a:xfrm>
            <a:off x="1042200" y="1409262"/>
            <a:ext cx="7018916" cy="4220017"/>
          </a:xfrm>
          <a:prstGeom prst="rect">
            <a:avLst/>
          </a:prstGeom>
        </p:spPr>
        <p:txBody>
          <a:bodyPr vert="horz" wrap="square" lIns="0" tIns="10873" rIns="0" bIns="0">
            <a:spAutoFit/>
          </a:bodyPr>
          <a:lstStyle/>
          <a:p>
            <a:pPr marL="275073" indent="-264201">
              <a:spcBef>
                <a:spcPts val="86"/>
              </a:spcBef>
              <a:buAutoNum type="arabicPeriod" startAt="7"/>
              <a:tabLst>
                <a:tab pos="270033" algn="l"/>
              </a:tabLst>
              <a:defRPr lang="ko-KR" altLang="en-US"/>
            </a:pPr>
            <a:r>
              <a:rPr lang="en-US" sz="1712" b="1" spc="-4" dirty="0">
                <a:solidFill>
                  <a:srgbClr val="FFFFFF"/>
                </a:solidFill>
                <a:latin typeface="굴림"/>
                <a:cs typeface="굴림"/>
              </a:rPr>
              <a:t>Measures </a:t>
            </a:r>
            <a:r>
              <a:rPr lang="en-US" sz="1712" b="1" dirty="0">
                <a:solidFill>
                  <a:srgbClr val="FFFFFF"/>
                </a:solidFill>
                <a:latin typeface="굴림"/>
                <a:cs typeface="굴림"/>
              </a:rPr>
              <a:t>to </a:t>
            </a:r>
            <a:r>
              <a:rPr lang="en-US" sz="1712" b="1" spc="-4" dirty="0">
                <a:solidFill>
                  <a:srgbClr val="FFFFFF"/>
                </a:solidFill>
                <a:latin typeface="굴림"/>
                <a:cs typeface="굴림"/>
              </a:rPr>
              <a:t>prevent </a:t>
            </a:r>
            <a:r>
              <a:rPr lang="en-US" sz="1712" b="1" dirty="0">
                <a:solidFill>
                  <a:srgbClr val="FFFFFF"/>
                </a:solidFill>
                <a:latin typeface="굴림"/>
                <a:cs typeface="굴림"/>
              </a:rPr>
              <a:t>Tax</a:t>
            </a:r>
            <a:r>
              <a:rPr lang="en-US" sz="1712" b="1" spc="-98" dirty="0">
                <a:solidFill>
                  <a:srgbClr val="FFFFFF"/>
                </a:solidFill>
                <a:latin typeface="굴림"/>
                <a:cs typeface="굴림"/>
              </a:rPr>
              <a:t> </a:t>
            </a:r>
            <a:r>
              <a:rPr lang="en-US" sz="1712" b="1" spc="-4" dirty="0">
                <a:solidFill>
                  <a:srgbClr val="FFFFFF"/>
                </a:solidFill>
                <a:latin typeface="굴림"/>
                <a:cs typeface="굴림"/>
              </a:rPr>
              <a:t>Avoidance</a:t>
            </a:r>
          </a:p>
          <a:p>
            <a:pPr marL="35336" lvl="1">
              <a:spcBef>
                <a:spcPts val="950"/>
              </a:spcBef>
              <a:buAutoNum type="alphaUcPeriod"/>
              <a:tabLst>
                <a:tab pos="270033" algn="l"/>
              </a:tabLst>
              <a:defRPr lang="ko-KR" altLang="en-US"/>
            </a:pPr>
            <a:r>
              <a:rPr lang="en-US" sz="1284" b="0" spc="-4" dirty="0">
                <a:latin typeface="HY견고딕"/>
                <a:ea typeface="HY견고딕"/>
                <a:cs typeface="HY견고딕"/>
              </a:rPr>
              <a:t>Designation of a taxpayer by taxation</a:t>
            </a:r>
            <a:r>
              <a:rPr lang="en-US" sz="1284" b="0" spc="13" dirty="0">
                <a:latin typeface="HY견고딕"/>
                <a:ea typeface="HY견고딕"/>
                <a:cs typeface="HY견고딕"/>
              </a:rPr>
              <a:t> </a:t>
            </a:r>
            <a:r>
              <a:rPr lang="en-US" sz="1284" b="0" spc="-4" dirty="0">
                <a:latin typeface="HY견고딕"/>
                <a:ea typeface="HY견고딕"/>
                <a:cs typeface="HY견고딕"/>
              </a:rPr>
              <a:t>period</a:t>
            </a:r>
          </a:p>
          <a:p>
            <a:pPr marL="35336" lvl="1">
              <a:spcBef>
                <a:spcPts val="462"/>
              </a:spcBef>
              <a:buAutoNum type="alphaUcPeriod"/>
              <a:tabLst>
                <a:tab pos="270033" algn="l"/>
              </a:tabLst>
              <a:defRPr lang="ko-KR" altLang="en-US"/>
            </a:pPr>
            <a:r>
              <a:rPr lang="en-US" sz="1284" b="0" spc="-4" dirty="0">
                <a:latin typeface="HY견고딕"/>
                <a:ea typeface="HY견고딕"/>
                <a:cs typeface="HY견고딕"/>
              </a:rPr>
              <a:t>Even if tax-free in the gathering stage, post-management devices are  prepared </a:t>
            </a:r>
            <a:r>
              <a:rPr lang="en-US" sz="1284" b="0" spc="-4" dirty="0">
                <a:latin typeface="HY견고딕"/>
                <a:ea typeface="HY견고딕"/>
                <a:cs typeface="Arial"/>
              </a:rPr>
              <a:t>– </a:t>
            </a:r>
            <a:r>
              <a:rPr lang="en-US" altLang="ko-KR" sz="1284" b="0" spc="-4" dirty="0">
                <a:latin typeface="HY견고딕"/>
                <a:ea typeface="HY견고딕"/>
                <a:cs typeface="Arial"/>
              </a:rPr>
              <a:t>regards as taxation act(</a:t>
            </a:r>
            <a:r>
              <a:rPr lang="en-US" sz="1284" b="0" spc="-4" dirty="0">
                <a:latin typeface="HY견고딕"/>
                <a:ea typeface="HY견고딕"/>
                <a:cs typeface="HY견고딕"/>
              </a:rPr>
              <a:t>regulations</a:t>
            </a:r>
            <a:r>
              <a:rPr lang="en-US" altLang="ko-KR" sz="1284" b="0" spc="-4" dirty="0">
                <a:latin typeface="HY견고딕"/>
                <a:ea typeface="HY견고딕"/>
                <a:cs typeface="HY견고딕"/>
              </a:rPr>
              <a:t>)</a:t>
            </a:r>
            <a:r>
              <a:rPr lang="en-US" sz="1284" b="0" spc="-4" dirty="0">
                <a:latin typeface="HY견고딕"/>
                <a:ea typeface="HY견고딕"/>
                <a:cs typeface="HY견고딕"/>
              </a:rPr>
              <a:t>,</a:t>
            </a:r>
            <a:r>
              <a:rPr lang="en-US" sz="1284" b="0" spc="94" dirty="0">
                <a:latin typeface="HY견고딕"/>
                <a:ea typeface="HY견고딕"/>
                <a:cs typeface="HY견고딕"/>
              </a:rPr>
              <a:t> </a:t>
            </a:r>
            <a:r>
              <a:rPr lang="en-US" sz="1284" b="0" spc="-9" dirty="0" err="1">
                <a:latin typeface="HY견고딕"/>
                <a:ea typeface="HY견고딕"/>
                <a:cs typeface="HY견고딕"/>
              </a:rPr>
              <a:t>etc</a:t>
            </a:r>
            <a:endParaRPr lang="en-US" sz="1284" b="0" spc="-9" dirty="0">
              <a:latin typeface="HY견고딕"/>
              <a:ea typeface="HY견고딕"/>
              <a:cs typeface="HY견고딕"/>
            </a:endParaRPr>
          </a:p>
          <a:p>
            <a:pPr lvl="1">
              <a:lnSpc>
                <a:spcPct val="100000"/>
              </a:lnSpc>
              <a:buFont typeface="mn-ea"/>
              <a:buAutoNum type="alphaUcPeriod"/>
              <a:defRPr lang="ko-KR" altLang="en-US"/>
            </a:pPr>
            <a:endParaRPr lang="en-US" sz="1199" dirty="0">
              <a:latin typeface="Times New Roman"/>
              <a:cs typeface="Times New Roman"/>
            </a:endParaRPr>
          </a:p>
          <a:p>
            <a:pPr marL="35336">
              <a:defRPr lang="ko-KR" altLang="en-US"/>
            </a:pPr>
            <a:r>
              <a:rPr lang="en-US" sz="1284" b="0" spc="-4" dirty="0">
                <a:solidFill>
                  <a:srgbClr val="0000FF"/>
                </a:solidFill>
                <a:latin typeface="문체부 훈민정음체"/>
                <a:ea typeface="문체부 훈민정음체"/>
                <a:cs typeface="Arial"/>
              </a:rPr>
              <a:t>Article </a:t>
            </a:r>
            <a:r>
              <a:rPr lang="en-US" sz="1284" dirty="0">
                <a:solidFill>
                  <a:srgbClr val="0000FF"/>
                </a:solidFill>
                <a:latin typeface="문체부 훈민정음체"/>
                <a:ea typeface="문체부 훈민정음체"/>
                <a:cs typeface="Arial"/>
              </a:rPr>
              <a:t>8 </a:t>
            </a:r>
            <a:r>
              <a:rPr lang="en-US" sz="1284" b="0" spc="-4" dirty="0">
                <a:solidFill>
                  <a:srgbClr val="0000FF"/>
                </a:solidFill>
                <a:latin typeface="문체부 훈민정음체"/>
                <a:ea typeface="문체부 훈민정음체"/>
                <a:cs typeface="Arial"/>
              </a:rPr>
              <a:t>(when viewed as</a:t>
            </a:r>
            <a:r>
              <a:rPr lang="en-US" sz="1284" b="0" spc="-26" dirty="0">
                <a:solidFill>
                  <a:srgbClr val="0000FF"/>
                </a:solidFill>
                <a:latin typeface="문체부 훈민정음체"/>
                <a:ea typeface="문체부 훈민정음체"/>
                <a:cs typeface="Arial"/>
              </a:rPr>
              <a:t> </a:t>
            </a:r>
            <a:r>
              <a:rPr lang="en-US" sz="1284" b="0" spc="-4" dirty="0">
                <a:solidFill>
                  <a:srgbClr val="0000FF"/>
                </a:solidFill>
                <a:latin typeface="문체부 훈민정음체"/>
                <a:ea typeface="문체부 훈민정음체"/>
                <a:cs typeface="Arial"/>
              </a:rPr>
              <a:t>processing)</a:t>
            </a:r>
          </a:p>
          <a:p>
            <a:pPr marL="35336" lvl="2">
              <a:lnSpc>
                <a:spcPct val="100699"/>
              </a:lnSpc>
              <a:spcBef>
                <a:spcPts val="419"/>
              </a:spcBef>
              <a:tabLst>
                <a:tab pos="270033" algn="l"/>
              </a:tabLst>
              <a:defRPr lang="ko-KR" altLang="en-US"/>
            </a:pPr>
            <a:r>
              <a:rPr lang="en-US" sz="1284" b="0" spc="-4" dirty="0">
                <a:solidFill>
                  <a:srgbClr val="0000FF"/>
                </a:solidFill>
                <a:latin typeface="문체부 훈민정음체"/>
                <a:ea typeface="문체부 훈민정음체"/>
                <a:cs typeface="Arial"/>
              </a:rPr>
              <a:t>1. In the case where taxable goods are stored </a:t>
            </a:r>
            <a:r>
              <a:rPr lang="en-US" sz="1284" dirty="0">
                <a:solidFill>
                  <a:srgbClr val="0000FF"/>
                </a:solidFill>
                <a:latin typeface="문체부 훈민정음체"/>
                <a:ea typeface="문체부 훈민정음체"/>
                <a:cs typeface="Arial"/>
              </a:rPr>
              <a:t>in a </a:t>
            </a:r>
            <a:r>
              <a:rPr lang="en-US" sz="1284" b="0" spc="-4" dirty="0">
                <a:solidFill>
                  <a:srgbClr val="0000FF"/>
                </a:solidFill>
                <a:latin typeface="문체부 훈민정음체"/>
                <a:ea typeface="문체부 훈민정음체"/>
                <a:cs typeface="Arial"/>
              </a:rPr>
              <a:t>storage device with de-identification  measures.</a:t>
            </a:r>
            <a:r>
              <a:rPr lang="en-US" sz="1284" b="0" spc="234" dirty="0">
                <a:solidFill>
                  <a:srgbClr val="0000FF"/>
                </a:solidFill>
                <a:latin typeface="문체부 훈민정음체"/>
                <a:ea typeface="문체부 훈민정음체"/>
                <a:cs typeface="Arial"/>
              </a:rPr>
              <a:t> </a:t>
            </a:r>
            <a:r>
              <a:rPr lang="en-US" sz="1284" b="0" spc="-4" dirty="0">
                <a:solidFill>
                  <a:srgbClr val="0000FF"/>
                </a:solidFill>
                <a:latin typeface="문체부 훈민정음체"/>
                <a:ea typeface="문체부 훈민정음체"/>
                <a:cs typeface="Arial"/>
              </a:rPr>
              <a:t>Except</a:t>
            </a:r>
            <a:r>
              <a:rPr lang="en-US" sz="1284" b="0" spc="248" dirty="0">
                <a:solidFill>
                  <a:srgbClr val="0000FF"/>
                </a:solidFill>
                <a:latin typeface="문체부 훈민정음체"/>
                <a:ea typeface="문체부 훈민정음체"/>
                <a:cs typeface="Arial"/>
              </a:rPr>
              <a:t> </a:t>
            </a:r>
            <a:r>
              <a:rPr lang="en-US" sz="1284" b="0" spc="-4" dirty="0">
                <a:solidFill>
                  <a:srgbClr val="0000FF"/>
                </a:solidFill>
                <a:latin typeface="문체부 훈민정음체"/>
                <a:ea typeface="문체부 훈민정음체"/>
                <a:cs typeface="Arial"/>
              </a:rPr>
              <a:t>for</a:t>
            </a:r>
            <a:r>
              <a:rPr lang="en-US" sz="1284" b="0" spc="257" dirty="0">
                <a:solidFill>
                  <a:srgbClr val="0000FF"/>
                </a:solidFill>
                <a:latin typeface="문체부 훈민정음체"/>
                <a:ea typeface="문체부 훈민정음체"/>
                <a:cs typeface="Arial"/>
              </a:rPr>
              <a:t> </a:t>
            </a:r>
            <a:r>
              <a:rPr lang="en-US" sz="1284" b="0" spc="-4" dirty="0">
                <a:solidFill>
                  <a:srgbClr val="0000FF"/>
                </a:solidFill>
                <a:latin typeface="문체부 훈민정음체"/>
                <a:ea typeface="문체부 훈민정음체"/>
                <a:cs typeface="Arial"/>
              </a:rPr>
              <a:t>cases</a:t>
            </a:r>
            <a:r>
              <a:rPr lang="en-US" sz="1284" b="0" spc="257" dirty="0">
                <a:solidFill>
                  <a:srgbClr val="0000FF"/>
                </a:solidFill>
                <a:latin typeface="문체부 훈민정음체"/>
                <a:ea typeface="문체부 훈민정음체"/>
                <a:cs typeface="Arial"/>
              </a:rPr>
              <a:t> </a:t>
            </a:r>
            <a:r>
              <a:rPr lang="en-US" sz="1284" b="0" spc="-4" dirty="0">
                <a:solidFill>
                  <a:srgbClr val="0000FF"/>
                </a:solidFill>
                <a:latin typeface="문체부 훈민정음체"/>
                <a:ea typeface="문체부 훈민정음체"/>
                <a:cs typeface="Arial"/>
              </a:rPr>
              <a:t>prescribed</a:t>
            </a:r>
            <a:r>
              <a:rPr lang="en-US" sz="1284" b="0" spc="234" dirty="0">
                <a:solidFill>
                  <a:srgbClr val="0000FF"/>
                </a:solidFill>
                <a:latin typeface="문체부 훈민정음체"/>
                <a:ea typeface="문체부 훈민정음체"/>
                <a:cs typeface="Arial"/>
              </a:rPr>
              <a:t> </a:t>
            </a:r>
            <a:r>
              <a:rPr lang="en-US" sz="1284" b="0" spc="-4" dirty="0">
                <a:solidFill>
                  <a:srgbClr val="0000FF"/>
                </a:solidFill>
                <a:latin typeface="문체부 훈민정음체"/>
                <a:ea typeface="문체부 훈민정음체"/>
                <a:cs typeface="Arial"/>
              </a:rPr>
              <a:t>by</a:t>
            </a:r>
            <a:r>
              <a:rPr lang="en-US" sz="1284" b="0" spc="248" dirty="0">
                <a:solidFill>
                  <a:srgbClr val="0000FF"/>
                </a:solidFill>
                <a:latin typeface="문체부 훈민정음체"/>
                <a:ea typeface="문체부 훈민정음체"/>
                <a:cs typeface="Arial"/>
              </a:rPr>
              <a:t> </a:t>
            </a:r>
            <a:r>
              <a:rPr lang="en-US" sz="1284" b="0" spc="-4" dirty="0">
                <a:solidFill>
                  <a:srgbClr val="0000FF"/>
                </a:solidFill>
                <a:latin typeface="문체부 훈민정음체"/>
                <a:ea typeface="문체부 훈민정음체"/>
                <a:cs typeface="Arial"/>
              </a:rPr>
              <a:t>Presidential</a:t>
            </a:r>
            <a:r>
              <a:rPr lang="en-US" sz="1284" b="0" spc="244" dirty="0">
                <a:solidFill>
                  <a:srgbClr val="0000FF"/>
                </a:solidFill>
                <a:latin typeface="문체부 훈민정음체"/>
                <a:ea typeface="문체부 훈민정음체"/>
                <a:cs typeface="Arial"/>
              </a:rPr>
              <a:t> </a:t>
            </a:r>
            <a:r>
              <a:rPr lang="en-US" sz="1284" b="0" spc="-4" dirty="0">
                <a:solidFill>
                  <a:srgbClr val="0000FF"/>
                </a:solidFill>
                <a:latin typeface="문체부 훈민정음체"/>
                <a:ea typeface="문체부 훈민정음체"/>
                <a:cs typeface="Arial"/>
              </a:rPr>
              <a:t>Decree.</a:t>
            </a:r>
          </a:p>
          <a:p>
            <a:pPr marL="35336" lvl="2">
              <a:spcBef>
                <a:spcPts val="428"/>
              </a:spcBef>
              <a:tabLst>
                <a:tab pos="270033" algn="l"/>
              </a:tabLst>
              <a:defRPr lang="ko-KR" altLang="en-US"/>
            </a:pPr>
            <a:r>
              <a:rPr lang="en-US" sz="1284" b="0" spc="-4" dirty="0">
                <a:solidFill>
                  <a:srgbClr val="0000FF"/>
                </a:solidFill>
                <a:latin typeface="문체부 훈민정음체"/>
                <a:ea typeface="문체부 훈민정음체"/>
                <a:cs typeface="Arial"/>
              </a:rPr>
              <a:t>2. In the case of using taxable goods for the learning of artificial</a:t>
            </a:r>
            <a:r>
              <a:rPr lang="en-US" sz="1284" b="0" spc="154" dirty="0">
                <a:solidFill>
                  <a:srgbClr val="0000FF"/>
                </a:solidFill>
                <a:latin typeface="문체부 훈민정음체"/>
                <a:ea typeface="문체부 훈민정음체"/>
                <a:cs typeface="Arial"/>
              </a:rPr>
              <a:t> </a:t>
            </a:r>
            <a:r>
              <a:rPr lang="en-US" sz="1284" b="0" spc="-4" dirty="0">
                <a:solidFill>
                  <a:srgbClr val="0000FF"/>
                </a:solidFill>
                <a:latin typeface="문체부 훈민정음체"/>
                <a:ea typeface="문체부 훈민정음체"/>
                <a:cs typeface="Arial"/>
              </a:rPr>
              <a:t>intelligence</a:t>
            </a:r>
          </a:p>
          <a:p>
            <a:pPr>
              <a:spcBef>
                <a:spcPts val="17"/>
              </a:spcBef>
              <a:defRPr lang="ko-KR" altLang="en-US"/>
            </a:pPr>
            <a:endParaRPr lang="en-US" sz="1284" dirty="0">
              <a:latin typeface="문체부 훈민정음체"/>
              <a:ea typeface="문체부 훈민정음체"/>
              <a:cs typeface="Times New Roman"/>
            </a:endParaRPr>
          </a:p>
          <a:p>
            <a:pPr marL="35336">
              <a:defRPr lang="ko-KR" altLang="en-US"/>
            </a:pPr>
            <a:r>
              <a:rPr lang="en-US" sz="1284" b="0" spc="-4" dirty="0">
                <a:solidFill>
                  <a:srgbClr val="0000FF"/>
                </a:solidFill>
                <a:latin typeface="문체부 훈민정음체"/>
                <a:ea typeface="문체부 훈민정음체"/>
                <a:cs typeface="Arial"/>
              </a:rPr>
              <a:t>Article </a:t>
            </a:r>
            <a:r>
              <a:rPr lang="en-US" sz="1284" dirty="0">
                <a:solidFill>
                  <a:srgbClr val="0000FF"/>
                </a:solidFill>
                <a:latin typeface="문체부 훈민정음체"/>
                <a:ea typeface="문체부 훈민정음체"/>
                <a:cs typeface="Arial"/>
              </a:rPr>
              <a:t>9 </a:t>
            </a:r>
            <a:r>
              <a:rPr lang="en-US" sz="1284" b="0" spc="-4" dirty="0">
                <a:solidFill>
                  <a:srgbClr val="0000FF"/>
                </a:solidFill>
                <a:latin typeface="문체부 훈민정음체"/>
                <a:ea typeface="문체부 훈민정음체"/>
                <a:cs typeface="Arial"/>
              </a:rPr>
              <a:t>(when viewed as</a:t>
            </a:r>
            <a:r>
              <a:rPr lang="en-US" sz="1284" b="0" spc="-26" dirty="0">
                <a:solidFill>
                  <a:srgbClr val="0000FF"/>
                </a:solidFill>
                <a:latin typeface="문체부 훈민정음체"/>
                <a:ea typeface="문체부 훈민정음체"/>
                <a:cs typeface="Arial"/>
              </a:rPr>
              <a:t> </a:t>
            </a:r>
            <a:r>
              <a:rPr lang="en-US" sz="1284" b="0" spc="-4" dirty="0">
                <a:solidFill>
                  <a:srgbClr val="0000FF"/>
                </a:solidFill>
                <a:latin typeface="문체부 훈민정음체"/>
                <a:ea typeface="문체부 훈민정음체"/>
                <a:cs typeface="Arial"/>
              </a:rPr>
              <a:t>transferring)</a:t>
            </a:r>
          </a:p>
          <a:p>
            <a:pPr marL="35336">
              <a:lnSpc>
                <a:spcPct val="100200"/>
              </a:lnSpc>
              <a:spcBef>
                <a:spcPts val="428"/>
              </a:spcBef>
              <a:defRPr lang="ko-KR" altLang="en-US"/>
            </a:pPr>
            <a:r>
              <a:rPr lang="en-US" altLang="ko-KR" sz="1284" b="0" spc="-4" dirty="0">
                <a:solidFill>
                  <a:srgbClr val="0000FF"/>
                </a:solidFill>
                <a:latin typeface="문체부 훈민정음체"/>
                <a:ea typeface="문체부 훈민정음체"/>
                <a:cs typeface="Arial"/>
              </a:rPr>
              <a:t>A c</a:t>
            </a:r>
            <a:r>
              <a:rPr lang="en-US" sz="1284" b="0" spc="-4" dirty="0">
                <a:solidFill>
                  <a:srgbClr val="0000FF"/>
                </a:solidFill>
                <a:latin typeface="문체부 훈민정음체"/>
                <a:ea typeface="문체부 훈민정음체"/>
                <a:cs typeface="Arial"/>
              </a:rPr>
              <a:t>ase where the collector of taxable goods reuses or transmits </a:t>
            </a:r>
            <a:r>
              <a:rPr lang="en-US" sz="1284" dirty="0">
                <a:solidFill>
                  <a:srgbClr val="0000FF"/>
                </a:solidFill>
                <a:latin typeface="문체부 훈민정음체"/>
                <a:ea typeface="문체부 훈민정음체"/>
                <a:cs typeface="Arial"/>
              </a:rPr>
              <a:t>it </a:t>
            </a:r>
            <a:r>
              <a:rPr lang="en-US" sz="1284" b="0" spc="-4" dirty="0">
                <a:solidFill>
                  <a:srgbClr val="0000FF"/>
                </a:solidFill>
                <a:latin typeface="문체부 훈민정음체"/>
                <a:ea typeface="문체부 훈민정음체"/>
                <a:cs typeface="Arial"/>
              </a:rPr>
              <a:t>to </a:t>
            </a:r>
            <a:r>
              <a:rPr lang="en-US" sz="1284" dirty="0">
                <a:solidFill>
                  <a:srgbClr val="0000FF"/>
                </a:solidFill>
                <a:latin typeface="문체부 훈민정음체"/>
                <a:ea typeface="문체부 훈민정음체"/>
                <a:cs typeface="Arial"/>
              </a:rPr>
              <a:t>a </a:t>
            </a:r>
            <a:r>
              <a:rPr lang="en-US" sz="1284" b="0" spc="-4" dirty="0">
                <a:solidFill>
                  <a:srgbClr val="0000FF"/>
                </a:solidFill>
                <a:latin typeface="문체부 훈민정음체"/>
                <a:ea typeface="문체부 훈민정음체"/>
                <a:cs typeface="Arial"/>
              </a:rPr>
              <a:t>third party for commercial purposes, such as advertisements, outside of the unique gathering purpose prescribed </a:t>
            </a:r>
            <a:r>
              <a:rPr lang="en-US" sz="1284" dirty="0">
                <a:solidFill>
                  <a:srgbClr val="0000FF"/>
                </a:solidFill>
                <a:latin typeface="문체부 훈민정음체"/>
                <a:ea typeface="문체부 훈민정음체"/>
                <a:cs typeface="Arial"/>
              </a:rPr>
              <a:t>in </a:t>
            </a:r>
            <a:r>
              <a:rPr lang="en-US" sz="1284" b="0" spc="-4" dirty="0">
                <a:solidFill>
                  <a:srgbClr val="0000FF"/>
                </a:solidFill>
                <a:latin typeface="문체부 훈민정음체"/>
                <a:ea typeface="문체부 훈민정음체"/>
                <a:cs typeface="Arial"/>
              </a:rPr>
              <a:t>Article 21(1). </a:t>
            </a:r>
            <a:r>
              <a:rPr lang="en-US" sz="1284" b="0" spc="-13" dirty="0">
                <a:solidFill>
                  <a:srgbClr val="0000FF"/>
                </a:solidFill>
                <a:latin typeface="문체부 훈민정음체"/>
                <a:ea typeface="문체부 훈민정음체"/>
                <a:cs typeface="Arial"/>
              </a:rPr>
              <a:t>However, </a:t>
            </a:r>
            <a:r>
              <a:rPr lang="en-US" sz="1284" b="0" spc="-4" dirty="0">
                <a:solidFill>
                  <a:srgbClr val="0000FF"/>
                </a:solidFill>
                <a:latin typeface="문체부 훈민정음체"/>
                <a:ea typeface="문체부 훈민정음체"/>
                <a:cs typeface="Arial"/>
              </a:rPr>
              <a:t>cases falling under the grounds prescribed by Presidential Decree are excluded.(hereinafter</a:t>
            </a:r>
            <a:r>
              <a:rPr lang="en-US" sz="1284" b="0" spc="223" dirty="0">
                <a:solidFill>
                  <a:srgbClr val="0000FF"/>
                </a:solidFill>
                <a:latin typeface="문체부 훈민정음체"/>
                <a:ea typeface="문체부 훈민정음체"/>
                <a:cs typeface="Arial"/>
              </a:rPr>
              <a:t> </a:t>
            </a:r>
            <a:r>
              <a:rPr lang="en-US" sz="1284" b="0" spc="-4" dirty="0">
                <a:solidFill>
                  <a:srgbClr val="0000FF"/>
                </a:solidFill>
                <a:latin typeface="문체부 훈민정음체"/>
                <a:ea typeface="문체부 훈민정음체"/>
                <a:cs typeface="Arial"/>
              </a:rPr>
              <a:t>omitted)</a:t>
            </a:r>
          </a:p>
          <a:p>
            <a:pPr>
              <a:spcBef>
                <a:spcPts val="13"/>
              </a:spcBef>
              <a:defRPr lang="ko-KR" altLang="en-US"/>
            </a:pPr>
            <a:endParaRPr lang="en-US" sz="1284" dirty="0">
              <a:latin typeface="문체부 훈민정음체"/>
              <a:ea typeface="문체부 훈민정음체"/>
              <a:cs typeface="Times New Roman"/>
            </a:endParaRPr>
          </a:p>
          <a:p>
            <a:pPr marL="35336">
              <a:defRPr lang="ko-KR" altLang="en-US"/>
            </a:pPr>
            <a:r>
              <a:rPr lang="en-US" sz="1284" b="0" spc="-4" dirty="0">
                <a:solidFill>
                  <a:srgbClr val="0000FF"/>
                </a:solidFill>
                <a:latin typeface="문체부 훈민정음체"/>
                <a:ea typeface="문체부 훈민정음체"/>
                <a:cs typeface="Arial"/>
              </a:rPr>
              <a:t>Article 18 (special tax exemption</a:t>
            </a:r>
            <a:r>
              <a:rPr lang="en-US" altLang="ko-KR" sz="1284" b="0" spc="-4" dirty="0">
                <a:solidFill>
                  <a:srgbClr val="0000FF"/>
                </a:solidFill>
                <a:latin typeface="문체부 훈민정음체"/>
                <a:ea typeface="문체부 훈민정음체"/>
                <a:cs typeface="Arial"/>
              </a:rPr>
              <a:t> control</a:t>
            </a:r>
            <a:r>
              <a:rPr lang="en-US" sz="1284" b="0" spc="-4" dirty="0">
                <a:solidFill>
                  <a:srgbClr val="0000FF"/>
                </a:solidFill>
                <a:latin typeface="문체부 훈민정음체"/>
                <a:ea typeface="문체부 훈민정음체"/>
                <a:cs typeface="Arial"/>
              </a:rPr>
              <a:t> </a:t>
            </a:r>
            <a:r>
              <a:rPr lang="en-US" sz="1284" b="0" spc="-9" dirty="0">
                <a:solidFill>
                  <a:srgbClr val="0000FF"/>
                </a:solidFill>
                <a:latin typeface="문체부 훈민정음체"/>
                <a:ea typeface="문체부 훈민정음체"/>
                <a:cs typeface="Arial"/>
              </a:rPr>
              <a:t>after </a:t>
            </a:r>
            <a:r>
              <a:rPr lang="en-US" sz="1284" b="0" spc="-4" dirty="0">
                <a:solidFill>
                  <a:srgbClr val="0000FF"/>
                </a:solidFill>
                <a:latin typeface="문체부 훈민정음체"/>
                <a:ea typeface="문체부 훈민정음체"/>
                <a:cs typeface="Arial"/>
              </a:rPr>
              <a:t>taking out unpaid</a:t>
            </a:r>
            <a:r>
              <a:rPr lang="en-US" sz="1284" b="0" spc="26" dirty="0">
                <a:solidFill>
                  <a:srgbClr val="0000FF"/>
                </a:solidFill>
                <a:latin typeface="문체부 훈민정음체"/>
                <a:ea typeface="문체부 훈민정음체"/>
                <a:cs typeface="Arial"/>
              </a:rPr>
              <a:t> </a:t>
            </a:r>
            <a:r>
              <a:rPr lang="en-US" sz="1284" b="0" spc="-9" dirty="0">
                <a:solidFill>
                  <a:srgbClr val="0000FF"/>
                </a:solidFill>
                <a:latin typeface="문체부 훈민정음체"/>
                <a:ea typeface="문체부 훈민정음체"/>
                <a:cs typeface="Arial"/>
              </a:rPr>
              <a:t>tax)</a:t>
            </a:r>
          </a:p>
          <a:p>
            <a:pPr marL="35336">
              <a:lnSpc>
                <a:spcPct val="100200"/>
              </a:lnSpc>
              <a:spcBef>
                <a:spcPts val="428"/>
              </a:spcBef>
              <a:defRPr lang="ko-KR" altLang="en-US"/>
            </a:pPr>
            <a:r>
              <a:rPr lang="en-US" sz="1284" b="0" spc="-4" dirty="0">
                <a:solidFill>
                  <a:srgbClr val="0000FF"/>
                </a:solidFill>
                <a:latin typeface="문체부 훈민정음체"/>
                <a:ea typeface="문체부 훈민정음체"/>
                <a:cs typeface="Arial"/>
              </a:rPr>
              <a:t>Notwithstanding the provisions of the Presidential Decree,</a:t>
            </a:r>
            <a:r>
              <a:rPr lang="en-US" altLang="ko-KR" sz="1284" b="0" spc="-4" dirty="0">
                <a:solidFill>
                  <a:srgbClr val="0000FF"/>
                </a:solidFill>
                <a:latin typeface="문체부 훈민정음체"/>
                <a:ea typeface="문체부 훈민정음체"/>
                <a:cs typeface="Arial"/>
              </a:rPr>
              <a:t> NTS can impose data tax to</a:t>
            </a:r>
            <a:r>
              <a:rPr lang="en-US" sz="1284" b="0" spc="-4" dirty="0">
                <a:solidFill>
                  <a:srgbClr val="0000FF"/>
                </a:solidFill>
                <a:latin typeface="문체부 훈민정음체"/>
                <a:ea typeface="문체부 훈민정음체"/>
                <a:cs typeface="Arial"/>
              </a:rPr>
              <a:t> </a:t>
            </a:r>
            <a:r>
              <a:rPr lang="en-US" sz="1284" dirty="0">
                <a:solidFill>
                  <a:srgbClr val="0000FF"/>
                </a:solidFill>
                <a:latin typeface="문체부 훈민정음체"/>
                <a:ea typeface="문체부 훈민정음체"/>
                <a:cs typeface="Arial"/>
              </a:rPr>
              <a:t>a </a:t>
            </a:r>
            <a:r>
              <a:rPr lang="en-US" sz="1284" b="0" spc="-4" dirty="0">
                <a:solidFill>
                  <a:srgbClr val="0000FF"/>
                </a:solidFill>
                <a:latin typeface="문체부 훈민정음체"/>
                <a:ea typeface="문체부 훈민정음체"/>
                <a:cs typeface="Arial"/>
              </a:rPr>
              <a:t>person who has not paid data tax</a:t>
            </a:r>
            <a:r>
              <a:rPr lang="en-US" sz="1284" dirty="0">
                <a:solidFill>
                  <a:srgbClr val="0000FF"/>
                </a:solidFill>
                <a:latin typeface="문체부 훈민정음체"/>
                <a:ea typeface="문체부 훈민정음체"/>
                <a:cs typeface="Arial"/>
              </a:rPr>
              <a:t>(</a:t>
            </a:r>
            <a:r>
              <a:rPr lang="en-US" sz="1284" b="0" spc="-4" dirty="0">
                <a:solidFill>
                  <a:srgbClr val="0000FF"/>
                </a:solidFill>
                <a:latin typeface="문체부 훈민정음체"/>
                <a:ea typeface="문체부 훈민정음체"/>
                <a:cs typeface="Arial"/>
              </a:rPr>
              <a:t>hereinafter referred to as an "unpaid tax carrier" </a:t>
            </a:r>
            <a:r>
              <a:rPr lang="en-US" sz="1284" dirty="0">
                <a:solidFill>
                  <a:srgbClr val="0000FF"/>
                </a:solidFill>
                <a:latin typeface="문체부 훈민정음체"/>
                <a:ea typeface="문체부 훈민정음체"/>
                <a:cs typeface="Arial"/>
              </a:rPr>
              <a:t>in </a:t>
            </a:r>
            <a:r>
              <a:rPr lang="en-US" sz="1284" b="0" spc="-4" dirty="0">
                <a:solidFill>
                  <a:srgbClr val="0000FF"/>
                </a:solidFill>
                <a:latin typeface="문체부 훈민정음체"/>
                <a:ea typeface="문체부 훈민정음체"/>
                <a:cs typeface="Arial"/>
              </a:rPr>
              <a:t>this Article) and </a:t>
            </a:r>
            <a:r>
              <a:rPr lang="en-US" sz="1284" dirty="0">
                <a:solidFill>
                  <a:srgbClr val="0000FF"/>
                </a:solidFill>
                <a:latin typeface="문체부 훈민정음체"/>
                <a:ea typeface="문체부 훈민정음체"/>
                <a:cs typeface="Arial"/>
              </a:rPr>
              <a:t>is </a:t>
            </a:r>
            <a:r>
              <a:rPr lang="en-US" sz="1284" b="0" spc="-4" dirty="0">
                <a:solidFill>
                  <a:srgbClr val="0000FF"/>
                </a:solidFill>
                <a:latin typeface="문체부 훈민정음체"/>
                <a:ea typeface="문체부 훈민정음체"/>
                <a:cs typeface="Arial"/>
              </a:rPr>
              <a:t>used for marketing and promotion such as providing advertising information, analysis and </a:t>
            </a:r>
            <a:r>
              <a:rPr lang="en-US" sz="1284" b="0" spc="-9" dirty="0">
                <a:solidFill>
                  <a:srgbClr val="0000FF"/>
                </a:solidFill>
                <a:latin typeface="문체부 훈민정음체"/>
                <a:ea typeface="문체부 훈민정음체"/>
                <a:cs typeface="Arial"/>
              </a:rPr>
              <a:t>statistics, </a:t>
            </a:r>
            <a:r>
              <a:rPr lang="en-US" sz="1284" b="0" spc="-4" dirty="0">
                <a:solidFill>
                  <a:srgbClr val="0000FF"/>
                </a:solidFill>
                <a:latin typeface="문체부 훈민정음체"/>
                <a:ea typeface="문체부 훈민정음체"/>
                <a:cs typeface="Arial"/>
              </a:rPr>
              <a:t>or providing content to </a:t>
            </a:r>
            <a:r>
              <a:rPr lang="en-US" sz="1284" dirty="0">
                <a:solidFill>
                  <a:srgbClr val="0000FF"/>
                </a:solidFill>
                <a:latin typeface="문체부 훈민정음체"/>
                <a:ea typeface="문체부 훈민정음체"/>
                <a:cs typeface="Arial"/>
              </a:rPr>
              <a:t>a </a:t>
            </a:r>
            <a:r>
              <a:rPr lang="en-US" sz="1284" b="0" spc="-4" dirty="0">
                <a:solidFill>
                  <a:srgbClr val="0000FF"/>
                </a:solidFill>
                <a:latin typeface="문체부 훈민정음체"/>
                <a:ea typeface="문체부 훈민정음체"/>
                <a:cs typeface="Arial"/>
              </a:rPr>
              <a:t>third</a:t>
            </a:r>
            <a:r>
              <a:rPr lang="en-US" sz="1284" b="0" spc="107" dirty="0">
                <a:solidFill>
                  <a:srgbClr val="0000FF"/>
                </a:solidFill>
                <a:latin typeface="문체부 훈민정음체"/>
                <a:ea typeface="문체부 훈민정음체"/>
                <a:cs typeface="Arial"/>
              </a:rPr>
              <a:t> </a:t>
            </a:r>
            <a:r>
              <a:rPr lang="en-US" sz="1284" b="0" spc="-17" dirty="0">
                <a:solidFill>
                  <a:srgbClr val="0000FF"/>
                </a:solidFill>
                <a:latin typeface="문체부 훈민정음체"/>
                <a:ea typeface="문체부 훈민정음체"/>
                <a:cs typeface="Arial"/>
              </a:rPr>
              <a:t>party.</a:t>
            </a:r>
          </a:p>
        </p:txBody>
      </p:sp>
      <p:sp>
        <p:nvSpPr>
          <p:cNvPr id="6" name="object 6"/>
          <p:cNvSpPr txBox="1">
            <a:spLocks noGrp="1"/>
          </p:cNvSpPr>
          <p:nvPr>
            <p:ph type="sldNum" sz="quarter" idx="7"/>
          </p:nvPr>
        </p:nvSpPr>
        <p:spPr>
          <a:xfrm>
            <a:off x="9656658" y="7013654"/>
            <a:ext cx="161290" cy="120571"/>
          </a:xfrm>
          <a:prstGeom prst="rect">
            <a:avLst/>
          </a:prstGeom>
        </p:spPr>
        <p:txBody>
          <a:bodyPr vert="horz" wrap="square" lIns="0" tIns="0" rIns="0" bIns="0">
            <a:spAutoFit/>
          </a:bodyPr>
          <a:lstStyle>
            <a:defPPr>
              <a:defRPr lang="ko-KR"/>
            </a:defPPr>
            <a:lvl1pPr marL="0" algn="l" defTabSz="914400" rtl="0" eaLnBrk="1" latinLnBrk="1" hangingPunct="1">
              <a:defRPr sz="800" b="0" i="0" kern="1200">
                <a:solidFill>
                  <a:srgbClr val="6B8F99"/>
                </a:solidFill>
                <a:latin typeface="Tahoma"/>
                <a:ea typeface="+mn-ea"/>
                <a:cs typeface="Tahoma"/>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21745">
              <a:spcBef>
                <a:spcPts val="86"/>
              </a:spcBef>
              <a:defRPr lang="ko-KR" altLang="en-US"/>
            </a:pPr>
            <a:fld id="{81D60167-4931-47E6-BA6A-407CBD079E47}" type="slidenum">
              <a:rPr lang="en-ID"/>
              <a:pPr marL="21745">
                <a:spcBef>
                  <a:spcPts val="86"/>
                </a:spcBef>
                <a:defRPr lang="ko-KR" altLang="en-US"/>
              </a:pPr>
              <a:t>42</a:t>
            </a:fld>
            <a:endParaRPr lang="en-US"/>
          </a:p>
        </p:txBody>
      </p:sp>
      <p:sp>
        <p:nvSpPr>
          <p:cNvPr id="9" name="object 2"/>
          <p:cNvSpPr txBox="1">
            <a:spLocks noGrp="1"/>
          </p:cNvSpPr>
          <p:nvPr/>
        </p:nvSpPr>
        <p:spPr>
          <a:xfrm>
            <a:off x="2327262" y="821278"/>
            <a:ext cx="4326275" cy="299740"/>
          </a:xfrm>
          <a:prstGeom prst="rect">
            <a:avLst/>
          </a:prstGeom>
        </p:spPr>
        <p:txBody>
          <a:bodyPr vert="horz" wrap="square" lIns="0" tIns="10329" rIns="0" bIns="0" anchor="ctr">
            <a:spAutoFit/>
          </a:bodyPr>
          <a:lstStyle/>
          <a:p>
            <a:pPr marL="10872" algn="l" defTabSz="885826" eaLnBrk="1" latinLnBrk="0" hangingPunct="1">
              <a:lnSpc>
                <a:spcPct val="100000"/>
              </a:lnSpc>
              <a:spcBef>
                <a:spcPts val="81"/>
              </a:spcBef>
              <a:buNone/>
              <a:tabLst>
                <a:tab pos="450056" algn="l"/>
              </a:tabLst>
              <a:defRPr lang="ko-KR" altLang="en-US"/>
            </a:pPr>
            <a:r>
              <a:rPr lang="en-US" sz="1880" b="1" i="0" u="none" kern="1200" dirty="0">
                <a:solidFill>
                  <a:schemeClr val="tx1"/>
                </a:solidFill>
                <a:latin typeface="HY견고딕" pitchFamily="18" charset="-127"/>
                <a:ea typeface="HY견고딕" pitchFamily="18" charset="-127"/>
                <a:cs typeface="+mj-cs"/>
              </a:rPr>
              <a:t>Ⅴ.</a:t>
            </a:r>
            <a:r>
              <a:rPr lang="en-US" altLang="ko-KR" sz="1880" b="1" i="0" u="none" kern="1200" dirty="0">
                <a:solidFill>
                  <a:schemeClr val="tx1"/>
                </a:solidFill>
                <a:latin typeface="HY견고딕" pitchFamily="18" charset="-127"/>
                <a:ea typeface="HY견고딕" pitchFamily="18" charset="-127"/>
                <a:cs typeface="+mj-cs"/>
              </a:rPr>
              <a:t> </a:t>
            </a:r>
            <a:r>
              <a:rPr lang="en-US" sz="1880" b="1" i="0" u="none" kern="1200" dirty="0">
                <a:solidFill>
                  <a:schemeClr val="tx1"/>
                </a:solidFill>
                <a:latin typeface="HY견고딕" pitchFamily="18" charset="-127"/>
                <a:ea typeface="HY견고딕" pitchFamily="18" charset="-127"/>
                <a:cs typeface="+mj-cs"/>
              </a:rPr>
              <a:t>Direction to legislate Data</a:t>
            </a:r>
            <a:r>
              <a:rPr lang="en-US" sz="1880" b="1" i="0" u="none" kern="1200" spc="-120" dirty="0">
                <a:solidFill>
                  <a:schemeClr val="tx1"/>
                </a:solidFill>
                <a:latin typeface="HY견고딕" pitchFamily="18" charset="-127"/>
                <a:ea typeface="HY견고딕" pitchFamily="18" charset="-127"/>
                <a:cs typeface="+mj-cs"/>
              </a:rPr>
              <a:t> </a:t>
            </a:r>
            <a:r>
              <a:rPr lang="en-US" sz="1880" b="1" i="0" u="none" kern="1200" dirty="0">
                <a:solidFill>
                  <a:schemeClr val="tx1"/>
                </a:solidFill>
                <a:latin typeface="HY견고딕" pitchFamily="18" charset="-127"/>
                <a:ea typeface="HY견고딕" pitchFamily="18" charset="-127"/>
                <a:cs typeface="+mj-cs"/>
              </a:rPr>
              <a:t>tax</a:t>
            </a:r>
          </a:p>
        </p:txBody>
      </p:sp>
    </p:spTree>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3"/>
          <a:stretch>
            <a:fillRect/>
          </a:stretch>
        </p:blipFill>
        <p:spPr>
          <a:xfrm>
            <a:off x="0" y="0"/>
            <a:ext cx="9144000" cy="6858000"/>
          </a:xfrm>
          <a:prstGeom prst="rect">
            <a:avLst/>
          </a:prstGeom>
        </p:spPr>
      </p:pic>
      <p:sp>
        <p:nvSpPr>
          <p:cNvPr id="3" name="object 3"/>
          <p:cNvSpPr/>
          <p:nvPr/>
        </p:nvSpPr>
        <p:spPr>
          <a:xfrm>
            <a:off x="961838" y="1409708"/>
            <a:ext cx="7205983" cy="335131"/>
          </a:xfrm>
          <a:prstGeom prst="rect">
            <a:avLst/>
          </a:prstGeom>
          <a:blipFill rotWithShape="1">
            <a:blip r:embed="rId4"/>
            <a:stretch>
              <a:fillRect/>
            </a:stretch>
          </a:blipFill>
        </p:spPr>
        <p:txBody>
          <a:bodyPr wrap="square" lIns="0" tIns="0" rIns="0" bIns="0"/>
          <a:lstStyle/>
          <a:p>
            <a:pPr>
              <a:defRPr lang="ko-KR" altLang="en-US"/>
            </a:pPr>
            <a:endParaRPr lang="ko-KR" altLang="en-US" sz="1541"/>
          </a:p>
        </p:txBody>
      </p:sp>
      <p:sp>
        <p:nvSpPr>
          <p:cNvPr id="4" name="object 4"/>
          <p:cNvSpPr/>
          <p:nvPr/>
        </p:nvSpPr>
        <p:spPr>
          <a:xfrm>
            <a:off x="973570" y="1397966"/>
            <a:ext cx="7182519" cy="311668"/>
          </a:xfrm>
          <a:prstGeom prst="rect">
            <a:avLst/>
          </a:prstGeom>
          <a:blipFill rotWithShape="1">
            <a:blip r:embed="rId5"/>
            <a:stretch>
              <a:fillRect/>
            </a:stretch>
          </a:blipFill>
        </p:spPr>
        <p:txBody>
          <a:bodyPr wrap="square" lIns="0" tIns="0" rIns="0" bIns="0"/>
          <a:lstStyle/>
          <a:p>
            <a:pPr>
              <a:defRPr lang="ko-KR" altLang="en-US"/>
            </a:pPr>
            <a:endParaRPr lang="ko-KR" altLang="en-US" sz="1541"/>
          </a:p>
        </p:txBody>
      </p:sp>
      <p:sp>
        <p:nvSpPr>
          <p:cNvPr id="5" name="object 5"/>
          <p:cNvSpPr txBox="1"/>
          <p:nvPr/>
        </p:nvSpPr>
        <p:spPr>
          <a:xfrm>
            <a:off x="1042200" y="1409260"/>
            <a:ext cx="7117815" cy="3410390"/>
          </a:xfrm>
          <a:prstGeom prst="rect">
            <a:avLst/>
          </a:prstGeom>
        </p:spPr>
        <p:txBody>
          <a:bodyPr vert="horz" wrap="square" lIns="0" tIns="10873" rIns="0" bIns="0">
            <a:spAutoFit/>
          </a:bodyPr>
          <a:lstStyle/>
          <a:p>
            <a:pPr marL="10872">
              <a:spcBef>
                <a:spcPts val="86"/>
              </a:spcBef>
              <a:defRPr lang="ko-KR" altLang="en-US"/>
            </a:pPr>
            <a:r>
              <a:rPr lang="en-US" altLang="ko-KR" sz="1712" b="1">
                <a:solidFill>
                  <a:srgbClr val="FFFFFF"/>
                </a:solidFill>
                <a:latin typeface="굴림"/>
                <a:cs typeface="굴림"/>
              </a:rPr>
              <a:t>7. </a:t>
            </a:r>
            <a:r>
              <a:rPr lang="en-US" altLang="ko-KR" sz="1712" b="1" spc="-4">
                <a:solidFill>
                  <a:srgbClr val="FFFFFF"/>
                </a:solidFill>
                <a:latin typeface="굴림"/>
                <a:cs typeface="굴림"/>
              </a:rPr>
              <a:t>Measures </a:t>
            </a:r>
            <a:r>
              <a:rPr lang="en-US" altLang="ko-KR" sz="1712" b="1">
                <a:solidFill>
                  <a:srgbClr val="FFFFFF"/>
                </a:solidFill>
                <a:latin typeface="굴림"/>
                <a:cs typeface="굴림"/>
              </a:rPr>
              <a:t>to </a:t>
            </a:r>
            <a:r>
              <a:rPr lang="en-US" altLang="ko-KR" sz="1712" b="1" spc="-4">
                <a:solidFill>
                  <a:srgbClr val="FFFFFF"/>
                </a:solidFill>
                <a:latin typeface="굴림"/>
                <a:cs typeface="굴림"/>
              </a:rPr>
              <a:t>prevent </a:t>
            </a:r>
            <a:r>
              <a:rPr lang="en-US" altLang="ko-KR" sz="1712" b="1">
                <a:solidFill>
                  <a:srgbClr val="FFFFFF"/>
                </a:solidFill>
                <a:latin typeface="굴림"/>
                <a:cs typeface="굴림"/>
              </a:rPr>
              <a:t>Tax </a:t>
            </a:r>
            <a:r>
              <a:rPr lang="en-US" altLang="ko-KR" sz="1712" b="1" spc="-4">
                <a:solidFill>
                  <a:srgbClr val="FFFFFF"/>
                </a:solidFill>
                <a:latin typeface="굴림"/>
                <a:cs typeface="굴림"/>
              </a:rPr>
              <a:t>Avoidance</a:t>
            </a:r>
            <a:r>
              <a:rPr lang="ko-KR" altLang="en-US" sz="1712" b="1" spc="-133">
                <a:solidFill>
                  <a:srgbClr val="FFFFFF"/>
                </a:solidFill>
                <a:latin typeface="굴림"/>
                <a:cs typeface="굴림"/>
              </a:rPr>
              <a:t> </a:t>
            </a:r>
            <a:r>
              <a:rPr lang="en-US" altLang="ko-KR" sz="1712" b="1" spc="-4">
                <a:solidFill>
                  <a:srgbClr val="FFFFFF"/>
                </a:solidFill>
                <a:latin typeface="굴림"/>
                <a:cs typeface="굴림"/>
              </a:rPr>
              <a:t>(Continue)</a:t>
            </a:r>
          </a:p>
          <a:p>
            <a:pPr marL="35336">
              <a:spcBef>
                <a:spcPts val="1207"/>
              </a:spcBef>
              <a:defRPr lang="ko-KR" altLang="en-US"/>
            </a:pPr>
            <a:r>
              <a:rPr lang="en-US" altLang="ko-KR" sz="1370" b="0" spc="-4">
                <a:latin typeface="HY견고딕"/>
                <a:ea typeface="HY견고딕"/>
                <a:cs typeface="HY견고딕"/>
              </a:rPr>
              <a:t>C. Follow-up management of customer information,</a:t>
            </a:r>
            <a:r>
              <a:rPr lang="ko-KR" altLang="en-US" sz="1370" b="0" spc="26">
                <a:latin typeface="HY견고딕"/>
                <a:ea typeface="HY견고딕"/>
                <a:cs typeface="HY견고딕"/>
              </a:rPr>
              <a:t> </a:t>
            </a:r>
            <a:r>
              <a:rPr lang="en-US" altLang="ko-KR" sz="1370" b="0" spc="-9">
                <a:latin typeface="HY견고딕"/>
                <a:ea typeface="HY견고딕"/>
                <a:cs typeface="HY견고딕"/>
              </a:rPr>
              <a:t>etc</a:t>
            </a:r>
          </a:p>
          <a:p>
            <a:pPr marL="35336">
              <a:spcBef>
                <a:spcPts val="462"/>
              </a:spcBef>
              <a:defRPr lang="ko-KR" altLang="en-US"/>
            </a:pPr>
            <a:r>
              <a:rPr lang="en-US" altLang="ko-KR" sz="1284" b="0" spc="-4">
                <a:latin typeface="문체부 훈민정음체"/>
                <a:ea typeface="문체부 훈민정음체"/>
                <a:cs typeface="Arial"/>
              </a:rPr>
              <a:t>- </a:t>
            </a:r>
            <a:r>
              <a:rPr lang="en-US" altLang="ko-KR" sz="1284" b="0" spc="-21">
                <a:latin typeface="문체부 훈민정음체"/>
                <a:ea typeface="문체부 훈민정음체"/>
                <a:cs typeface="Arial"/>
              </a:rPr>
              <a:t>Taxation </a:t>
            </a:r>
            <a:r>
              <a:rPr lang="en-US" altLang="ko-KR" sz="1284" b="0" spc="-4">
                <a:latin typeface="문체부 훈민정음체"/>
                <a:ea typeface="문체부 훈민정음체"/>
                <a:cs typeface="Arial"/>
              </a:rPr>
              <a:t>when an act (processed or taken out) deviates from the purpose even if it is subject </a:t>
            </a:r>
            <a:r>
              <a:rPr lang="en-US" altLang="ko-KR" sz="1284" b="0" spc="-9">
                <a:latin typeface="문체부 훈민정음체"/>
                <a:ea typeface="문체부 훈민정음체"/>
                <a:cs typeface="Arial"/>
              </a:rPr>
              <a:t>to </a:t>
            </a:r>
            <a:r>
              <a:rPr lang="en-US" altLang="ko-KR" sz="1284" b="0" spc="-4">
                <a:latin typeface="문체부 훈민정음체"/>
                <a:ea typeface="문체부 훈민정음체"/>
                <a:cs typeface="Arial"/>
              </a:rPr>
              <a:t>tax exemption at the gathering</a:t>
            </a:r>
            <a:r>
              <a:rPr lang="ko-KR" altLang="en-US" sz="1284" b="0" spc="-111">
                <a:latin typeface="문체부 훈민정음체"/>
                <a:ea typeface="문체부 훈민정음체"/>
                <a:cs typeface="Arial"/>
              </a:rPr>
              <a:t> </a:t>
            </a:r>
            <a:r>
              <a:rPr lang="en-US" altLang="ko-KR" sz="1284" b="0" spc="-4">
                <a:latin typeface="문체부 훈민정음체"/>
                <a:ea typeface="문체부 훈민정음체"/>
                <a:cs typeface="Arial"/>
              </a:rPr>
              <a:t>stage</a:t>
            </a:r>
          </a:p>
          <a:p>
            <a:pPr>
              <a:spcBef>
                <a:spcPts val="47"/>
              </a:spcBef>
              <a:defRPr lang="ko-KR" altLang="en-US"/>
            </a:pPr>
            <a:endParaRPr lang="ko-KR" altLang="en-US" sz="1284">
              <a:latin typeface="문체부 훈민정음체"/>
              <a:ea typeface="문체부 훈민정음체"/>
              <a:cs typeface="Times New Roman"/>
            </a:endParaRPr>
          </a:p>
          <a:p>
            <a:pPr marL="35336">
              <a:defRPr lang="ko-KR" altLang="en-US"/>
            </a:pPr>
            <a:r>
              <a:rPr lang="en-US" altLang="ko-KR" sz="1284" b="0" spc="-4">
                <a:solidFill>
                  <a:srgbClr val="0000FF"/>
                </a:solidFill>
                <a:latin typeface="문체부 훈민정음체"/>
                <a:ea typeface="문체부 훈민정음체"/>
                <a:cs typeface="Arial"/>
              </a:rPr>
              <a:t>Article 20 (Conditional Tax exemptions)</a:t>
            </a:r>
          </a:p>
          <a:p>
            <a:pPr marL="10872">
              <a:spcBef>
                <a:spcPts val="428"/>
              </a:spcBef>
              <a:defRPr lang="ko-KR" altLang="en-US"/>
            </a:pPr>
            <a:r>
              <a:rPr lang="en-US" sz="1284" b="0" spc="-4">
                <a:solidFill>
                  <a:srgbClr val="0000FF"/>
                </a:solidFill>
                <a:latin typeface="문체부 훈민정음체"/>
                <a:ea typeface="문체부 훈민정음체"/>
                <a:cs typeface="Arial"/>
              </a:rPr>
              <a:t>(Interim</a:t>
            </a:r>
            <a:r>
              <a:rPr lang="en-US" sz="1284" b="0" spc="154">
                <a:solidFill>
                  <a:srgbClr val="0000FF"/>
                </a:solidFill>
                <a:latin typeface="문체부 훈민정음체"/>
                <a:ea typeface="문체부 훈민정음체"/>
                <a:cs typeface="Arial"/>
              </a:rPr>
              <a:t> </a:t>
            </a:r>
            <a:r>
              <a:rPr lang="en-US" sz="1284" b="0" spc="-4">
                <a:solidFill>
                  <a:srgbClr val="0000FF"/>
                </a:solidFill>
                <a:latin typeface="문체부 훈민정음체"/>
                <a:ea typeface="문체부 훈민정음체"/>
                <a:cs typeface="Arial"/>
              </a:rPr>
              <a:t>omitted)</a:t>
            </a:r>
          </a:p>
          <a:p>
            <a:pPr marL="35336">
              <a:lnSpc>
                <a:spcPct val="100299"/>
              </a:lnSpc>
              <a:spcBef>
                <a:spcPts val="428"/>
              </a:spcBef>
              <a:defRPr lang="ko-KR" altLang="en-US"/>
            </a:pPr>
            <a:r>
              <a:rPr lang="ko-KR" altLang="en-US" sz="1284">
                <a:solidFill>
                  <a:srgbClr val="0000FF"/>
                </a:solidFill>
                <a:latin typeface="문체부 훈민정음체"/>
                <a:ea typeface="문체부 훈민정음체"/>
                <a:cs typeface="함초롬돋움"/>
              </a:rPr>
              <a:t>③ </a:t>
            </a:r>
            <a:r>
              <a:rPr lang="en-US" altLang="ko-KR" sz="1284" b="0" spc="-4">
                <a:solidFill>
                  <a:srgbClr val="0000FF"/>
                </a:solidFill>
                <a:latin typeface="문체부 훈민정음체"/>
                <a:ea typeface="문체부 훈민정음체"/>
                <a:cs typeface="Arial"/>
              </a:rPr>
              <a:t>If </a:t>
            </a:r>
            <a:r>
              <a:rPr lang="en-US" altLang="ko-KR" sz="1284">
                <a:solidFill>
                  <a:srgbClr val="0000FF"/>
                </a:solidFill>
                <a:latin typeface="문체부 훈민정음체"/>
                <a:ea typeface="문체부 훈민정음체"/>
                <a:cs typeface="Arial"/>
              </a:rPr>
              <a:t>it is </a:t>
            </a:r>
            <a:r>
              <a:rPr lang="en-US" altLang="ko-KR" sz="1284" b="0" spc="-4">
                <a:solidFill>
                  <a:srgbClr val="0000FF"/>
                </a:solidFill>
                <a:latin typeface="문체부 훈민정음체"/>
                <a:ea typeface="문체부 훈민정음체"/>
                <a:cs typeface="Arial"/>
              </a:rPr>
              <a:t>confirmed that the collector directly processed the purpose of the product for marketing purposes, such as service use analysis and provision of advertising information tailored to </a:t>
            </a:r>
            <a:r>
              <a:rPr lang="en-US" altLang="ko-KR" sz="1284" b="0" spc="-9">
                <a:solidFill>
                  <a:srgbClr val="0000FF"/>
                </a:solidFill>
                <a:latin typeface="문체부 훈민정음체"/>
                <a:ea typeface="문체부 훈민정음체"/>
                <a:cs typeface="Arial"/>
              </a:rPr>
              <a:t>statistics, </a:t>
            </a:r>
            <a:r>
              <a:rPr lang="en-US" altLang="ko-KR" sz="1284" b="0" spc="-4">
                <a:solidFill>
                  <a:srgbClr val="0000FF"/>
                </a:solidFill>
                <a:latin typeface="문체부 훈민정음체"/>
                <a:ea typeface="문체부 훈민정음체"/>
                <a:cs typeface="Arial"/>
              </a:rPr>
              <a:t>data tax shall be imposed on</a:t>
            </a:r>
            <a:r>
              <a:rPr lang="ko-KR" altLang="en-US" sz="1284" b="0" spc="-4">
                <a:solidFill>
                  <a:srgbClr val="0000FF"/>
                </a:solidFill>
                <a:latin typeface="문체부 훈민정음체"/>
                <a:ea typeface="문체부 훈민정음체"/>
                <a:cs typeface="Arial"/>
              </a:rPr>
              <a:t> </a:t>
            </a:r>
            <a:r>
              <a:rPr lang="en-US" altLang="ko-KR" sz="1284" b="0" spc="-4">
                <a:solidFill>
                  <a:srgbClr val="0000FF"/>
                </a:solidFill>
                <a:latin typeface="문체부 훈민정음체"/>
                <a:ea typeface="문체부 훈민정음체"/>
                <a:cs typeface="Arial"/>
              </a:rPr>
              <a:t>the collector as prescribed by Presidential</a:t>
            </a:r>
            <a:r>
              <a:rPr lang="ko-KR" altLang="en-US" sz="1284" b="0" spc="154">
                <a:solidFill>
                  <a:srgbClr val="0000FF"/>
                </a:solidFill>
                <a:latin typeface="문체부 훈민정음체"/>
                <a:ea typeface="문체부 훈민정음체"/>
                <a:cs typeface="Arial"/>
              </a:rPr>
              <a:t> </a:t>
            </a:r>
            <a:r>
              <a:rPr lang="en-US" altLang="ko-KR" sz="1284" b="0" spc="-4">
                <a:solidFill>
                  <a:srgbClr val="0000FF"/>
                </a:solidFill>
                <a:latin typeface="문체부 훈민정음체"/>
                <a:ea typeface="문체부 훈민정음체"/>
                <a:cs typeface="Arial"/>
              </a:rPr>
              <a:t>Decree.</a:t>
            </a:r>
          </a:p>
          <a:p>
            <a:pPr marL="35336">
              <a:spcBef>
                <a:spcPts val="428"/>
              </a:spcBef>
              <a:defRPr lang="ko-KR" altLang="en-US"/>
            </a:pPr>
            <a:r>
              <a:rPr lang="ko-KR" altLang="en-US" sz="1284">
                <a:solidFill>
                  <a:srgbClr val="0000FF"/>
                </a:solidFill>
                <a:latin typeface="문체부 훈민정음체"/>
                <a:ea typeface="문체부 훈민정음체"/>
                <a:cs typeface="함초롬돋움"/>
              </a:rPr>
              <a:t>④ </a:t>
            </a:r>
            <a:r>
              <a:rPr lang="en-US" altLang="ko-KR" sz="1284" b="0" spc="-4">
                <a:solidFill>
                  <a:srgbClr val="0000FF"/>
                </a:solidFill>
                <a:latin typeface="문체부 훈민정음체"/>
                <a:ea typeface="문체부 훈민정음체"/>
                <a:cs typeface="Arial"/>
              </a:rPr>
              <a:t>Where </a:t>
            </a:r>
            <a:r>
              <a:rPr lang="en-US" altLang="ko-KR" sz="1284">
                <a:solidFill>
                  <a:srgbClr val="0000FF"/>
                </a:solidFill>
                <a:latin typeface="문체부 훈민정음체"/>
                <a:ea typeface="문체부 훈민정음체"/>
                <a:cs typeface="Arial"/>
              </a:rPr>
              <a:t>a </a:t>
            </a:r>
            <a:r>
              <a:rPr lang="en-US" altLang="ko-KR" sz="1284" b="0" spc="-4">
                <a:solidFill>
                  <a:srgbClr val="0000FF"/>
                </a:solidFill>
                <a:latin typeface="문체부 훈민정음체"/>
                <a:ea typeface="문체부 훈민정음체"/>
                <a:cs typeface="Arial"/>
              </a:rPr>
              <a:t>reason prescribed by Presidential Decree arises, such as taking out to </a:t>
            </a:r>
            <a:r>
              <a:rPr lang="en-US" altLang="ko-KR" sz="1284">
                <a:solidFill>
                  <a:srgbClr val="0000FF"/>
                </a:solidFill>
                <a:latin typeface="문체부 훈민정음체"/>
                <a:ea typeface="문체부 훈민정음체"/>
                <a:cs typeface="Arial"/>
              </a:rPr>
              <a:t>a </a:t>
            </a:r>
            <a:r>
              <a:rPr lang="en-US" altLang="ko-KR" sz="1284" b="0" spc="-4">
                <a:solidFill>
                  <a:srgbClr val="0000FF"/>
                </a:solidFill>
                <a:latin typeface="문체부 훈민정음체"/>
                <a:ea typeface="문체부 훈민정음체"/>
                <a:cs typeface="Arial"/>
              </a:rPr>
              <a:t>third </a:t>
            </a:r>
            <a:r>
              <a:rPr lang="en-US" altLang="ko-KR" sz="1284" b="0" spc="-17">
                <a:solidFill>
                  <a:srgbClr val="0000FF"/>
                </a:solidFill>
                <a:latin typeface="문체부 훈민정음체"/>
                <a:ea typeface="문체부 훈민정음체"/>
                <a:cs typeface="Arial"/>
              </a:rPr>
              <a:t>party, </a:t>
            </a:r>
            <a:r>
              <a:rPr lang="en-US" altLang="ko-KR" sz="1284" b="0" spc="-4">
                <a:solidFill>
                  <a:srgbClr val="0000FF"/>
                </a:solidFill>
                <a:latin typeface="문체부 훈민정음체"/>
                <a:ea typeface="문체부 훈민정음체"/>
                <a:cs typeface="Arial"/>
              </a:rPr>
              <a:t>such as </a:t>
            </a:r>
            <a:r>
              <a:rPr lang="en-US" altLang="ko-KR" sz="1284">
                <a:solidFill>
                  <a:srgbClr val="0000FF"/>
                </a:solidFill>
                <a:latin typeface="문체부 훈민정음체"/>
                <a:ea typeface="문체부 훈민정음체"/>
                <a:cs typeface="Arial"/>
              </a:rPr>
              <a:t>a </a:t>
            </a:r>
            <a:r>
              <a:rPr lang="en-US" altLang="ko-KR" sz="1284" b="0" spc="-4">
                <a:solidFill>
                  <a:srgbClr val="0000FF"/>
                </a:solidFill>
                <a:latin typeface="문체부 훈민정음체"/>
                <a:ea typeface="문체부 훈민정음체"/>
                <a:cs typeface="Arial"/>
              </a:rPr>
              <a:t>trustee or </a:t>
            </a:r>
            <a:r>
              <a:rPr lang="en-US" altLang="ko-KR" sz="1284">
                <a:solidFill>
                  <a:srgbClr val="0000FF"/>
                </a:solidFill>
                <a:latin typeface="문체부 훈민정음체"/>
                <a:ea typeface="문체부 훈민정음체"/>
                <a:cs typeface="Arial"/>
              </a:rPr>
              <a:t>a </a:t>
            </a:r>
            <a:r>
              <a:rPr lang="en-US" altLang="ko-KR" sz="1284" b="0" spc="-4">
                <a:solidFill>
                  <a:srgbClr val="0000FF"/>
                </a:solidFill>
                <a:latin typeface="문체부 훈민정음체"/>
                <a:ea typeface="문체부 훈민정음체"/>
                <a:cs typeface="Arial"/>
              </a:rPr>
              <a:t>re-trustee, </a:t>
            </a:r>
            <a:r>
              <a:rPr lang="en-US" altLang="ko-KR" sz="1284" b="0" spc="-9">
                <a:solidFill>
                  <a:srgbClr val="0000FF"/>
                </a:solidFill>
                <a:latin typeface="문체부 훈민정음체"/>
                <a:ea typeface="문체부 훈민정음체"/>
                <a:cs typeface="Arial"/>
              </a:rPr>
              <a:t>etc., </a:t>
            </a:r>
            <a:r>
              <a:rPr lang="en-US" altLang="ko-KR" sz="1284" b="0" spc="-4">
                <a:solidFill>
                  <a:srgbClr val="0000FF"/>
                </a:solidFill>
                <a:latin typeface="문체부 훈민정음체"/>
                <a:ea typeface="문체부 훈민정음체"/>
                <a:cs typeface="Arial"/>
              </a:rPr>
              <a:t>as referred to </a:t>
            </a:r>
            <a:r>
              <a:rPr lang="en-US" altLang="ko-KR" sz="1284">
                <a:solidFill>
                  <a:srgbClr val="0000FF"/>
                </a:solidFill>
                <a:latin typeface="문체부 훈민정음체"/>
                <a:ea typeface="문체부 훈민정음체"/>
                <a:cs typeface="Arial"/>
              </a:rPr>
              <a:t>in </a:t>
            </a:r>
            <a:r>
              <a:rPr lang="en-US" altLang="ko-KR" sz="1284" b="0" spc="-4">
                <a:solidFill>
                  <a:srgbClr val="0000FF"/>
                </a:solidFill>
                <a:latin typeface="문체부 훈민정음체"/>
                <a:ea typeface="문체부 훈민정음체"/>
                <a:cs typeface="Arial"/>
              </a:rPr>
              <a:t>paragraph (1), the person who takes out shall submit </a:t>
            </a:r>
            <a:r>
              <a:rPr lang="en-US" altLang="ko-KR" sz="1284">
                <a:solidFill>
                  <a:srgbClr val="0000FF"/>
                </a:solidFill>
                <a:latin typeface="문체부 훈민정음체"/>
                <a:ea typeface="문체부 훈민정음체"/>
                <a:cs typeface="Arial"/>
              </a:rPr>
              <a:t>a </a:t>
            </a:r>
            <a:r>
              <a:rPr lang="en-US" altLang="ko-KR" sz="1284" b="0" spc="-4">
                <a:solidFill>
                  <a:srgbClr val="0000FF"/>
                </a:solidFill>
                <a:latin typeface="문체부 훈민정음체"/>
                <a:ea typeface="문체부 훈민정음체"/>
                <a:cs typeface="Arial"/>
              </a:rPr>
              <a:t>report under Article </a:t>
            </a:r>
            <a:r>
              <a:rPr lang="en-US" altLang="ko-KR" sz="1284" b="0" spc="-47">
                <a:solidFill>
                  <a:srgbClr val="0000FF"/>
                </a:solidFill>
                <a:latin typeface="문체부 훈민정음체"/>
                <a:ea typeface="문체부 훈민정음체"/>
                <a:cs typeface="Arial"/>
              </a:rPr>
              <a:t>11</a:t>
            </a:r>
            <a:r>
              <a:rPr lang="ko-KR" altLang="en-US" sz="1284">
                <a:solidFill>
                  <a:srgbClr val="0000FF"/>
                </a:solidFill>
                <a:latin typeface="문체부 훈민정음체"/>
                <a:ea typeface="문체부 훈민정음체"/>
                <a:cs typeface="Arial"/>
              </a:rPr>
              <a:t> </a:t>
            </a:r>
            <a:r>
              <a:rPr lang="en-US" altLang="ko-KR" sz="1284" b="0" spc="-4">
                <a:solidFill>
                  <a:srgbClr val="0000FF"/>
                </a:solidFill>
                <a:latin typeface="문체부 훈민정음체"/>
                <a:ea typeface="문체부 훈민정음체"/>
                <a:cs typeface="Arial"/>
              </a:rPr>
              <a:t>to the head of the tax </a:t>
            </a:r>
            <a:r>
              <a:rPr lang="en-US" altLang="ko-KR" sz="1284" b="0" spc="-9">
                <a:solidFill>
                  <a:srgbClr val="0000FF"/>
                </a:solidFill>
                <a:latin typeface="문체부 훈민정음체"/>
                <a:ea typeface="문체부 훈민정음체"/>
                <a:cs typeface="Arial"/>
              </a:rPr>
              <a:t>office</a:t>
            </a:r>
            <a:r>
              <a:rPr lang="ko-KR" altLang="en-US" sz="1284" b="0" spc="257">
                <a:solidFill>
                  <a:srgbClr val="0000FF"/>
                </a:solidFill>
                <a:latin typeface="문체부 훈민정음체"/>
                <a:ea typeface="문체부 훈민정음체"/>
                <a:cs typeface="Arial"/>
              </a:rPr>
              <a:t> </a:t>
            </a:r>
            <a:r>
              <a:rPr lang="en-US" altLang="ko-KR" sz="1284" b="0" spc="-4">
                <a:solidFill>
                  <a:srgbClr val="0000FF"/>
                </a:solidFill>
                <a:latin typeface="문체부 훈민정음체"/>
                <a:ea typeface="문체부 훈민정음체"/>
                <a:cs typeface="Arial"/>
              </a:rPr>
              <a:t>of his/her or the</a:t>
            </a:r>
            <a:r>
              <a:rPr lang="ko-KR" altLang="en-US" sz="1284" b="0" spc="257">
                <a:solidFill>
                  <a:srgbClr val="0000FF"/>
                </a:solidFill>
                <a:latin typeface="문체부 훈민정음체"/>
                <a:ea typeface="문체부 훈민정음체"/>
                <a:cs typeface="Arial"/>
              </a:rPr>
              <a:t> </a:t>
            </a:r>
            <a:r>
              <a:rPr lang="en-US" altLang="ko-KR" sz="1284" b="0" spc="-4">
                <a:solidFill>
                  <a:srgbClr val="0000FF"/>
                </a:solidFill>
                <a:latin typeface="문체부 훈민정음체"/>
                <a:ea typeface="문체부 훈민정음체"/>
                <a:cs typeface="Arial"/>
              </a:rPr>
              <a:t>collector</a:t>
            </a:r>
            <a:r>
              <a:rPr lang="ko-KR" altLang="en-US" sz="1284" b="0" spc="257">
                <a:solidFill>
                  <a:srgbClr val="0000FF"/>
                </a:solidFill>
                <a:latin typeface="문체부 훈민정음체"/>
                <a:ea typeface="문체부 훈민정음체"/>
                <a:cs typeface="Arial"/>
              </a:rPr>
              <a:t> </a:t>
            </a:r>
            <a:r>
              <a:rPr lang="en-US" altLang="ko-KR" sz="1284" b="0" spc="-4">
                <a:solidFill>
                  <a:srgbClr val="0000FF"/>
                </a:solidFill>
                <a:latin typeface="문체부 훈민정음체"/>
                <a:ea typeface="문체부 훈민정음체"/>
                <a:cs typeface="Arial"/>
              </a:rPr>
              <a:t>and</a:t>
            </a:r>
            <a:r>
              <a:rPr lang="ko-KR" altLang="en-US" sz="1284" b="0" spc="240">
                <a:solidFill>
                  <a:srgbClr val="0000FF"/>
                </a:solidFill>
                <a:latin typeface="문체부 훈민정음체"/>
                <a:ea typeface="문체부 훈민정음체"/>
                <a:cs typeface="Arial"/>
              </a:rPr>
              <a:t> </a:t>
            </a:r>
            <a:r>
              <a:rPr lang="en-US" altLang="ko-KR" sz="1284" b="0" spc="-4">
                <a:solidFill>
                  <a:srgbClr val="0000FF"/>
                </a:solidFill>
                <a:latin typeface="문체부 훈민정음체"/>
                <a:ea typeface="문체부 훈민정음체"/>
                <a:cs typeface="Arial"/>
              </a:rPr>
              <a:t>processing</a:t>
            </a:r>
            <a:r>
              <a:rPr lang="ko-KR" altLang="en-US" sz="1284" b="0" spc="240">
                <a:solidFill>
                  <a:srgbClr val="0000FF"/>
                </a:solidFill>
                <a:latin typeface="문체부 훈민정음체"/>
                <a:ea typeface="문체부 훈민정음체"/>
                <a:cs typeface="Arial"/>
              </a:rPr>
              <a:t> </a:t>
            </a:r>
            <a:r>
              <a:rPr lang="en-US" altLang="ko-KR" sz="1284" b="0" spc="-4">
                <a:solidFill>
                  <a:srgbClr val="0000FF"/>
                </a:solidFill>
                <a:latin typeface="문체부 훈민정음체"/>
                <a:ea typeface="문체부 훈민정음체"/>
                <a:cs typeface="Arial"/>
              </a:rPr>
              <a:t>person</a:t>
            </a:r>
            <a:r>
              <a:rPr lang="ko-KR" altLang="en-US" sz="1284" b="0" spc="234">
                <a:solidFill>
                  <a:srgbClr val="0000FF"/>
                </a:solidFill>
                <a:latin typeface="문체부 훈민정음체"/>
                <a:ea typeface="문체부 훈민정음체"/>
                <a:cs typeface="Arial"/>
              </a:rPr>
              <a:t> </a:t>
            </a:r>
            <a:r>
              <a:rPr lang="en-US" altLang="ko-KR" sz="1284" b="0" spc="-4">
                <a:solidFill>
                  <a:srgbClr val="0000FF"/>
                </a:solidFill>
                <a:latin typeface="문체부 훈민정음체"/>
                <a:ea typeface="문체부 훈민정음체"/>
                <a:cs typeface="Arial"/>
              </a:rPr>
              <a:t>by</a:t>
            </a:r>
            <a:r>
              <a:rPr lang="ko-KR" altLang="en-US" sz="1284" b="0" spc="257">
                <a:solidFill>
                  <a:srgbClr val="0000FF"/>
                </a:solidFill>
                <a:latin typeface="문체부 훈민정음체"/>
                <a:ea typeface="문체부 훈민정음체"/>
                <a:cs typeface="Arial"/>
              </a:rPr>
              <a:t> </a:t>
            </a:r>
            <a:r>
              <a:rPr lang="en-US" altLang="ko-KR" sz="1284" b="0" spc="-4">
                <a:solidFill>
                  <a:srgbClr val="0000FF"/>
                </a:solidFill>
                <a:latin typeface="문체부 훈민정음체"/>
                <a:ea typeface="문체부 훈민정음체"/>
                <a:cs typeface="Arial"/>
              </a:rPr>
              <a:t>the</a:t>
            </a:r>
            <a:r>
              <a:rPr lang="ko-KR" altLang="en-US" sz="1284" b="0" spc="257">
                <a:solidFill>
                  <a:srgbClr val="0000FF"/>
                </a:solidFill>
                <a:latin typeface="문체부 훈민정음체"/>
                <a:ea typeface="문체부 훈민정음체"/>
                <a:cs typeface="Arial"/>
              </a:rPr>
              <a:t> </a:t>
            </a:r>
            <a:r>
              <a:rPr lang="en-US" altLang="ko-KR" sz="1284" b="0" spc="-4">
                <a:solidFill>
                  <a:srgbClr val="0000FF"/>
                </a:solidFill>
                <a:latin typeface="문체부 훈민정음체"/>
                <a:ea typeface="문체부 훈민정음체"/>
                <a:cs typeface="Arial"/>
              </a:rPr>
              <a:t>end</a:t>
            </a:r>
            <a:r>
              <a:rPr lang="ko-KR" altLang="en-US" sz="1284" b="0" spc="240">
                <a:solidFill>
                  <a:srgbClr val="0000FF"/>
                </a:solidFill>
                <a:latin typeface="문체부 훈민정음체"/>
                <a:ea typeface="문체부 훈민정음체"/>
                <a:cs typeface="Arial"/>
              </a:rPr>
              <a:t> </a:t>
            </a:r>
            <a:r>
              <a:rPr lang="en-US" altLang="ko-KR" sz="1284" b="0" spc="-4">
                <a:solidFill>
                  <a:srgbClr val="0000FF"/>
                </a:solidFill>
                <a:latin typeface="문체부 훈민정음체"/>
                <a:ea typeface="문체부 훈민정음체"/>
                <a:cs typeface="Arial"/>
              </a:rPr>
              <a:t>of</a:t>
            </a:r>
            <a:r>
              <a:rPr lang="ko-KR" altLang="en-US" sz="1284" b="0" spc="257">
                <a:solidFill>
                  <a:srgbClr val="0000FF"/>
                </a:solidFill>
                <a:latin typeface="문체부 훈민정음체"/>
                <a:ea typeface="문체부 훈민정음체"/>
                <a:cs typeface="Arial"/>
              </a:rPr>
              <a:t> </a:t>
            </a:r>
            <a:r>
              <a:rPr lang="en-US" altLang="ko-KR" sz="1284" b="0" spc="-4">
                <a:solidFill>
                  <a:srgbClr val="0000FF"/>
                </a:solidFill>
                <a:latin typeface="문체부 훈민정음체"/>
                <a:ea typeface="문체부 훈민정음체"/>
                <a:cs typeface="Arial"/>
              </a:rPr>
              <a:t>the</a:t>
            </a:r>
            <a:r>
              <a:rPr lang="ko-KR" altLang="en-US" sz="1284" b="0" spc="240">
                <a:solidFill>
                  <a:srgbClr val="0000FF"/>
                </a:solidFill>
                <a:latin typeface="문체부 훈민정음체"/>
                <a:ea typeface="문체부 훈민정음체"/>
                <a:cs typeface="Arial"/>
              </a:rPr>
              <a:t> </a:t>
            </a:r>
            <a:r>
              <a:rPr lang="en-US" altLang="ko-KR" sz="1284" b="0" spc="-4">
                <a:solidFill>
                  <a:srgbClr val="0000FF"/>
                </a:solidFill>
                <a:latin typeface="문체부 훈민정음체"/>
                <a:ea typeface="문체부 훈민정음체"/>
                <a:cs typeface="Arial"/>
              </a:rPr>
              <a:t>month.(hereinafter</a:t>
            </a:r>
            <a:r>
              <a:rPr lang="ko-KR" altLang="en-US" sz="1284" b="0" spc="223">
                <a:solidFill>
                  <a:srgbClr val="0000FF"/>
                </a:solidFill>
                <a:latin typeface="문체부 훈민정음체"/>
                <a:ea typeface="문체부 훈민정음체"/>
                <a:cs typeface="Arial"/>
              </a:rPr>
              <a:t> </a:t>
            </a:r>
            <a:r>
              <a:rPr lang="en-US" altLang="ko-KR" sz="1284" b="0" spc="-4">
                <a:solidFill>
                  <a:srgbClr val="0000FF"/>
                </a:solidFill>
                <a:latin typeface="문체부 훈민정음체"/>
                <a:ea typeface="문체부 훈민정음체"/>
                <a:cs typeface="Arial"/>
              </a:rPr>
              <a:t>omitted)</a:t>
            </a:r>
          </a:p>
        </p:txBody>
      </p:sp>
      <p:sp>
        <p:nvSpPr>
          <p:cNvPr id="6" name="object 6"/>
          <p:cNvSpPr txBox="1">
            <a:spLocks noGrp="1"/>
          </p:cNvSpPr>
          <p:nvPr>
            <p:ph type="sldNum" sz="quarter" idx="7"/>
          </p:nvPr>
        </p:nvSpPr>
        <p:spPr>
          <a:xfrm>
            <a:off x="9656658" y="7013654"/>
            <a:ext cx="161290" cy="120571"/>
          </a:xfrm>
          <a:prstGeom prst="rect">
            <a:avLst/>
          </a:prstGeom>
        </p:spPr>
        <p:txBody>
          <a:bodyPr vert="horz" wrap="square" lIns="0" tIns="0" rIns="0" bIns="0">
            <a:spAutoFit/>
          </a:bodyPr>
          <a:lstStyle>
            <a:defPPr>
              <a:defRPr lang="ko-KR"/>
            </a:defPPr>
            <a:lvl1pPr marL="0" algn="l" defTabSz="914400" rtl="0" eaLnBrk="1" latinLnBrk="1" hangingPunct="1">
              <a:defRPr sz="800" b="0" i="0" kern="1200">
                <a:solidFill>
                  <a:srgbClr val="6B8F99"/>
                </a:solidFill>
                <a:latin typeface="Tahoma"/>
                <a:ea typeface="+mn-ea"/>
                <a:cs typeface="Tahoma"/>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21745">
              <a:spcBef>
                <a:spcPts val="86"/>
              </a:spcBef>
              <a:defRPr lang="ko-KR" altLang="en-US"/>
            </a:pPr>
            <a:fld id="{81D60167-4931-47E6-BA6A-407CBD079E47}" type="slidenum">
              <a:rPr lang="en-ID"/>
              <a:pPr marL="21745">
                <a:spcBef>
                  <a:spcPts val="86"/>
                </a:spcBef>
                <a:defRPr lang="ko-KR" altLang="en-US"/>
              </a:pPr>
              <a:t>43</a:t>
            </a:fld>
            <a:endParaRPr lang="en-US"/>
          </a:p>
        </p:txBody>
      </p:sp>
      <p:sp>
        <p:nvSpPr>
          <p:cNvPr id="11" name="object 2"/>
          <p:cNvSpPr txBox="1">
            <a:spLocks noGrp="1"/>
          </p:cNvSpPr>
          <p:nvPr>
            <p:ph type="title"/>
          </p:nvPr>
        </p:nvSpPr>
        <p:spPr>
          <a:xfrm>
            <a:off x="2327262" y="821278"/>
            <a:ext cx="4326275" cy="299740"/>
          </a:xfrm>
          <a:prstGeom prst="rect">
            <a:avLst/>
          </a:prstGeom>
        </p:spPr>
        <p:txBody>
          <a:bodyPr vert="horz" wrap="square" lIns="0" tIns="10329" rIns="0" bIns="0" anchor="ctr">
            <a:spAutoFit/>
          </a:bodyPr>
          <a:lstStyle/>
          <a:p>
            <a:pPr marL="10872">
              <a:lnSpc>
                <a:spcPct val="100000"/>
              </a:lnSpc>
              <a:spcBef>
                <a:spcPts val="81"/>
              </a:spcBef>
              <a:tabLst>
                <a:tab pos="450056" algn="l"/>
              </a:tabLst>
              <a:defRPr lang="ko-KR" altLang="en-US"/>
            </a:pPr>
            <a:r>
              <a:rPr lang="en-US" sz="1880" b="1" dirty="0">
                <a:latin typeface="HY견고딕" pitchFamily="18" charset="-127"/>
                <a:ea typeface="HY견고딕" pitchFamily="18" charset="-127"/>
              </a:rPr>
              <a:t>Ⅴ.</a:t>
            </a:r>
            <a:r>
              <a:rPr lang="en-US" altLang="ko-KR" sz="1880" b="1" dirty="0">
                <a:latin typeface="HY견고딕" pitchFamily="18" charset="-127"/>
                <a:ea typeface="HY견고딕" pitchFamily="18" charset="-127"/>
              </a:rPr>
              <a:t> </a:t>
            </a:r>
            <a:r>
              <a:rPr lang="en-US" sz="1880" b="1" dirty="0">
                <a:latin typeface="HY견고딕" pitchFamily="18" charset="-127"/>
                <a:ea typeface="HY견고딕" pitchFamily="18" charset="-127"/>
              </a:rPr>
              <a:t>Direction to legislate Data</a:t>
            </a:r>
            <a:r>
              <a:rPr lang="en-US" sz="1880" b="1" spc="-120" dirty="0">
                <a:latin typeface="HY견고딕" pitchFamily="18" charset="-127"/>
                <a:ea typeface="HY견고딕" pitchFamily="18" charset="-127"/>
              </a:rPr>
              <a:t> </a:t>
            </a:r>
            <a:r>
              <a:rPr lang="en-US" sz="1880" b="1" dirty="0">
                <a:latin typeface="HY견고딕" pitchFamily="18" charset="-127"/>
                <a:ea typeface="HY견고딕" pitchFamily="18" charset="-127"/>
              </a:rPr>
              <a:t>tax</a:t>
            </a:r>
          </a:p>
        </p:txBody>
      </p:sp>
    </p:spTree>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3"/>
          <a:stretch>
            <a:fillRect/>
          </a:stretch>
        </p:blipFill>
        <p:spPr>
          <a:xfrm>
            <a:off x="0" y="0"/>
            <a:ext cx="9144000" cy="6858000"/>
          </a:xfrm>
          <a:prstGeom prst="rect">
            <a:avLst/>
          </a:prstGeom>
        </p:spPr>
      </p:pic>
      <p:sp>
        <p:nvSpPr>
          <p:cNvPr id="2" name="object 2"/>
          <p:cNvSpPr txBox="1">
            <a:spLocks noGrp="1"/>
          </p:cNvSpPr>
          <p:nvPr>
            <p:ph type="title"/>
          </p:nvPr>
        </p:nvSpPr>
        <p:spPr>
          <a:xfrm>
            <a:off x="2327262" y="841001"/>
            <a:ext cx="4326275" cy="299740"/>
          </a:xfrm>
          <a:prstGeom prst="rect">
            <a:avLst/>
          </a:prstGeom>
        </p:spPr>
        <p:txBody>
          <a:bodyPr vert="horz" wrap="square" lIns="0" tIns="10329" rIns="0" bIns="0" anchor="ctr">
            <a:spAutoFit/>
          </a:bodyPr>
          <a:lstStyle/>
          <a:p>
            <a:pPr marL="10872">
              <a:lnSpc>
                <a:spcPct val="100000"/>
              </a:lnSpc>
              <a:spcBef>
                <a:spcPts val="81"/>
              </a:spcBef>
              <a:tabLst>
                <a:tab pos="450056" algn="l"/>
              </a:tabLst>
              <a:defRPr lang="ko-KR" altLang="en-US"/>
            </a:pPr>
            <a:r>
              <a:rPr lang="en-US" sz="1880" b="1" dirty="0">
                <a:latin typeface="HY견고딕" pitchFamily="18" charset="-127"/>
                <a:ea typeface="HY견고딕" pitchFamily="18" charset="-127"/>
              </a:rPr>
              <a:t>Ⅴ.</a:t>
            </a:r>
            <a:r>
              <a:rPr lang="en-US" altLang="ko-KR" sz="1880" b="1" dirty="0">
                <a:latin typeface="HY견고딕" pitchFamily="18" charset="-127"/>
                <a:ea typeface="HY견고딕" pitchFamily="18" charset="-127"/>
              </a:rPr>
              <a:t> </a:t>
            </a:r>
            <a:r>
              <a:rPr lang="en-US" sz="1880" b="1" dirty="0">
                <a:latin typeface="HY견고딕" pitchFamily="18" charset="-127"/>
                <a:ea typeface="HY견고딕" pitchFamily="18" charset="-127"/>
              </a:rPr>
              <a:t>Direction to legislate Data</a:t>
            </a:r>
            <a:r>
              <a:rPr lang="en-US" sz="1880" b="1" spc="-120" dirty="0">
                <a:latin typeface="HY견고딕" pitchFamily="18" charset="-127"/>
                <a:ea typeface="HY견고딕" pitchFamily="18" charset="-127"/>
              </a:rPr>
              <a:t> </a:t>
            </a:r>
            <a:r>
              <a:rPr lang="en-US" sz="1880" b="1" dirty="0">
                <a:latin typeface="HY견고딕" pitchFamily="18" charset="-127"/>
                <a:ea typeface="HY견고딕" pitchFamily="18" charset="-127"/>
              </a:rPr>
              <a:t>tax</a:t>
            </a:r>
          </a:p>
        </p:txBody>
      </p:sp>
      <p:sp>
        <p:nvSpPr>
          <p:cNvPr id="3" name="object 3"/>
          <p:cNvSpPr/>
          <p:nvPr/>
        </p:nvSpPr>
        <p:spPr>
          <a:xfrm>
            <a:off x="961838" y="1409708"/>
            <a:ext cx="7205983" cy="335131"/>
          </a:xfrm>
          <a:prstGeom prst="rect">
            <a:avLst/>
          </a:prstGeom>
          <a:blipFill rotWithShape="1">
            <a:blip r:embed="rId4"/>
            <a:stretch>
              <a:fillRect/>
            </a:stretch>
          </a:blipFill>
        </p:spPr>
        <p:txBody>
          <a:bodyPr wrap="square" lIns="0" tIns="0" rIns="0" bIns="0"/>
          <a:lstStyle/>
          <a:p>
            <a:pPr>
              <a:defRPr lang="ko-KR" altLang="en-US"/>
            </a:pPr>
            <a:endParaRPr lang="ko-KR" altLang="en-US" sz="1541"/>
          </a:p>
        </p:txBody>
      </p:sp>
      <p:sp>
        <p:nvSpPr>
          <p:cNvPr id="4" name="object 4"/>
          <p:cNvSpPr/>
          <p:nvPr/>
        </p:nvSpPr>
        <p:spPr>
          <a:xfrm>
            <a:off x="973570" y="1397966"/>
            <a:ext cx="7182519" cy="311668"/>
          </a:xfrm>
          <a:prstGeom prst="rect">
            <a:avLst/>
          </a:prstGeom>
          <a:blipFill rotWithShape="1">
            <a:blip r:embed="rId5"/>
            <a:stretch>
              <a:fillRect/>
            </a:stretch>
          </a:blipFill>
        </p:spPr>
        <p:txBody>
          <a:bodyPr wrap="square" lIns="0" tIns="0" rIns="0" bIns="0"/>
          <a:lstStyle/>
          <a:p>
            <a:pPr>
              <a:defRPr lang="ko-KR" altLang="en-US"/>
            </a:pPr>
            <a:endParaRPr lang="ko-KR" altLang="en-US" sz="1541"/>
          </a:p>
        </p:txBody>
      </p:sp>
      <p:sp>
        <p:nvSpPr>
          <p:cNvPr id="5" name="object 5"/>
          <p:cNvSpPr txBox="1"/>
          <p:nvPr/>
        </p:nvSpPr>
        <p:spPr>
          <a:xfrm>
            <a:off x="1042200" y="1409261"/>
            <a:ext cx="5042247" cy="274449"/>
          </a:xfrm>
          <a:prstGeom prst="rect">
            <a:avLst/>
          </a:prstGeom>
        </p:spPr>
        <p:txBody>
          <a:bodyPr vert="horz" wrap="square" lIns="0" tIns="10873" rIns="0" bIns="0">
            <a:spAutoFit/>
          </a:bodyPr>
          <a:lstStyle/>
          <a:p>
            <a:pPr marL="10872">
              <a:spcBef>
                <a:spcPts val="86"/>
              </a:spcBef>
              <a:defRPr lang="ko-KR" altLang="en-US"/>
            </a:pPr>
            <a:r>
              <a:rPr lang="en-US" sz="1712" b="1">
                <a:solidFill>
                  <a:srgbClr val="FFFFFF"/>
                </a:solidFill>
                <a:latin typeface="굴림"/>
                <a:cs typeface="굴림"/>
              </a:rPr>
              <a:t>7. </a:t>
            </a:r>
            <a:r>
              <a:rPr lang="en-US" sz="1712" b="1" spc="-4">
                <a:solidFill>
                  <a:srgbClr val="FFFFFF"/>
                </a:solidFill>
                <a:latin typeface="굴림"/>
                <a:cs typeface="굴림"/>
              </a:rPr>
              <a:t>Measures </a:t>
            </a:r>
            <a:r>
              <a:rPr lang="en-US" sz="1712" b="1">
                <a:solidFill>
                  <a:srgbClr val="FFFFFF"/>
                </a:solidFill>
                <a:latin typeface="굴림"/>
                <a:cs typeface="굴림"/>
              </a:rPr>
              <a:t>to </a:t>
            </a:r>
            <a:r>
              <a:rPr lang="en-US" sz="1712" b="1" spc="-4">
                <a:solidFill>
                  <a:srgbClr val="FFFFFF"/>
                </a:solidFill>
                <a:latin typeface="굴림"/>
                <a:cs typeface="굴림"/>
              </a:rPr>
              <a:t>prervent </a:t>
            </a:r>
            <a:r>
              <a:rPr lang="en-US" sz="1712" b="1">
                <a:solidFill>
                  <a:srgbClr val="FFFFFF"/>
                </a:solidFill>
                <a:latin typeface="굴림"/>
                <a:cs typeface="굴림"/>
              </a:rPr>
              <a:t>Tax </a:t>
            </a:r>
            <a:r>
              <a:rPr lang="en-US" sz="1712" b="1" spc="-4">
                <a:solidFill>
                  <a:srgbClr val="FFFFFF"/>
                </a:solidFill>
                <a:latin typeface="굴림"/>
                <a:cs typeface="굴림"/>
              </a:rPr>
              <a:t>Avoidance</a:t>
            </a:r>
            <a:r>
              <a:rPr lang="en-US" sz="1712" b="1" spc="-107">
                <a:solidFill>
                  <a:srgbClr val="FFFFFF"/>
                </a:solidFill>
                <a:latin typeface="굴림"/>
                <a:cs typeface="굴림"/>
              </a:rPr>
              <a:t> </a:t>
            </a:r>
            <a:r>
              <a:rPr lang="en-US" sz="1712" b="1" spc="-4">
                <a:solidFill>
                  <a:srgbClr val="FFFFFF"/>
                </a:solidFill>
                <a:latin typeface="굴림"/>
                <a:cs typeface="굴림"/>
              </a:rPr>
              <a:t>(Continue)</a:t>
            </a:r>
            <a:endParaRPr lang="en-US" sz="1712">
              <a:latin typeface="굴림"/>
              <a:cs typeface="굴림"/>
            </a:endParaRPr>
          </a:p>
        </p:txBody>
      </p:sp>
      <p:sp>
        <p:nvSpPr>
          <p:cNvPr id="7" name="object 7"/>
          <p:cNvSpPr txBox="1">
            <a:spLocks noGrp="1"/>
          </p:cNvSpPr>
          <p:nvPr>
            <p:ph type="sldNum" sz="quarter" idx="7"/>
          </p:nvPr>
        </p:nvSpPr>
        <p:spPr>
          <a:xfrm>
            <a:off x="9656658" y="7013654"/>
            <a:ext cx="161290" cy="120570"/>
          </a:xfrm>
          <a:prstGeom prst="rect">
            <a:avLst/>
          </a:prstGeom>
        </p:spPr>
        <p:txBody>
          <a:bodyPr vert="horz" wrap="square" lIns="0" tIns="0" rIns="0" bIns="0">
            <a:spAutoFit/>
          </a:bodyPr>
          <a:lstStyle>
            <a:defPPr>
              <a:defRPr lang="ko-KR"/>
            </a:defPPr>
            <a:lvl1pPr marL="0" algn="l" defTabSz="914400" rtl="0" eaLnBrk="1" latinLnBrk="1" hangingPunct="1">
              <a:defRPr sz="800" b="0" i="0" kern="1200">
                <a:solidFill>
                  <a:srgbClr val="6B8F99"/>
                </a:solidFill>
                <a:latin typeface="Tahoma"/>
                <a:ea typeface="+mn-ea"/>
                <a:cs typeface="Tahoma"/>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21745">
              <a:spcBef>
                <a:spcPts val="86"/>
              </a:spcBef>
              <a:defRPr lang="ko-KR" altLang="en-US"/>
            </a:pPr>
            <a:fld id="{81D60167-4931-47E6-BA6A-407CBD079E47}" type="slidenum">
              <a:rPr lang="en-ID"/>
              <a:pPr marL="21745">
                <a:spcBef>
                  <a:spcPts val="86"/>
                </a:spcBef>
                <a:defRPr lang="ko-KR" altLang="en-US"/>
              </a:pPr>
              <a:t>44</a:t>
            </a:fld>
            <a:endParaRPr lang="en-US"/>
          </a:p>
        </p:txBody>
      </p:sp>
      <p:sp>
        <p:nvSpPr>
          <p:cNvPr id="6" name="object 6"/>
          <p:cNvSpPr txBox="1"/>
          <p:nvPr/>
        </p:nvSpPr>
        <p:spPr>
          <a:xfrm>
            <a:off x="1066960" y="1979122"/>
            <a:ext cx="6949877" cy="3831128"/>
          </a:xfrm>
          <a:prstGeom prst="rect">
            <a:avLst/>
          </a:prstGeom>
        </p:spPr>
        <p:txBody>
          <a:bodyPr vert="horz" wrap="square" lIns="0" tIns="10873" rIns="0" bIns="0">
            <a:spAutoFit/>
          </a:bodyPr>
          <a:lstStyle/>
          <a:p>
            <a:pPr marL="10872">
              <a:spcBef>
                <a:spcPts val="86"/>
              </a:spcBef>
              <a:buAutoNum type="alphaUcPeriod" startAt="4"/>
              <a:tabLst>
                <a:tab pos="270033" algn="l"/>
              </a:tabLst>
              <a:defRPr lang="ko-KR" altLang="en-US"/>
            </a:pPr>
            <a:r>
              <a:rPr lang="en-US" altLang="ko-KR" sz="1284" b="0" spc="-4">
                <a:latin typeface="HY견고딕"/>
                <a:ea typeface="HY견고딕"/>
                <a:cs typeface="HY견고딕"/>
              </a:rPr>
              <a:t> </a:t>
            </a:r>
            <a:r>
              <a:rPr lang="en-US" sz="1284" b="0" spc="-4">
                <a:latin typeface="HY견고딕"/>
                <a:ea typeface="HY견고딕"/>
                <a:cs typeface="HY견고딕"/>
              </a:rPr>
              <a:t>Mandatory installation of recording devices and bookkeeping </a:t>
            </a:r>
            <a:r>
              <a:rPr lang="en-US" sz="1284" b="0" spc="-4">
                <a:latin typeface="HY견고딕"/>
                <a:ea typeface="HY견고딕"/>
                <a:cs typeface="Arial"/>
              </a:rPr>
              <a:t>– </a:t>
            </a:r>
            <a:r>
              <a:rPr lang="en-US" sz="1284" b="0" spc="-4">
                <a:latin typeface="HY견고딕"/>
                <a:ea typeface="HY견고딕"/>
                <a:cs typeface="HY견고딕"/>
              </a:rPr>
              <a:t>most  important requirements for data tax</a:t>
            </a:r>
            <a:r>
              <a:rPr lang="en-US" sz="1284" b="0" spc="4">
                <a:latin typeface="HY견고딕"/>
                <a:ea typeface="HY견고딕"/>
                <a:cs typeface="HY견고딕"/>
              </a:rPr>
              <a:t> </a:t>
            </a:r>
          </a:p>
          <a:p>
            <a:pPr marL="10872">
              <a:spcBef>
                <a:spcPts val="458"/>
              </a:spcBef>
              <a:defRPr lang="ko-KR" altLang="en-US"/>
            </a:pPr>
            <a:r>
              <a:rPr lang="en-US" sz="1284" b="0" spc="-4">
                <a:latin typeface="함초롬돋움"/>
                <a:cs typeface="함초롬돋움"/>
              </a:rPr>
              <a:t>① </a:t>
            </a:r>
            <a:r>
              <a:rPr lang="en-US" altLang="ko-KR" sz="1284" b="0" spc="-4">
                <a:latin typeface="함초롬돋움"/>
                <a:cs typeface="함초롬돋움"/>
              </a:rPr>
              <a:t>To </a:t>
            </a:r>
            <a:r>
              <a:rPr lang="en-US" sz="1284" b="0" spc="-4">
                <a:latin typeface="Arial"/>
                <a:cs typeface="Arial"/>
              </a:rPr>
              <a:t>Measure changes in data capacity throughout the gathering, storage, processing, and</a:t>
            </a:r>
            <a:r>
              <a:rPr lang="en-US" altLang="ko-KR" sz="1284" b="0" spc="-4">
                <a:latin typeface="Arial"/>
                <a:cs typeface="Arial"/>
              </a:rPr>
              <a:t> sales</a:t>
            </a:r>
            <a:r>
              <a:rPr lang="en-US" sz="1284" b="0" spc="-4">
                <a:latin typeface="Arial"/>
                <a:cs typeface="Arial"/>
              </a:rPr>
              <a:t> of</a:t>
            </a:r>
            <a:r>
              <a:rPr lang="en-US" sz="1284" b="0" spc="184">
                <a:latin typeface="Arial"/>
                <a:cs typeface="Arial"/>
              </a:rPr>
              <a:t> </a:t>
            </a:r>
            <a:r>
              <a:rPr lang="en-US" sz="1284" b="0" spc="-4">
                <a:latin typeface="Arial"/>
                <a:cs typeface="Arial"/>
              </a:rPr>
              <a:t>data</a:t>
            </a:r>
          </a:p>
          <a:p>
            <a:pPr marL="10872">
              <a:spcBef>
                <a:spcPts val="471"/>
              </a:spcBef>
              <a:defRPr lang="ko-KR" altLang="en-US"/>
            </a:pPr>
            <a:r>
              <a:rPr lang="en-US" sz="1284" b="0" spc="-4">
                <a:latin typeface="함초롬돋움"/>
                <a:cs typeface="함초롬돋움"/>
              </a:rPr>
              <a:t>② </a:t>
            </a:r>
            <a:r>
              <a:rPr lang="en-US" sz="1284" b="0" spc="-4">
                <a:latin typeface="Arial"/>
                <a:cs typeface="Arial"/>
              </a:rPr>
              <a:t>Obligation </a:t>
            </a:r>
            <a:r>
              <a:rPr lang="en-US" sz="1284" b="0" spc="-9">
                <a:latin typeface="Arial"/>
                <a:cs typeface="Arial"/>
              </a:rPr>
              <a:t>to </a:t>
            </a:r>
            <a:r>
              <a:rPr lang="en-US" sz="1284" b="0" spc="-4">
                <a:latin typeface="Arial"/>
                <a:cs typeface="Arial"/>
              </a:rPr>
              <a:t>record and submit separate</a:t>
            </a:r>
            <a:r>
              <a:rPr lang="en-US" altLang="ko-KR" sz="1284" b="0" spc="-4">
                <a:latin typeface="Arial"/>
                <a:cs typeface="Arial"/>
              </a:rPr>
              <a:t> e-files</a:t>
            </a:r>
            <a:r>
              <a:rPr lang="en-US" sz="1284" b="0" spc="-4">
                <a:latin typeface="Arial"/>
                <a:cs typeface="Arial"/>
              </a:rPr>
              <a:t> - Only verification by the certification authority is possible under the Personal Information Protection Act, etc., but separate data are</a:t>
            </a:r>
            <a:r>
              <a:rPr lang="en-US" altLang="ko-KR" sz="1284" b="0" spc="-4">
                <a:latin typeface="Arial"/>
                <a:cs typeface="Arial"/>
              </a:rPr>
              <a:t> </a:t>
            </a:r>
            <a:r>
              <a:rPr lang="en-US" sz="1284" b="0" spc="-4">
                <a:latin typeface="Arial"/>
                <a:cs typeface="Arial"/>
              </a:rPr>
              <a:t>not</a:t>
            </a:r>
            <a:r>
              <a:rPr lang="en-US" sz="1284" b="0" spc="199">
                <a:latin typeface="Arial"/>
                <a:cs typeface="Arial"/>
              </a:rPr>
              <a:t> </a:t>
            </a:r>
            <a:r>
              <a:rPr lang="en-US" sz="1284" b="0" spc="-4">
                <a:latin typeface="Arial"/>
                <a:cs typeface="Arial"/>
              </a:rPr>
              <a:t>secured</a:t>
            </a:r>
          </a:p>
          <a:p>
            <a:pPr marL="10872">
              <a:spcBef>
                <a:spcPts val="458"/>
              </a:spcBef>
              <a:defRPr lang="ko-KR" altLang="en-US"/>
            </a:pPr>
            <a:r>
              <a:rPr lang="en-US" sz="1284" b="0" spc="-4">
                <a:latin typeface="함초롬돋움"/>
                <a:cs typeface="함초롬돋움"/>
              </a:rPr>
              <a:t>③ </a:t>
            </a:r>
            <a:r>
              <a:rPr lang="en-US" sz="1284" b="0" spc="-4">
                <a:latin typeface="Arial"/>
                <a:cs typeface="Arial"/>
              </a:rPr>
              <a:t>Recording device not installed - </a:t>
            </a:r>
            <a:r>
              <a:rPr lang="en-US" altLang="ko-KR" sz="1284" b="0" spc="-4">
                <a:latin typeface="Arial"/>
                <a:cs typeface="Arial"/>
              </a:rPr>
              <a:t>Taking out </a:t>
            </a:r>
            <a:r>
              <a:rPr lang="en-US" sz="1284" b="0" spc="-4">
                <a:latin typeface="Arial"/>
                <a:cs typeface="Arial"/>
              </a:rPr>
              <a:t>with</a:t>
            </a:r>
            <a:r>
              <a:rPr lang="en-US" altLang="ko-KR" sz="1284" b="0" spc="-4">
                <a:latin typeface="Arial"/>
                <a:cs typeface="Arial"/>
              </a:rPr>
              <a:t>out paying tax(</a:t>
            </a:r>
            <a:r>
              <a:rPr lang="en-US" altLang="en-US" sz="1284" b="0" spc="-4">
                <a:latin typeface="Arial"/>
                <a:ea typeface="함초롬바탕"/>
                <a:cs typeface="Arial"/>
              </a:rPr>
              <a:t>§</a:t>
            </a:r>
            <a:r>
              <a:rPr lang="en-US" altLang="ko-KR" sz="1284" b="0" spc="-4">
                <a:latin typeface="Arial"/>
                <a:cs typeface="Arial"/>
              </a:rPr>
              <a:t>17)</a:t>
            </a:r>
            <a:r>
              <a:rPr lang="en-US" sz="1284" b="0" spc="-4">
                <a:latin typeface="Arial"/>
                <a:cs typeface="Arial"/>
              </a:rPr>
              <a:t>, conditional tax exemption, </a:t>
            </a:r>
            <a:r>
              <a:rPr lang="en-US" altLang="ko-KR" sz="1284" b="0" spc="-4">
                <a:latin typeface="Arial"/>
                <a:cs typeface="Arial"/>
              </a:rPr>
              <a:t>(</a:t>
            </a:r>
            <a:r>
              <a:rPr lang="en-US" altLang="en-US" sz="1284" b="0" spc="-4">
                <a:latin typeface="Arial"/>
                <a:ea typeface="함초롬바탕"/>
                <a:cs typeface="Arial"/>
              </a:rPr>
              <a:t>§</a:t>
            </a:r>
            <a:r>
              <a:rPr lang="en-US" altLang="ko-KR" sz="1284" b="0" spc="-4">
                <a:latin typeface="Arial"/>
                <a:ea typeface="함초롬바탕"/>
                <a:cs typeface="Arial"/>
              </a:rPr>
              <a:t>20) </a:t>
            </a:r>
            <a:r>
              <a:rPr lang="en-US" sz="1284" b="0" spc="-4">
                <a:latin typeface="Arial"/>
                <a:cs typeface="Arial"/>
              </a:rPr>
              <a:t>and tax deduction</a:t>
            </a:r>
            <a:r>
              <a:rPr lang="en-US" altLang="ko-KR" sz="1284" b="0" spc="-4">
                <a:latin typeface="Arial"/>
                <a:cs typeface="Arial"/>
              </a:rPr>
              <a:t>(</a:t>
            </a:r>
            <a:r>
              <a:rPr lang="en-US" altLang="en-US" sz="1284" b="0" spc="-4">
                <a:latin typeface="Arial"/>
                <a:ea typeface="함초롬바탕"/>
                <a:cs typeface="Arial"/>
              </a:rPr>
              <a:t>§</a:t>
            </a:r>
            <a:r>
              <a:rPr lang="en-US" altLang="ko-KR" sz="1284" b="0" spc="-4">
                <a:latin typeface="Arial"/>
                <a:ea typeface="함초롬바탕"/>
                <a:cs typeface="Arial"/>
              </a:rPr>
              <a:t>22)</a:t>
            </a:r>
            <a:r>
              <a:rPr lang="en-US" sz="1284" b="0" spc="-4">
                <a:latin typeface="Arial"/>
                <a:cs typeface="Arial"/>
              </a:rPr>
              <a:t> are not</a:t>
            </a:r>
            <a:r>
              <a:rPr lang="en-US" sz="1284" b="0" spc="64">
                <a:latin typeface="Arial"/>
                <a:cs typeface="Arial"/>
              </a:rPr>
              <a:t> </a:t>
            </a:r>
            <a:r>
              <a:rPr lang="en-US" sz="1284" b="0" spc="-4">
                <a:latin typeface="Arial"/>
                <a:cs typeface="Arial"/>
              </a:rPr>
              <a:t>possible</a:t>
            </a:r>
          </a:p>
          <a:p>
            <a:pPr>
              <a:lnSpc>
                <a:spcPct val="100000"/>
              </a:lnSpc>
              <a:defRPr lang="ko-KR" altLang="en-US"/>
            </a:pPr>
            <a:endParaRPr lang="en-US" sz="1113">
              <a:latin typeface="Times New Roman"/>
              <a:cs typeface="Times New Roman"/>
            </a:endParaRPr>
          </a:p>
          <a:p>
            <a:pPr marL="296275" indent="-232127">
              <a:spcBef>
                <a:spcPts val="899"/>
              </a:spcBef>
              <a:buAutoNum type="alphaUcPeriod" startAt="5"/>
              <a:tabLst>
                <a:tab pos="270033" algn="l"/>
              </a:tabLst>
              <a:defRPr lang="ko-KR" altLang="en-US"/>
            </a:pPr>
            <a:r>
              <a:rPr lang="en-US" sz="1284" b="0" spc="-4">
                <a:latin typeface="HY견고딕"/>
                <a:cs typeface="HY견고딕"/>
              </a:rPr>
              <a:t>Strengthening the authority of the </a:t>
            </a:r>
            <a:r>
              <a:rPr lang="en-US" altLang="ko-KR" sz="1284" b="0" spc="-4">
                <a:latin typeface="HY견고딕"/>
                <a:cs typeface="HY견고딕"/>
              </a:rPr>
              <a:t>tax</a:t>
            </a:r>
            <a:r>
              <a:rPr lang="en-US" sz="1284" b="0" spc="13">
                <a:latin typeface="HY견고딕"/>
                <a:cs typeface="HY견고딕"/>
              </a:rPr>
              <a:t> </a:t>
            </a:r>
            <a:r>
              <a:rPr lang="en-US" sz="1284" b="0" spc="-4">
                <a:latin typeface="HY견고딕"/>
                <a:cs typeface="HY견고딕"/>
              </a:rPr>
              <a:t>office</a:t>
            </a:r>
          </a:p>
          <a:p>
            <a:pPr marL="10872">
              <a:spcBef>
                <a:spcPts val="462"/>
              </a:spcBef>
              <a:defRPr lang="ko-KR" altLang="en-US"/>
            </a:pPr>
            <a:r>
              <a:rPr lang="en-US" sz="1284" b="0" spc="-4">
                <a:latin typeface="함초롬돋움"/>
                <a:cs typeface="함초롬돋움"/>
              </a:rPr>
              <a:t>① </a:t>
            </a:r>
            <a:r>
              <a:rPr lang="en-US" sz="1284" b="0" spc="-4">
                <a:latin typeface="Arial"/>
                <a:cs typeface="Arial"/>
              </a:rPr>
              <a:t>Orders such as submission of data necessary for tax preservation are</a:t>
            </a:r>
            <a:r>
              <a:rPr lang="en-US" sz="1284" b="0" spc="-30">
                <a:latin typeface="Arial"/>
                <a:cs typeface="Arial"/>
              </a:rPr>
              <a:t> </a:t>
            </a:r>
            <a:r>
              <a:rPr lang="en-US" sz="1284" b="0" spc="-4">
                <a:latin typeface="Arial"/>
                <a:cs typeface="Arial"/>
              </a:rPr>
              <a:t>possible</a:t>
            </a:r>
          </a:p>
          <a:p>
            <a:pPr marL="10872">
              <a:spcBef>
                <a:spcPts val="462"/>
              </a:spcBef>
              <a:defRPr lang="ko-KR" altLang="en-US"/>
            </a:pPr>
            <a:r>
              <a:rPr lang="en-US" sz="1284" b="0" spc="-4">
                <a:latin typeface="함초롬돋움"/>
                <a:cs typeface="함초롬돋움"/>
              </a:rPr>
              <a:t>② </a:t>
            </a:r>
            <a:r>
              <a:rPr lang="en-US" sz="1284" b="0" spc="-4">
                <a:latin typeface="Arial"/>
                <a:cs typeface="Arial"/>
              </a:rPr>
              <a:t>Authorize</a:t>
            </a:r>
            <a:r>
              <a:rPr lang="en-US" altLang="ko-KR" sz="1284" b="0" spc="-4">
                <a:latin typeface="Arial"/>
                <a:cs typeface="Arial"/>
              </a:rPr>
              <a:t> to</a:t>
            </a:r>
            <a:r>
              <a:rPr lang="en-US" sz="1284" b="0" spc="-4">
                <a:latin typeface="Arial"/>
                <a:cs typeface="Arial"/>
              </a:rPr>
              <a:t> inspect</a:t>
            </a:r>
            <a:r>
              <a:rPr lang="en-US" altLang="ko-KR" sz="1284" b="0" spc="-4">
                <a:latin typeface="Arial"/>
                <a:cs typeface="Arial"/>
              </a:rPr>
              <a:t> company's data storage, etc</a:t>
            </a:r>
            <a:r>
              <a:rPr lang="en-US" sz="1284" b="0" spc="-4">
                <a:latin typeface="Arial"/>
                <a:cs typeface="Arial"/>
              </a:rPr>
              <a:t> and </a:t>
            </a:r>
            <a:r>
              <a:rPr lang="en-US" altLang="ko-KR" sz="1284" b="0" spc="-4">
                <a:latin typeface="Arial"/>
                <a:cs typeface="Arial"/>
              </a:rPr>
              <a:t>to stop </a:t>
            </a:r>
            <a:r>
              <a:rPr lang="en-US" sz="1284" b="0" spc="-4">
                <a:latin typeface="Arial"/>
                <a:cs typeface="Arial"/>
              </a:rPr>
              <a:t>processing </a:t>
            </a:r>
            <a:r>
              <a:rPr lang="en-US" altLang="ko-KR" sz="1284" b="0" spc="-4">
                <a:latin typeface="Arial"/>
                <a:cs typeface="Arial"/>
              </a:rPr>
              <a:t>data</a:t>
            </a:r>
          </a:p>
          <a:p>
            <a:pPr marL="10872">
              <a:spcBef>
                <a:spcPts val="458"/>
              </a:spcBef>
              <a:defRPr lang="ko-KR" altLang="en-US"/>
            </a:pPr>
            <a:r>
              <a:rPr lang="en-US" sz="1284" b="0" spc="-4">
                <a:latin typeface="함초롬돋움"/>
                <a:cs typeface="함초롬돋움"/>
              </a:rPr>
              <a:t>③ </a:t>
            </a:r>
            <a:r>
              <a:rPr lang="en-US" sz="1284" b="0" spc="-4">
                <a:latin typeface="Arial"/>
                <a:cs typeface="Arial"/>
              </a:rPr>
              <a:t>Right </a:t>
            </a:r>
            <a:r>
              <a:rPr lang="en-US" sz="1284" b="0" spc="-9">
                <a:latin typeface="Arial"/>
                <a:cs typeface="Arial"/>
              </a:rPr>
              <a:t>to </a:t>
            </a:r>
            <a:r>
              <a:rPr lang="en-US" sz="1284" b="0" spc="-4">
                <a:latin typeface="Arial"/>
                <a:cs typeface="Arial"/>
              </a:rPr>
              <a:t>demand </a:t>
            </a:r>
            <a:r>
              <a:rPr lang="en-US" altLang="ko-KR" sz="1284" b="0" spc="-4">
                <a:latin typeface="Arial"/>
                <a:cs typeface="Arial"/>
              </a:rPr>
              <a:t>related agency </a:t>
            </a:r>
            <a:r>
              <a:rPr lang="en-US" sz="1284" b="0" spc="-4">
                <a:latin typeface="Arial"/>
                <a:cs typeface="Arial"/>
              </a:rPr>
              <a:t>suspension and cancellation of licenses – Strongest</a:t>
            </a:r>
            <a:r>
              <a:rPr lang="en-US" sz="1284" b="0" spc="77">
                <a:latin typeface="Arial"/>
                <a:cs typeface="Arial"/>
              </a:rPr>
              <a:t> </a:t>
            </a:r>
            <a:r>
              <a:rPr lang="en-US" sz="1284" b="0" spc="-4">
                <a:latin typeface="Arial"/>
                <a:cs typeface="Arial"/>
              </a:rPr>
              <a:t>sanctions</a:t>
            </a:r>
          </a:p>
          <a:p>
            <a:pPr marL="10872">
              <a:spcBef>
                <a:spcPts val="462"/>
              </a:spcBef>
              <a:defRPr lang="ko-KR" altLang="en-US"/>
            </a:pPr>
            <a:r>
              <a:rPr lang="en-US" sz="1284" b="0" spc="-4">
                <a:latin typeface="함초롬돋움"/>
                <a:cs typeface="함초롬돋움"/>
              </a:rPr>
              <a:t>④ </a:t>
            </a:r>
            <a:r>
              <a:rPr lang="en-US" sz="1284" b="0" spc="-4">
                <a:latin typeface="Arial"/>
                <a:cs typeface="Arial"/>
              </a:rPr>
              <a:t>Imposition of a fine – in case of violation of the request for submission of data and obligations</a:t>
            </a:r>
            <a:r>
              <a:rPr lang="en-US" altLang="ko-KR" sz="1284" b="0" spc="-4">
                <a:latin typeface="Arial"/>
                <a:cs typeface="Arial"/>
              </a:rPr>
              <a:t> in regulation</a:t>
            </a:r>
          </a:p>
        </p:txBody>
      </p:sp>
    </p:spTree>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3"/>
          <a:stretch>
            <a:fillRect/>
          </a:stretch>
        </p:blipFill>
        <p:spPr>
          <a:xfrm>
            <a:off x="0" y="0"/>
            <a:ext cx="9144000" cy="6858000"/>
          </a:xfrm>
          <a:prstGeom prst="rect">
            <a:avLst/>
          </a:prstGeom>
        </p:spPr>
      </p:pic>
      <p:sp>
        <p:nvSpPr>
          <p:cNvPr id="2" name="object 2"/>
          <p:cNvSpPr txBox="1">
            <a:spLocks noGrp="1"/>
          </p:cNvSpPr>
          <p:nvPr>
            <p:ph type="title"/>
          </p:nvPr>
        </p:nvSpPr>
        <p:spPr>
          <a:xfrm>
            <a:off x="2367664" y="841001"/>
            <a:ext cx="4247991" cy="299740"/>
          </a:xfrm>
          <a:prstGeom prst="rect">
            <a:avLst/>
          </a:prstGeom>
        </p:spPr>
        <p:txBody>
          <a:bodyPr vert="horz" wrap="square" lIns="0" tIns="10329" rIns="0" bIns="0" anchor="ctr">
            <a:spAutoFit/>
          </a:bodyPr>
          <a:lstStyle/>
          <a:p>
            <a:pPr marL="10872">
              <a:lnSpc>
                <a:spcPct val="100000"/>
              </a:lnSpc>
              <a:spcBef>
                <a:spcPts val="80"/>
              </a:spcBef>
              <a:defRPr lang="ko-KR" altLang="en-US"/>
            </a:pPr>
            <a:r>
              <a:rPr lang="en-US" sz="1880" b="1" dirty="0">
                <a:latin typeface="HY견고딕" pitchFamily="18" charset="-127"/>
                <a:ea typeface="HY견고딕" pitchFamily="18" charset="-127"/>
              </a:rPr>
              <a:t>Ⅴ. Direction to legislate Data</a:t>
            </a:r>
            <a:r>
              <a:rPr lang="en-US" sz="1880" b="1" spc="-128" dirty="0">
                <a:latin typeface="HY견고딕" pitchFamily="18" charset="-127"/>
                <a:ea typeface="HY견고딕" pitchFamily="18" charset="-127"/>
              </a:rPr>
              <a:t> </a:t>
            </a:r>
            <a:r>
              <a:rPr lang="en-US" sz="1880" b="1" dirty="0">
                <a:latin typeface="HY견고딕" pitchFamily="18" charset="-127"/>
                <a:ea typeface="HY견고딕" pitchFamily="18" charset="-127"/>
              </a:rPr>
              <a:t>tax</a:t>
            </a:r>
          </a:p>
        </p:txBody>
      </p:sp>
      <p:sp>
        <p:nvSpPr>
          <p:cNvPr id="3" name="object 3"/>
          <p:cNvSpPr/>
          <p:nvPr/>
        </p:nvSpPr>
        <p:spPr>
          <a:xfrm>
            <a:off x="961838" y="1409708"/>
            <a:ext cx="7205983" cy="335131"/>
          </a:xfrm>
          <a:prstGeom prst="rect">
            <a:avLst/>
          </a:prstGeom>
          <a:blipFill rotWithShape="1">
            <a:blip r:embed="rId4"/>
            <a:stretch>
              <a:fillRect/>
            </a:stretch>
          </a:blipFill>
        </p:spPr>
        <p:txBody>
          <a:bodyPr wrap="square" lIns="0" tIns="0" rIns="0" bIns="0"/>
          <a:lstStyle/>
          <a:p>
            <a:pPr>
              <a:defRPr lang="ko-KR" altLang="en-US"/>
            </a:pPr>
            <a:endParaRPr lang="ko-KR" altLang="en-US" sz="1541"/>
          </a:p>
        </p:txBody>
      </p:sp>
      <p:sp>
        <p:nvSpPr>
          <p:cNvPr id="4" name="object 4"/>
          <p:cNvSpPr/>
          <p:nvPr/>
        </p:nvSpPr>
        <p:spPr>
          <a:xfrm>
            <a:off x="973570" y="1397966"/>
            <a:ext cx="7182519" cy="311668"/>
          </a:xfrm>
          <a:prstGeom prst="rect">
            <a:avLst/>
          </a:prstGeom>
          <a:blipFill rotWithShape="1">
            <a:blip r:embed="rId5"/>
            <a:stretch>
              <a:fillRect/>
            </a:stretch>
          </a:blipFill>
        </p:spPr>
        <p:txBody>
          <a:bodyPr wrap="square" lIns="0" tIns="0" rIns="0" bIns="0"/>
          <a:lstStyle/>
          <a:p>
            <a:pPr>
              <a:defRPr lang="ko-KR" altLang="en-US"/>
            </a:pPr>
            <a:endParaRPr lang="ko-KR" altLang="en-US" sz="1541"/>
          </a:p>
        </p:txBody>
      </p:sp>
      <p:sp>
        <p:nvSpPr>
          <p:cNvPr id="5" name="object 5"/>
          <p:cNvSpPr txBox="1"/>
          <p:nvPr/>
        </p:nvSpPr>
        <p:spPr>
          <a:xfrm>
            <a:off x="1042199" y="1409261"/>
            <a:ext cx="4405647" cy="274449"/>
          </a:xfrm>
          <a:prstGeom prst="rect">
            <a:avLst/>
          </a:prstGeom>
        </p:spPr>
        <p:txBody>
          <a:bodyPr vert="horz" wrap="square" lIns="0" tIns="10873" rIns="0" bIns="0">
            <a:spAutoFit/>
          </a:bodyPr>
          <a:lstStyle/>
          <a:p>
            <a:pPr marL="10872">
              <a:spcBef>
                <a:spcPts val="86"/>
              </a:spcBef>
              <a:defRPr lang="ko-KR" altLang="en-US"/>
            </a:pPr>
            <a:r>
              <a:rPr lang="en-US" sz="1712" b="1">
                <a:solidFill>
                  <a:srgbClr val="FFFFFF"/>
                </a:solidFill>
                <a:latin typeface="굴림"/>
                <a:cs typeface="굴림"/>
              </a:rPr>
              <a:t>8. </a:t>
            </a:r>
            <a:r>
              <a:rPr lang="en-US" sz="1712" b="0" spc="-4">
                <a:solidFill>
                  <a:srgbClr val="FFFFFF"/>
                </a:solidFill>
                <a:latin typeface="Arial"/>
                <a:cs typeface="Arial"/>
              </a:rPr>
              <a:t>Coordinate </a:t>
            </a:r>
            <a:r>
              <a:rPr lang="en-US" sz="1712">
                <a:solidFill>
                  <a:srgbClr val="FFFFFF"/>
                </a:solidFill>
                <a:latin typeface="Arial"/>
                <a:cs typeface="Arial"/>
              </a:rPr>
              <a:t>with </a:t>
            </a:r>
            <a:r>
              <a:rPr lang="en-US" sz="1712" b="0" spc="-4">
                <a:solidFill>
                  <a:srgbClr val="FFFFFF"/>
                </a:solidFill>
                <a:latin typeface="Arial"/>
                <a:cs typeface="Arial"/>
              </a:rPr>
              <a:t>Government Data</a:t>
            </a:r>
            <a:r>
              <a:rPr lang="en-US" sz="1712" b="0" spc="64">
                <a:solidFill>
                  <a:srgbClr val="FFFFFF"/>
                </a:solidFill>
                <a:latin typeface="Arial"/>
                <a:cs typeface="Arial"/>
              </a:rPr>
              <a:t> </a:t>
            </a:r>
            <a:r>
              <a:rPr lang="en-US" sz="1712" b="0" spc="-4">
                <a:solidFill>
                  <a:srgbClr val="FFFFFF"/>
                </a:solidFill>
                <a:latin typeface="Arial"/>
                <a:cs typeface="Arial"/>
              </a:rPr>
              <a:t>Policy</a:t>
            </a:r>
            <a:endParaRPr lang="en-US" sz="1712">
              <a:latin typeface="Arial"/>
              <a:cs typeface="Arial"/>
            </a:endParaRPr>
          </a:p>
        </p:txBody>
      </p:sp>
      <p:sp>
        <p:nvSpPr>
          <p:cNvPr id="7" name="object 7"/>
          <p:cNvSpPr txBox="1">
            <a:spLocks noGrp="1"/>
          </p:cNvSpPr>
          <p:nvPr>
            <p:ph type="sldNum" sz="quarter" idx="7"/>
          </p:nvPr>
        </p:nvSpPr>
        <p:spPr>
          <a:xfrm>
            <a:off x="9656658" y="7013654"/>
            <a:ext cx="161290" cy="120571"/>
          </a:xfrm>
          <a:prstGeom prst="rect">
            <a:avLst/>
          </a:prstGeom>
        </p:spPr>
        <p:txBody>
          <a:bodyPr vert="horz" wrap="square" lIns="0" tIns="0" rIns="0" bIns="0">
            <a:spAutoFit/>
          </a:bodyPr>
          <a:lstStyle>
            <a:defPPr>
              <a:defRPr lang="ko-KR"/>
            </a:defPPr>
            <a:lvl1pPr marL="0" algn="l" defTabSz="914400" rtl="0" eaLnBrk="1" latinLnBrk="1" hangingPunct="1">
              <a:defRPr sz="800" b="0" i="0" kern="1200">
                <a:solidFill>
                  <a:srgbClr val="6B8F99"/>
                </a:solidFill>
                <a:latin typeface="Tahoma"/>
                <a:ea typeface="+mn-ea"/>
                <a:cs typeface="Tahoma"/>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21745">
              <a:spcBef>
                <a:spcPts val="86"/>
              </a:spcBef>
              <a:defRPr lang="ko-KR" altLang="en-US"/>
            </a:pPr>
            <a:fld id="{81D60167-4931-47E6-BA6A-407CBD079E47}" type="slidenum">
              <a:rPr lang="en-ID"/>
              <a:pPr marL="21745">
                <a:spcBef>
                  <a:spcPts val="86"/>
                </a:spcBef>
                <a:defRPr lang="ko-KR" altLang="en-US"/>
              </a:pPr>
              <a:t>45</a:t>
            </a:fld>
            <a:endParaRPr lang="en-US"/>
          </a:p>
        </p:txBody>
      </p:sp>
      <p:sp>
        <p:nvSpPr>
          <p:cNvPr id="6" name="object 6"/>
          <p:cNvSpPr txBox="1"/>
          <p:nvPr/>
        </p:nvSpPr>
        <p:spPr>
          <a:xfrm>
            <a:off x="1066961" y="1979122"/>
            <a:ext cx="7093054" cy="3454358"/>
          </a:xfrm>
          <a:prstGeom prst="rect">
            <a:avLst/>
          </a:prstGeom>
        </p:spPr>
        <p:txBody>
          <a:bodyPr vert="horz" wrap="square" lIns="0" tIns="10873" rIns="0" bIns="0">
            <a:spAutoFit/>
          </a:bodyPr>
          <a:lstStyle/>
          <a:p>
            <a:pPr marL="10872">
              <a:spcBef>
                <a:spcPts val="86"/>
              </a:spcBef>
              <a:buAutoNum type="alphaUcPeriod"/>
              <a:tabLst>
                <a:tab pos="270033" algn="l"/>
              </a:tabLst>
              <a:defRPr lang="ko-KR" altLang="en-US"/>
            </a:pPr>
            <a:r>
              <a:rPr lang="en-US" sz="1284" b="0" spc="-4" dirty="0">
                <a:latin typeface="HY견고딕"/>
                <a:ea typeface="HY견고딕"/>
                <a:cs typeface="HY견고딕"/>
              </a:rPr>
              <a:t>Unconditional tax exemption for the gathering of public</a:t>
            </a:r>
            <a:r>
              <a:rPr lang="en-US" sz="1284" b="0" spc="29" dirty="0">
                <a:latin typeface="HY견고딕"/>
                <a:ea typeface="HY견고딕"/>
                <a:cs typeface="HY견고딕"/>
              </a:rPr>
              <a:t> </a:t>
            </a:r>
            <a:r>
              <a:rPr lang="en-US" sz="1284" b="0" spc="-9" dirty="0">
                <a:latin typeface="HY견고딕"/>
                <a:ea typeface="HY견고딕"/>
                <a:cs typeface="HY견고딕"/>
              </a:rPr>
              <a:t>data</a:t>
            </a:r>
          </a:p>
          <a:p>
            <a:pPr>
              <a:spcBef>
                <a:spcPts val="43"/>
              </a:spcBef>
              <a:buFont typeface="mn-ea"/>
              <a:buAutoNum type="alphaUcPeriod"/>
              <a:defRPr lang="ko-KR" altLang="en-US"/>
            </a:pPr>
            <a:endParaRPr lang="en-US" sz="1284" dirty="0">
              <a:latin typeface="HY견고딕"/>
              <a:ea typeface="HY견고딕"/>
              <a:cs typeface="Times New Roman"/>
            </a:endParaRPr>
          </a:p>
          <a:p>
            <a:pPr marL="10872">
              <a:buAutoNum type="alphaUcPeriod"/>
              <a:tabLst>
                <a:tab pos="270033" algn="l"/>
              </a:tabLst>
              <a:defRPr lang="ko-KR" altLang="en-US"/>
            </a:pPr>
            <a:r>
              <a:rPr lang="en-US" sz="1284" b="0" spc="-4" dirty="0">
                <a:latin typeface="HY견고딕"/>
                <a:ea typeface="HY견고딕"/>
                <a:cs typeface="HY견고딕"/>
              </a:rPr>
              <a:t>The amount paid while gathering My Data (which can be changed </a:t>
            </a:r>
            <a:r>
              <a:rPr lang="en-US" sz="1284" b="0" spc="-9" dirty="0">
                <a:latin typeface="HY견고딕"/>
                <a:ea typeface="HY견고딕"/>
                <a:cs typeface="HY견고딕"/>
              </a:rPr>
              <a:t>to </a:t>
            </a:r>
            <a:r>
              <a:rPr lang="en-US" sz="1284" b="0" spc="-4" dirty="0">
                <a:latin typeface="HY견고딕"/>
                <a:ea typeface="HY견고딕"/>
                <a:cs typeface="HY견고딕"/>
              </a:rPr>
              <a:t>capacity later) is deducted from the amount of tax</a:t>
            </a:r>
            <a:r>
              <a:rPr lang="en-US" sz="1284" b="0" spc="26" dirty="0">
                <a:latin typeface="HY견고딕"/>
                <a:ea typeface="HY견고딕"/>
                <a:cs typeface="HY견고딕"/>
              </a:rPr>
              <a:t> </a:t>
            </a:r>
            <a:r>
              <a:rPr lang="en-US" sz="1284" b="0" spc="-4" dirty="0">
                <a:latin typeface="HY견고딕"/>
                <a:ea typeface="HY견고딕"/>
                <a:cs typeface="HY견고딕"/>
              </a:rPr>
              <a:t>paid</a:t>
            </a:r>
          </a:p>
          <a:p>
            <a:pPr>
              <a:spcBef>
                <a:spcPts val="47"/>
              </a:spcBef>
              <a:buFont typeface="mn-ea"/>
              <a:buAutoNum type="alphaUcPeriod"/>
              <a:defRPr lang="ko-KR" altLang="en-US"/>
            </a:pPr>
            <a:endParaRPr lang="en-US" sz="1754" dirty="0">
              <a:latin typeface="Times New Roman"/>
              <a:cs typeface="Times New Roman"/>
            </a:endParaRPr>
          </a:p>
          <a:p>
            <a:pPr marL="10872">
              <a:defRPr lang="ko-KR" altLang="en-US"/>
            </a:pPr>
            <a:r>
              <a:rPr lang="en-US" sz="1284" b="0" spc="-4" dirty="0">
                <a:solidFill>
                  <a:srgbClr val="0000FF"/>
                </a:solidFill>
                <a:latin typeface="문체부 훈민정음체"/>
                <a:ea typeface="문체부 훈민정음체"/>
                <a:cs typeface="Arial"/>
              </a:rPr>
              <a:t>Article 21 (unconditional</a:t>
            </a:r>
            <a:r>
              <a:rPr lang="en-US" sz="1284" b="0" spc="94" dirty="0">
                <a:solidFill>
                  <a:srgbClr val="0000FF"/>
                </a:solidFill>
                <a:latin typeface="문체부 훈민정음체"/>
                <a:ea typeface="문체부 훈민정음체"/>
                <a:cs typeface="Arial"/>
              </a:rPr>
              <a:t> </a:t>
            </a:r>
            <a:r>
              <a:rPr lang="en-US" sz="1284" b="0" spc="-4" dirty="0">
                <a:solidFill>
                  <a:srgbClr val="0000FF"/>
                </a:solidFill>
                <a:latin typeface="문체부 훈민정음체"/>
                <a:ea typeface="문체부 훈민정음체"/>
                <a:cs typeface="Arial"/>
              </a:rPr>
              <a:t>duty-free)</a:t>
            </a:r>
          </a:p>
          <a:p>
            <a:pPr marL="10872" lvl="1">
              <a:lnSpc>
                <a:spcPct val="100698"/>
              </a:lnSpc>
              <a:spcBef>
                <a:spcPts val="419"/>
              </a:spcBef>
              <a:tabLst>
                <a:tab pos="270033" algn="l"/>
              </a:tabLst>
              <a:defRPr lang="ko-KR" altLang="en-US"/>
            </a:pPr>
            <a:r>
              <a:rPr lang="en-US" sz="1284" b="0" spc="-4" dirty="0">
                <a:solidFill>
                  <a:srgbClr val="0000FF"/>
                </a:solidFill>
                <a:latin typeface="문체부 훈민정음체"/>
                <a:ea typeface="문체부 훈민정음체"/>
                <a:cs typeface="Arial"/>
              </a:rPr>
              <a:t>1. Public data provided by the government through </a:t>
            </a:r>
            <a:r>
              <a:rPr lang="en-US" sz="1284" dirty="0">
                <a:solidFill>
                  <a:srgbClr val="0000FF"/>
                </a:solidFill>
                <a:latin typeface="문체부 훈민정음체"/>
                <a:ea typeface="문체부 훈민정음체"/>
                <a:cs typeface="Arial"/>
              </a:rPr>
              <a:t>a </a:t>
            </a:r>
            <a:r>
              <a:rPr lang="en-US" sz="1284" b="0" spc="-4" dirty="0">
                <a:solidFill>
                  <a:srgbClr val="0000FF"/>
                </a:solidFill>
                <a:latin typeface="문체부 훈민정음체"/>
                <a:ea typeface="문체부 훈민정음체"/>
                <a:cs typeface="Arial"/>
              </a:rPr>
              <a:t>public data portal </a:t>
            </a:r>
            <a:r>
              <a:rPr lang="en-US" altLang="ko-KR" sz="1284" b="0" spc="-4" dirty="0">
                <a:solidFill>
                  <a:srgbClr val="0000FF"/>
                </a:solidFill>
                <a:latin typeface="문체부 훈민정음체"/>
                <a:ea typeface="문체부 훈민정음체"/>
                <a:cs typeface="Arial"/>
              </a:rPr>
              <a:t>under</a:t>
            </a:r>
            <a:r>
              <a:rPr lang="en-US" sz="1284" b="0" spc="-4" dirty="0">
                <a:solidFill>
                  <a:srgbClr val="0000FF"/>
                </a:solidFill>
                <a:latin typeface="문체부 훈민정음체"/>
                <a:ea typeface="문체부 훈민정음체"/>
                <a:cs typeface="Arial"/>
              </a:rPr>
              <a:t> Article 21 of the Act on the Promotion of Provision and</a:t>
            </a:r>
            <a:r>
              <a:rPr lang="en-US" sz="1284" b="0" spc="234" dirty="0">
                <a:solidFill>
                  <a:srgbClr val="0000FF"/>
                </a:solidFill>
                <a:latin typeface="문체부 훈민정음체"/>
                <a:ea typeface="문체부 훈민정음체"/>
                <a:cs typeface="Arial"/>
              </a:rPr>
              <a:t> </a:t>
            </a:r>
            <a:r>
              <a:rPr lang="en-US" sz="1284" b="0" spc="-9" dirty="0">
                <a:solidFill>
                  <a:srgbClr val="0000FF"/>
                </a:solidFill>
                <a:latin typeface="문체부 훈민정음체"/>
                <a:ea typeface="문체부 훈민정음체"/>
                <a:cs typeface="Arial"/>
              </a:rPr>
              <a:t>Use </a:t>
            </a:r>
            <a:r>
              <a:rPr lang="en-US" sz="1284" b="0" spc="-4" dirty="0">
                <a:solidFill>
                  <a:srgbClr val="0000FF"/>
                </a:solidFill>
                <a:latin typeface="문체부 훈민정음체"/>
                <a:ea typeface="문체부 훈민정음체"/>
                <a:cs typeface="Arial"/>
              </a:rPr>
              <a:t>of Public Data</a:t>
            </a:r>
          </a:p>
          <a:p>
            <a:pPr>
              <a:spcBef>
                <a:spcPts val="13"/>
              </a:spcBef>
              <a:defRPr lang="ko-KR" altLang="en-US"/>
            </a:pPr>
            <a:endParaRPr lang="en-US" sz="1284" dirty="0">
              <a:latin typeface="문체부 훈민정음체"/>
              <a:ea typeface="문체부 훈민정음체"/>
              <a:cs typeface="Times New Roman"/>
            </a:endParaRPr>
          </a:p>
          <a:p>
            <a:pPr marL="10872">
              <a:spcBef>
                <a:spcPts val="4"/>
              </a:spcBef>
              <a:defRPr lang="ko-KR" altLang="en-US"/>
            </a:pPr>
            <a:r>
              <a:rPr lang="en-US" sz="1284" b="0" spc="-4" dirty="0">
                <a:solidFill>
                  <a:srgbClr val="0000FF"/>
                </a:solidFill>
                <a:latin typeface="문체부 훈민정음체"/>
                <a:ea typeface="문체부 훈민정음체"/>
                <a:cs typeface="Arial"/>
              </a:rPr>
              <a:t>Article 22 (tax deductions and</a:t>
            </a:r>
            <a:r>
              <a:rPr lang="en-US" sz="1284" b="0" spc="-29" dirty="0">
                <a:solidFill>
                  <a:srgbClr val="0000FF"/>
                </a:solidFill>
                <a:latin typeface="문체부 훈민정음체"/>
                <a:ea typeface="문체부 훈민정음체"/>
                <a:cs typeface="Arial"/>
              </a:rPr>
              <a:t> </a:t>
            </a:r>
            <a:r>
              <a:rPr lang="en-US" sz="1284" b="0" spc="-4" dirty="0">
                <a:solidFill>
                  <a:srgbClr val="0000FF"/>
                </a:solidFill>
                <a:latin typeface="문체부 훈민정음체"/>
                <a:ea typeface="문체부 훈민정음체"/>
                <a:cs typeface="Arial"/>
              </a:rPr>
              <a:t>refunds)</a:t>
            </a:r>
          </a:p>
          <a:p>
            <a:pPr marL="10872">
              <a:spcBef>
                <a:spcPts val="428"/>
              </a:spcBef>
              <a:defRPr lang="ko-KR" altLang="en-US"/>
            </a:pPr>
            <a:r>
              <a:rPr lang="en-US" sz="1284" dirty="0">
                <a:solidFill>
                  <a:srgbClr val="0000FF"/>
                </a:solidFill>
                <a:latin typeface="문체부 훈민정음체"/>
                <a:ea typeface="문체부 훈민정음체"/>
                <a:cs typeface="함초롬돋움"/>
              </a:rPr>
              <a:t>② </a:t>
            </a:r>
            <a:r>
              <a:rPr lang="en-US" sz="1284" b="0" spc="-4" dirty="0">
                <a:solidFill>
                  <a:srgbClr val="0000FF"/>
                </a:solidFill>
                <a:latin typeface="문체부 훈민정음체"/>
                <a:ea typeface="문체부 훈민정음체"/>
                <a:cs typeface="Arial"/>
              </a:rPr>
              <a:t>Where the data tax has already been paid or the goods to be paid fall under any of the  following subparagraphs, the amount of tax already paid shall be refunded as prescribed by  Presidential Decree: In such </a:t>
            </a:r>
            <a:r>
              <a:rPr lang="en-US" sz="1284" b="0" spc="-9" dirty="0">
                <a:solidFill>
                  <a:srgbClr val="0000FF"/>
                </a:solidFill>
                <a:latin typeface="문체부 훈민정음체"/>
                <a:ea typeface="문체부 훈민정음체"/>
                <a:cs typeface="Arial"/>
              </a:rPr>
              <a:t>cases, </a:t>
            </a:r>
            <a:r>
              <a:rPr lang="en-US" sz="1284" dirty="0">
                <a:solidFill>
                  <a:srgbClr val="0000FF"/>
                </a:solidFill>
                <a:latin typeface="문체부 훈민정음체"/>
                <a:ea typeface="문체부 훈민정음체"/>
                <a:cs typeface="Arial"/>
              </a:rPr>
              <a:t>if </a:t>
            </a:r>
            <a:r>
              <a:rPr lang="en-US" sz="1284" b="0" spc="-4" dirty="0">
                <a:solidFill>
                  <a:srgbClr val="0000FF"/>
                </a:solidFill>
                <a:latin typeface="문체부 훈민정음체"/>
                <a:ea typeface="문체부 훈민정음체"/>
                <a:cs typeface="Arial"/>
              </a:rPr>
              <a:t>there </a:t>
            </a:r>
            <a:r>
              <a:rPr lang="en-US" sz="1284" dirty="0">
                <a:solidFill>
                  <a:srgbClr val="0000FF"/>
                </a:solidFill>
                <a:latin typeface="문체부 훈민정음체"/>
                <a:ea typeface="문체부 훈민정음체"/>
                <a:cs typeface="Arial"/>
              </a:rPr>
              <a:t>is a </a:t>
            </a:r>
            <a:r>
              <a:rPr lang="en-US" sz="1284" b="0" spc="-4" dirty="0">
                <a:solidFill>
                  <a:srgbClr val="0000FF"/>
                </a:solidFill>
                <a:latin typeface="문체부 훈민정음체"/>
                <a:ea typeface="문체부 훈민정음체"/>
                <a:cs typeface="Arial"/>
              </a:rPr>
              <a:t>tax amount to be paid or collected, </a:t>
            </a:r>
            <a:r>
              <a:rPr lang="en-US" sz="1284" dirty="0">
                <a:solidFill>
                  <a:srgbClr val="0000FF"/>
                </a:solidFill>
                <a:latin typeface="문체부 훈민정음체"/>
                <a:ea typeface="문체부 훈민정음체"/>
                <a:cs typeface="Arial"/>
              </a:rPr>
              <a:t>it </a:t>
            </a:r>
            <a:r>
              <a:rPr lang="en-US" sz="1284" b="0" spc="-4" dirty="0">
                <a:solidFill>
                  <a:srgbClr val="0000FF"/>
                </a:solidFill>
                <a:latin typeface="문체부 훈민정음체"/>
                <a:ea typeface="문체부 훈민정음체"/>
                <a:cs typeface="Arial"/>
              </a:rPr>
              <a:t>shall be deducted. </a:t>
            </a:r>
          </a:p>
          <a:p>
            <a:pPr marL="10872">
              <a:spcBef>
                <a:spcPts val="428"/>
              </a:spcBef>
              <a:defRPr lang="ko-KR" altLang="en-US"/>
            </a:pPr>
            <a:r>
              <a:rPr lang="en-US" sz="1284" b="0" spc="-4" dirty="0">
                <a:solidFill>
                  <a:srgbClr val="0000FF"/>
                </a:solidFill>
                <a:latin typeface="문체부 훈민정음체"/>
                <a:ea typeface="문체부 훈민정음체"/>
                <a:cs typeface="Arial"/>
              </a:rPr>
              <a:t>(Interim</a:t>
            </a:r>
            <a:r>
              <a:rPr lang="en-US" sz="1284" b="0" spc="153" dirty="0">
                <a:solidFill>
                  <a:srgbClr val="0000FF"/>
                </a:solidFill>
                <a:latin typeface="문체부 훈민정음체"/>
                <a:ea typeface="문체부 훈민정음체"/>
                <a:cs typeface="Arial"/>
              </a:rPr>
              <a:t> </a:t>
            </a:r>
            <a:r>
              <a:rPr lang="en-US" sz="1284" b="0" spc="-4" dirty="0">
                <a:solidFill>
                  <a:srgbClr val="0000FF"/>
                </a:solidFill>
                <a:latin typeface="문체부 훈민정음체"/>
                <a:ea typeface="문체부 훈민정음체"/>
                <a:cs typeface="Arial"/>
              </a:rPr>
              <a:t>omitted)</a:t>
            </a:r>
          </a:p>
          <a:p>
            <a:pPr marL="10872">
              <a:spcBef>
                <a:spcPts val="441"/>
              </a:spcBef>
              <a:defRPr lang="ko-KR" altLang="en-US"/>
            </a:pPr>
            <a:r>
              <a:rPr lang="en-US" sz="1284" b="0" spc="-4" dirty="0">
                <a:solidFill>
                  <a:srgbClr val="0000FF"/>
                </a:solidFill>
                <a:latin typeface="문체부 훈민정음체"/>
                <a:ea typeface="문체부 훈민정음체"/>
                <a:cs typeface="Arial"/>
              </a:rPr>
              <a:t>3. Amount paid while securing taxable goods through one's own credit information management business(referring to </a:t>
            </a:r>
            <a:r>
              <a:rPr lang="en-US" sz="1284" b="0" spc="-9" dirty="0" err="1">
                <a:solidFill>
                  <a:srgbClr val="0000FF"/>
                </a:solidFill>
                <a:latin typeface="문체부 훈민정음체"/>
                <a:ea typeface="문체부 훈민정음체"/>
                <a:cs typeface="Arial"/>
              </a:rPr>
              <a:t>MyData</a:t>
            </a:r>
            <a:r>
              <a:rPr lang="en-US" sz="1284" b="0" spc="-9" dirty="0">
                <a:solidFill>
                  <a:srgbClr val="0000FF"/>
                </a:solidFill>
                <a:latin typeface="문체부 훈민정음체"/>
                <a:ea typeface="문체부 훈민정음체"/>
                <a:cs typeface="Arial"/>
              </a:rPr>
              <a:t> </a:t>
            </a:r>
            <a:r>
              <a:rPr lang="en-US" sz="1284" b="0" spc="-4" dirty="0">
                <a:solidFill>
                  <a:srgbClr val="0000FF"/>
                </a:solidFill>
                <a:latin typeface="문체부 훈민정음체"/>
                <a:ea typeface="문체부 훈민정음체"/>
                <a:cs typeface="Arial"/>
              </a:rPr>
              <a:t>business) </a:t>
            </a:r>
            <a:r>
              <a:rPr lang="en-US" altLang="ko-KR" sz="1284" b="0" spc="-4" dirty="0">
                <a:solidFill>
                  <a:srgbClr val="0000FF"/>
                </a:solidFill>
                <a:latin typeface="문체부 훈민정음체"/>
                <a:ea typeface="문체부 훈민정음체"/>
                <a:cs typeface="Arial"/>
              </a:rPr>
              <a:t>under</a:t>
            </a:r>
            <a:r>
              <a:rPr lang="en-US" sz="1284" b="0" spc="-4" dirty="0">
                <a:solidFill>
                  <a:srgbClr val="0000FF"/>
                </a:solidFill>
                <a:latin typeface="문체부 훈민정음체"/>
                <a:ea typeface="문체부 훈민정음체"/>
                <a:cs typeface="Arial"/>
              </a:rPr>
              <a:t> Article </a:t>
            </a:r>
            <a:r>
              <a:rPr lang="en-US" sz="1284" dirty="0">
                <a:solidFill>
                  <a:srgbClr val="0000FF"/>
                </a:solidFill>
                <a:latin typeface="문체부 훈민정음체"/>
                <a:ea typeface="문체부 훈민정음체"/>
                <a:cs typeface="Arial"/>
              </a:rPr>
              <a:t>4 </a:t>
            </a:r>
            <a:r>
              <a:rPr lang="en-US" sz="1284" b="0" spc="-4" dirty="0">
                <a:solidFill>
                  <a:srgbClr val="0000FF"/>
                </a:solidFill>
                <a:latin typeface="문체부 훈민정음체"/>
                <a:ea typeface="문체부 훈민정음체"/>
                <a:cs typeface="Arial"/>
              </a:rPr>
              <a:t>of the Act on the Utilization and Protection of Credit</a:t>
            </a:r>
            <a:r>
              <a:rPr lang="en-US" sz="1284" b="0" spc="107" dirty="0">
                <a:solidFill>
                  <a:srgbClr val="0000FF"/>
                </a:solidFill>
                <a:latin typeface="문체부 훈민정음체"/>
                <a:ea typeface="문체부 훈민정음체"/>
                <a:cs typeface="Arial"/>
              </a:rPr>
              <a:t> </a:t>
            </a:r>
            <a:r>
              <a:rPr lang="en-US" sz="1284" b="0" spc="-4" dirty="0">
                <a:solidFill>
                  <a:srgbClr val="0000FF"/>
                </a:solidFill>
                <a:latin typeface="문체부 훈민정음체"/>
                <a:ea typeface="문체부 훈민정음체"/>
                <a:cs typeface="Arial"/>
              </a:rPr>
              <a:t>Information</a:t>
            </a:r>
          </a:p>
        </p:txBody>
      </p:sp>
    </p:spTree>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8B2B9BA-A80D-AA38-9D3C-2FEDE3C9F61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object 2"/>
          <p:cNvSpPr txBox="1">
            <a:spLocks noGrp="1"/>
          </p:cNvSpPr>
          <p:nvPr>
            <p:ph type="title"/>
          </p:nvPr>
        </p:nvSpPr>
        <p:spPr>
          <a:xfrm>
            <a:off x="2956265" y="725842"/>
            <a:ext cx="2651040" cy="299740"/>
          </a:xfrm>
          <a:prstGeom prst="rect">
            <a:avLst/>
          </a:prstGeom>
        </p:spPr>
        <p:txBody>
          <a:bodyPr vert="horz" wrap="square" lIns="0" tIns="10329" rIns="0" bIns="0" rtlCol="0" anchor="ctr">
            <a:spAutoFit/>
          </a:bodyPr>
          <a:lstStyle/>
          <a:p>
            <a:pPr marL="10872" algn="ctr">
              <a:lnSpc>
                <a:spcPct val="100000"/>
              </a:lnSpc>
              <a:defRPr lang="ko-KR" altLang="en-US"/>
            </a:pPr>
            <a:r>
              <a:rPr lang="en-US" sz="1880" b="1" spc="4" dirty="0">
                <a:latin typeface="HY견고딕" pitchFamily="18" charset="-127"/>
                <a:ea typeface="HY견고딕" pitchFamily="18" charset="-127"/>
              </a:rPr>
              <a:t>Conclusion</a:t>
            </a:r>
          </a:p>
        </p:txBody>
      </p:sp>
      <p:sp>
        <p:nvSpPr>
          <p:cNvPr id="4" name="object 4"/>
          <p:cNvSpPr txBox="1">
            <a:spLocks noGrp="1"/>
          </p:cNvSpPr>
          <p:nvPr>
            <p:ph type="sldNum" sz="quarter" idx="7"/>
          </p:nvPr>
        </p:nvSpPr>
        <p:spPr>
          <a:xfrm>
            <a:off x="9656658" y="7013654"/>
            <a:ext cx="161290" cy="148590"/>
          </a:xfrm>
          <a:prstGeom prst="rect">
            <a:avLst/>
          </a:prstGeom>
        </p:spPr>
        <p:txBody>
          <a:bodyPr vert="horz" wrap="square" lIns="0" tIns="0" rIns="0" bIns="0">
            <a:spAutoFit/>
          </a:bodyPr>
          <a:lstStyle>
            <a:defPPr>
              <a:defRPr lang="ko-KR"/>
            </a:defPPr>
            <a:lvl1pPr marL="0" algn="l" defTabSz="914400" rtl="0" eaLnBrk="1" latinLnBrk="1" hangingPunct="1">
              <a:defRPr sz="800" b="0" i="0" kern="1200">
                <a:solidFill>
                  <a:srgbClr val="6B8F99"/>
                </a:solidFill>
                <a:latin typeface="Tahoma"/>
                <a:ea typeface="+mn-ea"/>
                <a:cs typeface="Tahoma"/>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25400">
              <a:spcBef>
                <a:spcPts val="100"/>
              </a:spcBef>
              <a:defRPr lang="ko-KR" altLang="en-US"/>
            </a:pPr>
            <a:fld id="{81D60167-4931-47E6-BA6A-407CBD079E47}" type="slidenum">
              <a:rPr lang="en-ID" smtClean="0"/>
              <a:pPr marL="25400">
                <a:spcBef>
                  <a:spcPts val="100"/>
                </a:spcBef>
                <a:defRPr lang="ko-KR" altLang="en-US"/>
              </a:pPr>
              <a:t>46</a:t>
            </a:fld>
            <a:endParaRPr lang="en-US"/>
          </a:p>
        </p:txBody>
      </p:sp>
      <p:sp>
        <p:nvSpPr>
          <p:cNvPr id="3" name="object 3"/>
          <p:cNvSpPr txBox="1"/>
          <p:nvPr/>
        </p:nvSpPr>
        <p:spPr>
          <a:xfrm>
            <a:off x="1026559" y="1514888"/>
            <a:ext cx="7172158" cy="3925962"/>
          </a:xfrm>
          <a:prstGeom prst="rect">
            <a:avLst/>
          </a:prstGeom>
        </p:spPr>
        <p:txBody>
          <a:bodyPr vert="horz" wrap="square" lIns="0" tIns="10873" rIns="0" bIns="0">
            <a:spAutoFit/>
          </a:bodyPr>
          <a:lstStyle/>
          <a:p>
            <a:pPr marL="10872">
              <a:lnSpc>
                <a:spcPct val="149000"/>
              </a:lnSpc>
              <a:spcBef>
                <a:spcPct val="1000"/>
              </a:spcBef>
              <a:buAutoNum type="alphaUcPeriod"/>
              <a:tabLst>
                <a:tab pos="231175" algn="l"/>
              </a:tabLst>
              <a:defRPr lang="ko-KR" altLang="en-US"/>
            </a:pPr>
            <a:r>
              <a:rPr lang="en-US" altLang="ko-KR" sz="1370" spc="4" dirty="0">
                <a:latin typeface="Arial Unicode MS" pitchFamily="50" charset="-127"/>
                <a:ea typeface="Arial Unicode MS" pitchFamily="50" charset="-127"/>
                <a:cs typeface="Arial Unicode MS" pitchFamily="50" charset="-127"/>
              </a:rPr>
              <a:t> </a:t>
            </a:r>
            <a:r>
              <a:rPr lang="en-US" sz="1370" spc="4" dirty="0">
                <a:latin typeface="Arial Unicode MS" pitchFamily="50" charset="-127"/>
                <a:ea typeface="Arial Unicode MS" pitchFamily="50" charset="-127"/>
                <a:cs typeface="Arial Unicode MS" pitchFamily="50" charset="-127"/>
              </a:rPr>
              <a:t>The concept of taxation on data itself</a:t>
            </a:r>
            <a:r>
              <a:rPr lang="en-US" altLang="ko-KR" sz="1370" spc="4" dirty="0">
                <a:latin typeface="Arial Unicode MS" pitchFamily="50" charset="-127"/>
                <a:ea typeface="Arial Unicode MS" pitchFamily="50" charset="-127"/>
                <a:cs typeface="Arial Unicode MS" pitchFamily="50" charset="-127"/>
              </a:rPr>
              <a:t> in </a:t>
            </a:r>
            <a:r>
              <a:rPr lang="en-US" sz="1370" spc="4" dirty="0">
                <a:latin typeface="Arial Unicode MS" pitchFamily="50" charset="-127"/>
                <a:ea typeface="Arial Unicode MS" pitchFamily="50" charset="-127"/>
                <a:cs typeface="Arial Unicode MS" pitchFamily="50" charset="-127"/>
              </a:rPr>
              <a:t>Digital economy </a:t>
            </a:r>
            <a:r>
              <a:rPr lang="en-US" altLang="ko-KR" sz="1370" spc="4" dirty="0">
                <a:latin typeface="Arial Unicode MS" pitchFamily="50" charset="-127"/>
                <a:ea typeface="Arial Unicode MS" pitchFamily="50" charset="-127"/>
                <a:cs typeface="Arial Unicode MS" pitchFamily="50" charset="-127"/>
              </a:rPr>
              <a:t>as</a:t>
            </a:r>
            <a:r>
              <a:rPr lang="en-US" sz="1370" spc="4" dirty="0">
                <a:latin typeface="Arial Unicode MS" pitchFamily="50" charset="-127"/>
                <a:ea typeface="Arial Unicode MS" pitchFamily="50" charset="-127"/>
                <a:cs typeface="Arial Unicode MS" pitchFamily="50" charset="-127"/>
              </a:rPr>
              <a:t> a new tax source –  Strengthening </a:t>
            </a:r>
            <a:r>
              <a:rPr lang="en-US" altLang="ko-KR" sz="1370" spc="4" dirty="0">
                <a:latin typeface="Arial Unicode MS" pitchFamily="50" charset="-127"/>
                <a:ea typeface="Arial Unicode MS" pitchFamily="50" charset="-127"/>
                <a:cs typeface="Arial Unicode MS" pitchFamily="50" charset="-127"/>
              </a:rPr>
              <a:t>excise</a:t>
            </a:r>
            <a:r>
              <a:rPr lang="en-US" sz="1370" spc="4" dirty="0">
                <a:latin typeface="Arial Unicode MS" pitchFamily="50" charset="-127"/>
                <a:ea typeface="Arial Unicode MS" pitchFamily="50" charset="-127"/>
                <a:cs typeface="Arial Unicode MS" pitchFamily="50" charset="-127"/>
              </a:rPr>
              <a:t> taxation as a new tax paradigm – </a:t>
            </a:r>
            <a:r>
              <a:rPr lang="en-US" sz="1370" b="1" spc="4" dirty="0">
                <a:latin typeface="Arial Unicode MS" pitchFamily="50" charset="-127"/>
                <a:ea typeface="Arial Unicode MS" pitchFamily="50" charset="-127"/>
                <a:cs typeface="Arial Unicode MS" pitchFamily="50" charset="-127"/>
              </a:rPr>
              <a:t>Global model </a:t>
            </a:r>
            <a:r>
              <a:rPr lang="en-US" sz="1370" spc="4" dirty="0">
                <a:latin typeface="Arial Unicode MS" pitchFamily="50" charset="-127"/>
                <a:ea typeface="Arial Unicode MS" pitchFamily="50" charset="-127"/>
                <a:cs typeface="Arial Unicode MS" pitchFamily="50" charset="-127"/>
              </a:rPr>
              <a:t>possibility,</a:t>
            </a:r>
          </a:p>
          <a:p>
            <a:pPr marL="10872">
              <a:lnSpc>
                <a:spcPct val="149000"/>
              </a:lnSpc>
              <a:spcBef>
                <a:spcPct val="5000"/>
              </a:spcBef>
              <a:tabLst>
                <a:tab pos="231175" algn="l"/>
              </a:tabLst>
              <a:defRPr lang="ko-KR" altLang="en-US"/>
            </a:pPr>
            <a:r>
              <a:rPr lang="en-US" sz="1370" spc="4" dirty="0">
                <a:latin typeface="Arial Unicode MS" pitchFamily="50" charset="-127"/>
                <a:ea typeface="Arial Unicode MS" pitchFamily="50" charset="-127"/>
                <a:cs typeface="Arial Unicode MS" pitchFamily="50" charset="-127"/>
              </a:rPr>
              <a:t> </a:t>
            </a:r>
            <a:r>
              <a:rPr lang="en-US" altLang="ko-KR" sz="1370" b="1" spc="4" dirty="0">
                <a:latin typeface="Arial Unicode MS" pitchFamily="50" charset="-127"/>
                <a:ea typeface="Arial Unicode MS" pitchFamily="50" charset="-127"/>
                <a:cs typeface="Arial Unicode MS" pitchFamily="50" charset="-127"/>
              </a:rPr>
              <a:t>t</a:t>
            </a:r>
            <a:r>
              <a:rPr lang="en-US" sz="1370" b="1" spc="4" dirty="0">
                <a:latin typeface="Arial Unicode MS" pitchFamily="50" charset="-127"/>
                <a:ea typeface="Arial Unicode MS" pitchFamily="50" charset="-127"/>
                <a:cs typeface="Arial Unicode MS" pitchFamily="50" charset="-127"/>
              </a:rPr>
              <a:t>axation on excess profits</a:t>
            </a:r>
            <a:r>
              <a:rPr lang="en-US" sz="1370" spc="4" dirty="0">
                <a:latin typeface="Arial Unicode MS" pitchFamily="50" charset="-127"/>
                <a:ea typeface="Arial Unicode MS" pitchFamily="50" charset="-127"/>
                <a:cs typeface="Arial Unicode MS" pitchFamily="50" charset="-127"/>
              </a:rPr>
              <a:t> used in the existing international tax system </a:t>
            </a:r>
          </a:p>
          <a:p>
            <a:pPr marL="10872">
              <a:lnSpc>
                <a:spcPct val="149000"/>
              </a:lnSpc>
              <a:spcBef>
                <a:spcPct val="5000"/>
              </a:spcBef>
              <a:buAutoNum type="alphaUcPeriod"/>
              <a:tabLst>
                <a:tab pos="231175" algn="l"/>
              </a:tabLst>
              <a:defRPr lang="ko-KR" altLang="en-US"/>
            </a:pPr>
            <a:r>
              <a:rPr lang="en-US" altLang="ko-KR" sz="1370" spc="4" dirty="0">
                <a:latin typeface="Arial Unicode MS" pitchFamily="50" charset="-127"/>
                <a:ea typeface="Arial Unicode MS" pitchFamily="50" charset="-127"/>
                <a:cs typeface="Arial Unicode MS" pitchFamily="50" charset="-127"/>
              </a:rPr>
              <a:t> S</a:t>
            </a:r>
            <a:r>
              <a:rPr lang="en-US" sz="1370" spc="4" dirty="0">
                <a:latin typeface="Arial Unicode MS" pitchFamily="50" charset="-127"/>
                <a:ea typeface="Arial Unicode MS" pitchFamily="50" charset="-127"/>
                <a:cs typeface="Arial Unicode MS" pitchFamily="50" charset="-127"/>
              </a:rPr>
              <a:t>ecuring </a:t>
            </a:r>
            <a:r>
              <a:rPr lang="en-US" sz="1370" b="1" spc="4" dirty="0">
                <a:latin typeface="Arial Unicode MS" pitchFamily="50" charset="-127"/>
                <a:ea typeface="Arial Unicode MS" pitchFamily="50" charset="-127"/>
                <a:cs typeface="Arial Unicode MS" pitchFamily="50" charset="-127"/>
              </a:rPr>
              <a:t>data sovereignty</a:t>
            </a:r>
            <a:r>
              <a:rPr lang="en-US" altLang="ko-KR" sz="1370" b="1" spc="4" dirty="0">
                <a:latin typeface="Arial Unicode MS" pitchFamily="50" charset="-127"/>
                <a:ea typeface="Arial Unicode MS" pitchFamily="50" charset="-127"/>
                <a:cs typeface="Arial Unicode MS" pitchFamily="50" charset="-127"/>
              </a:rPr>
              <a:t> - </a:t>
            </a:r>
            <a:r>
              <a:rPr lang="en-US" sz="1370" spc="4" dirty="0">
                <a:latin typeface="Arial Unicode MS" pitchFamily="50" charset="-127"/>
                <a:ea typeface="Arial Unicode MS" pitchFamily="50" charset="-127"/>
                <a:cs typeface="Arial Unicode MS" pitchFamily="50" charset="-127"/>
              </a:rPr>
              <a:t>Domestic data is not managed efficiently by the state – limitations of insufficient legal</a:t>
            </a:r>
            <a:r>
              <a:rPr lang="en-US" sz="1370" spc="18" dirty="0">
                <a:latin typeface="Arial Unicode MS" pitchFamily="50" charset="-127"/>
                <a:ea typeface="Arial Unicode MS" pitchFamily="50" charset="-127"/>
                <a:cs typeface="Arial Unicode MS" pitchFamily="50" charset="-127"/>
              </a:rPr>
              <a:t> </a:t>
            </a:r>
            <a:r>
              <a:rPr lang="en-US" sz="1370" spc="4" dirty="0">
                <a:latin typeface="Arial Unicode MS" pitchFamily="50" charset="-127"/>
                <a:ea typeface="Arial Unicode MS" pitchFamily="50" charset="-127"/>
                <a:cs typeface="Arial Unicode MS" pitchFamily="50" charset="-127"/>
              </a:rPr>
              <a:t>basis</a:t>
            </a:r>
            <a:r>
              <a:rPr lang="en-US" altLang="ko-KR" sz="1370" spc="4" dirty="0">
                <a:latin typeface="Arial Unicode MS" pitchFamily="50" charset="-127"/>
                <a:ea typeface="Arial Unicode MS" pitchFamily="50" charset="-127"/>
                <a:cs typeface="Arial Unicode MS" pitchFamily="50" charset="-127"/>
              </a:rPr>
              <a:t> in </a:t>
            </a:r>
            <a:r>
              <a:rPr lang="en-US" sz="1370" spc="4" dirty="0">
                <a:latin typeface="Arial Unicode MS" pitchFamily="50" charset="-127"/>
                <a:ea typeface="Arial Unicode MS" pitchFamily="50" charset="-127"/>
                <a:cs typeface="Arial Unicode MS" pitchFamily="50" charset="-127"/>
              </a:rPr>
              <a:t>data generation statistics and management </a:t>
            </a:r>
          </a:p>
          <a:p>
            <a:pPr marL="10872">
              <a:lnSpc>
                <a:spcPct val="150000"/>
              </a:lnSpc>
              <a:spcBef>
                <a:spcPct val="26000"/>
              </a:spcBef>
              <a:buAutoNum type="alphaUcPeriod"/>
              <a:tabLst>
                <a:tab pos="231175" algn="l"/>
              </a:tabLst>
              <a:defRPr lang="ko-KR" altLang="en-US"/>
            </a:pPr>
            <a:r>
              <a:rPr lang="en-US" altLang="ko-KR" sz="1370" spc="4" dirty="0">
                <a:latin typeface="Arial Unicode MS" pitchFamily="50" charset="-127"/>
                <a:ea typeface="Arial Unicode MS" pitchFamily="50" charset="-127"/>
                <a:cs typeface="Arial Unicode MS" pitchFamily="50" charset="-127"/>
              </a:rPr>
              <a:t> </a:t>
            </a:r>
            <a:r>
              <a:rPr lang="en-US" sz="1370" spc="4" dirty="0">
                <a:latin typeface="Arial Unicode MS" pitchFamily="50" charset="-127"/>
                <a:ea typeface="Arial Unicode MS" pitchFamily="50" charset="-127"/>
                <a:cs typeface="Arial Unicode MS" pitchFamily="50" charset="-127"/>
              </a:rPr>
              <a:t>It is necessary to review tax as </a:t>
            </a:r>
            <a:r>
              <a:rPr lang="en-US" sz="1370" b="1" spc="4" dirty="0">
                <a:latin typeface="Arial Unicode MS" pitchFamily="50" charset="-127"/>
                <a:ea typeface="Arial Unicode MS" pitchFamily="50" charset="-127"/>
                <a:cs typeface="Arial Unicode MS" pitchFamily="50" charset="-127"/>
              </a:rPr>
              <a:t>economic sanctions</a:t>
            </a:r>
            <a:r>
              <a:rPr lang="en-US" altLang="ko-KR" sz="1370" spc="4" dirty="0">
                <a:latin typeface="Arial Unicode MS" pitchFamily="50" charset="-127"/>
                <a:ea typeface="Arial Unicode MS" pitchFamily="50" charset="-127"/>
                <a:cs typeface="Arial Unicode MS" pitchFamily="50" charset="-127"/>
              </a:rPr>
              <a:t>, the connecting of </a:t>
            </a:r>
            <a:r>
              <a:rPr lang="en-US" sz="1370" spc="4" dirty="0">
                <a:latin typeface="Arial Unicode MS" pitchFamily="50" charset="-127"/>
                <a:ea typeface="Arial Unicode MS" pitchFamily="50" charset="-127"/>
                <a:cs typeface="Arial Unicode MS" pitchFamily="50" charset="-127"/>
              </a:rPr>
              <a:t>inducement </a:t>
            </a:r>
            <a:r>
              <a:rPr lang="en-US" altLang="ko-KR" sz="1370" spc="4" dirty="0">
                <a:latin typeface="Arial Unicode MS" pitchFamily="50" charset="-127"/>
                <a:ea typeface="Arial Unicode MS" pitchFamily="50" charset="-127"/>
                <a:cs typeface="Arial Unicode MS" pitchFamily="50" charset="-127"/>
              </a:rPr>
              <a:t>of </a:t>
            </a:r>
            <a:r>
              <a:rPr lang="en-US" sz="1370" spc="4" dirty="0">
                <a:latin typeface="Arial Unicode MS" pitchFamily="50" charset="-127"/>
                <a:ea typeface="Arial Unicode MS" pitchFamily="50" charset="-127"/>
                <a:cs typeface="Arial Unicode MS" pitchFamily="50" charset="-127"/>
              </a:rPr>
              <a:t>data center establishment</a:t>
            </a:r>
            <a:r>
              <a:rPr lang="en-US" altLang="ko-KR" sz="1370" spc="4" dirty="0">
                <a:latin typeface="Arial Unicode MS" pitchFamily="50" charset="-127"/>
                <a:ea typeface="Arial Unicode MS" pitchFamily="50" charset="-127"/>
                <a:cs typeface="Arial Unicode MS" pitchFamily="50" charset="-127"/>
              </a:rPr>
              <a:t> </a:t>
            </a:r>
            <a:r>
              <a:rPr lang="en-US" sz="1370" spc="4" dirty="0">
                <a:latin typeface="Arial Unicode MS" pitchFamily="50" charset="-127"/>
                <a:ea typeface="Arial Unicode MS" pitchFamily="50" charset="-127"/>
                <a:cs typeface="Arial Unicode MS" pitchFamily="50" charset="-127"/>
              </a:rPr>
              <a:t>as a way to minimize trade problems related to data leakage outside the region</a:t>
            </a:r>
          </a:p>
          <a:p>
            <a:pPr marL="10872">
              <a:lnSpc>
                <a:spcPct val="150000"/>
              </a:lnSpc>
              <a:spcBef>
                <a:spcPct val="26000"/>
              </a:spcBef>
              <a:buAutoNum type="alphaUcPeriod"/>
              <a:tabLst>
                <a:tab pos="231175" algn="l"/>
              </a:tabLst>
              <a:defRPr lang="ko-KR" altLang="en-US"/>
            </a:pPr>
            <a:r>
              <a:rPr lang="en-US" altLang="ko-KR" sz="1370" spc="4" dirty="0">
                <a:latin typeface="Arial Unicode MS" pitchFamily="50" charset="-127"/>
                <a:ea typeface="Arial Unicode MS" pitchFamily="50" charset="-127"/>
                <a:cs typeface="Arial Unicode MS" pitchFamily="50" charset="-127"/>
              </a:rPr>
              <a:t> </a:t>
            </a:r>
            <a:r>
              <a:rPr lang="en-US" sz="1370" spc="4" dirty="0">
                <a:latin typeface="Arial Unicode MS" pitchFamily="50" charset="-127"/>
                <a:ea typeface="Arial Unicode MS" pitchFamily="50" charset="-127"/>
                <a:cs typeface="Arial Unicode MS" pitchFamily="50" charset="-127"/>
              </a:rPr>
              <a:t>Digital New Deal Industry – Develop measures to minimize the negative impact of the digital ecosystem(preparation period for revising the profit model or</a:t>
            </a:r>
            <a:r>
              <a:rPr lang="en-US" altLang="ko-KR" sz="1370" spc="4" dirty="0">
                <a:latin typeface="Arial Unicode MS" pitchFamily="50" charset="-127"/>
                <a:ea typeface="Arial Unicode MS" pitchFamily="50" charset="-127"/>
                <a:cs typeface="Arial Unicode MS" pitchFamily="50" charset="-127"/>
              </a:rPr>
              <a:t> </a:t>
            </a:r>
            <a:r>
              <a:rPr lang="en-US" sz="1370" spc="4" dirty="0">
                <a:latin typeface="Arial Unicode MS" pitchFamily="50" charset="-127"/>
                <a:ea typeface="Arial Unicode MS" pitchFamily="50" charset="-127"/>
                <a:cs typeface="Arial Unicode MS" pitchFamily="50" charset="-127"/>
              </a:rPr>
              <a:t>reorganizing the profit structure of companies that use a lot of data, provisional tax rate, flexible tax rate, tax credit, tax exemption, etc.), and expansion of data exchanges</a:t>
            </a: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433F774A-E6D6-A8C0-7A7E-02DAEC6D442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object 2"/>
          <p:cNvSpPr txBox="1">
            <a:spLocks noGrp="1"/>
          </p:cNvSpPr>
          <p:nvPr>
            <p:ph type="title"/>
          </p:nvPr>
        </p:nvSpPr>
        <p:spPr>
          <a:xfrm>
            <a:off x="3252611" y="819692"/>
            <a:ext cx="2474099" cy="300189"/>
          </a:xfrm>
          <a:prstGeom prst="rect">
            <a:avLst/>
          </a:prstGeom>
        </p:spPr>
        <p:txBody>
          <a:bodyPr vert="horz" wrap="square" lIns="0" tIns="10329" rIns="0" bIns="0" rtlCol="0" anchor="ctr">
            <a:spAutoFit/>
          </a:bodyPr>
          <a:lstStyle/>
          <a:p>
            <a:pPr marL="10872">
              <a:lnSpc>
                <a:spcPct val="100000"/>
              </a:lnSpc>
              <a:spcBef>
                <a:spcPts val="80"/>
              </a:spcBef>
              <a:defRPr lang="ko-KR" altLang="en-US"/>
            </a:pPr>
            <a:r>
              <a:rPr lang="en-US" altLang="ko-KR" sz="1883" b="1" dirty="0">
                <a:latin typeface="HY견고딕" pitchFamily="18" charset="-127"/>
                <a:ea typeface="HY견고딕" pitchFamily="18" charset="-127"/>
              </a:rPr>
              <a:t>I. Digital Data</a:t>
            </a:r>
            <a:r>
              <a:rPr lang="ko-KR" altLang="en-US" sz="1883" b="1" spc="-86" dirty="0">
                <a:latin typeface="HY견고딕" pitchFamily="18" charset="-127"/>
                <a:ea typeface="HY견고딕" pitchFamily="18" charset="-127"/>
              </a:rPr>
              <a:t> </a:t>
            </a:r>
            <a:r>
              <a:rPr lang="en-US" altLang="ko-KR" sz="1883" b="1" dirty="0">
                <a:latin typeface="HY견고딕" pitchFamily="18" charset="-127"/>
                <a:ea typeface="HY견고딕" pitchFamily="18" charset="-127"/>
              </a:rPr>
              <a:t>Tax</a:t>
            </a:r>
          </a:p>
        </p:txBody>
      </p:sp>
      <p:sp>
        <p:nvSpPr>
          <p:cNvPr id="3" name="object 3"/>
          <p:cNvSpPr/>
          <p:nvPr/>
        </p:nvSpPr>
        <p:spPr>
          <a:xfrm>
            <a:off x="961838" y="1409709"/>
            <a:ext cx="7205983" cy="418594"/>
          </a:xfrm>
          <a:prstGeom prst="rect">
            <a:avLst/>
          </a:prstGeom>
          <a:blipFill rotWithShape="1">
            <a:blip r:embed="rId4"/>
            <a:stretch>
              <a:fillRect/>
            </a:stretch>
          </a:blipFill>
        </p:spPr>
        <p:txBody>
          <a:bodyPr wrap="square" lIns="0" tIns="0" rIns="0" bIns="0"/>
          <a:lstStyle/>
          <a:p>
            <a:pPr>
              <a:defRPr lang="ko-KR" altLang="en-US"/>
            </a:pPr>
            <a:endParaRPr lang="ko-KR" altLang="en-US" sz="1541"/>
          </a:p>
        </p:txBody>
      </p:sp>
      <p:sp>
        <p:nvSpPr>
          <p:cNvPr id="4" name="object 4"/>
          <p:cNvSpPr/>
          <p:nvPr/>
        </p:nvSpPr>
        <p:spPr>
          <a:xfrm>
            <a:off x="973570" y="1397977"/>
            <a:ext cx="7182519" cy="401640"/>
          </a:xfrm>
          <a:prstGeom prst="rect">
            <a:avLst/>
          </a:prstGeom>
          <a:blipFill rotWithShape="1">
            <a:blip r:embed="rId5"/>
            <a:stretch>
              <a:fillRect/>
            </a:stretch>
          </a:blipFill>
        </p:spPr>
        <p:txBody>
          <a:bodyPr wrap="square" lIns="0" tIns="0" rIns="0" bIns="0"/>
          <a:lstStyle/>
          <a:p>
            <a:pPr>
              <a:defRPr lang="ko-KR" altLang="en-US"/>
            </a:pPr>
            <a:endParaRPr lang="ko-KR" altLang="en-US" sz="1541"/>
          </a:p>
        </p:txBody>
      </p:sp>
      <p:sp>
        <p:nvSpPr>
          <p:cNvPr id="5" name="object 5"/>
          <p:cNvSpPr txBox="1"/>
          <p:nvPr/>
        </p:nvSpPr>
        <p:spPr>
          <a:xfrm>
            <a:off x="1042200" y="1435342"/>
            <a:ext cx="7156517" cy="3841543"/>
          </a:xfrm>
          <a:prstGeom prst="rect">
            <a:avLst/>
          </a:prstGeom>
        </p:spPr>
        <p:txBody>
          <a:bodyPr vert="horz" wrap="square" lIns="0" tIns="10329" rIns="0" bIns="0">
            <a:spAutoFit/>
          </a:bodyPr>
          <a:lstStyle/>
          <a:p>
            <a:pPr marL="301167" indent="-290295">
              <a:spcBef>
                <a:spcPts val="80"/>
              </a:spcBef>
              <a:buAutoNum type="arabicPeriod" startAt="2"/>
              <a:tabLst>
                <a:tab pos="308235" algn="l"/>
              </a:tabLst>
              <a:defRPr lang="ko-KR" altLang="en-US"/>
            </a:pPr>
            <a:r>
              <a:rPr lang="en-US" altLang="ko-KR" sz="1883" b="1" spc="-4">
                <a:solidFill>
                  <a:srgbClr val="FFFFFF"/>
                </a:solidFill>
                <a:latin typeface="굴림"/>
                <a:cs typeface="굴림"/>
              </a:rPr>
              <a:t>Taxation</a:t>
            </a:r>
            <a:r>
              <a:rPr lang="ko-KR" altLang="en-US" sz="1883" b="1" spc="-29">
                <a:solidFill>
                  <a:srgbClr val="FFFFFF"/>
                </a:solidFill>
                <a:latin typeface="굴림"/>
                <a:cs typeface="굴림"/>
              </a:rPr>
              <a:t> </a:t>
            </a:r>
            <a:r>
              <a:rPr lang="en-US" altLang="ko-KR" sz="1883" b="1" spc="-4">
                <a:solidFill>
                  <a:srgbClr val="FFFFFF"/>
                </a:solidFill>
                <a:latin typeface="굴림"/>
                <a:cs typeface="굴림"/>
              </a:rPr>
              <a:t>environment</a:t>
            </a:r>
          </a:p>
          <a:p>
            <a:pPr>
              <a:spcBef>
                <a:spcPts val="13"/>
              </a:spcBef>
              <a:buClr>
                <a:srgbClr val="FFFFFF"/>
              </a:buClr>
              <a:buAutoNum type="arabicPeriod" startAt="2"/>
              <a:defRPr lang="ko-KR" altLang="en-US"/>
            </a:pPr>
            <a:endParaRPr lang="ko-KR" altLang="en-US" sz="1755">
              <a:latin typeface="Times New Roman"/>
              <a:cs typeface="Times New Roman"/>
            </a:endParaRPr>
          </a:p>
          <a:p>
            <a:pPr marL="344114" lvl="1" indent="-308778">
              <a:buAutoNum type="alphaUcPeriod"/>
              <a:tabLst>
                <a:tab pos="308235" algn="l"/>
              </a:tabLst>
              <a:defRPr lang="ko-KR" altLang="en-US"/>
            </a:pPr>
            <a:r>
              <a:rPr lang="en-US" altLang="ko-KR" sz="1627" spc="-9">
                <a:latin typeface="HY견고딕"/>
                <a:cs typeface="HY견고딕"/>
              </a:rPr>
              <a:t>Digital economy and development of digital</a:t>
            </a:r>
            <a:r>
              <a:rPr lang="ko-KR" altLang="en-US" sz="1627" spc="55">
                <a:latin typeface="HY견고딕"/>
                <a:cs typeface="HY견고딕"/>
              </a:rPr>
              <a:t> </a:t>
            </a:r>
            <a:r>
              <a:rPr lang="en-US" altLang="ko-KR" sz="1627" spc="-9">
                <a:latin typeface="HY견고딕"/>
                <a:cs typeface="HY견고딕"/>
              </a:rPr>
              <a:t>industry</a:t>
            </a:r>
          </a:p>
          <a:p>
            <a:pPr marL="107094">
              <a:spcBef>
                <a:spcPts val="668"/>
              </a:spcBef>
              <a:defRPr lang="ko-KR" altLang="en-US"/>
            </a:pPr>
            <a:r>
              <a:rPr lang="ko-KR" altLang="en-US" sz="1541" spc="-4">
                <a:latin typeface="함초롬돋움"/>
                <a:cs typeface="함초롬돋움"/>
              </a:rPr>
              <a:t>① </a:t>
            </a:r>
            <a:r>
              <a:rPr lang="en-US" altLang="ko-KR" sz="1541" spc="-4">
                <a:latin typeface="Arial"/>
                <a:cs typeface="Arial"/>
              </a:rPr>
              <a:t>In the era </a:t>
            </a:r>
            <a:r>
              <a:rPr lang="en-US" altLang="ko-KR" sz="1541" spc="-9">
                <a:latin typeface="Arial"/>
                <a:cs typeface="Arial"/>
              </a:rPr>
              <a:t>of </a:t>
            </a:r>
            <a:r>
              <a:rPr lang="en-US" altLang="ko-KR" sz="1541" spc="-4">
                <a:latin typeface="Arial"/>
                <a:cs typeface="Arial"/>
              </a:rPr>
              <a:t>the 4th Industrial </a:t>
            </a:r>
            <a:r>
              <a:rPr lang="en-US" altLang="ko-KR" sz="1541" spc="-9">
                <a:latin typeface="Arial"/>
                <a:cs typeface="Arial"/>
              </a:rPr>
              <a:t>Revolution, </a:t>
            </a:r>
            <a:r>
              <a:rPr lang="en-US" altLang="ko-KR" sz="1541" spc="-4">
                <a:latin typeface="Arial"/>
                <a:cs typeface="Arial"/>
              </a:rPr>
              <a:t>the core resources are</a:t>
            </a:r>
            <a:r>
              <a:rPr lang="ko-KR" altLang="en-US" sz="1541" spc="-128">
                <a:latin typeface="Arial"/>
                <a:cs typeface="Arial"/>
              </a:rPr>
              <a:t> </a:t>
            </a:r>
            <a:r>
              <a:rPr lang="en-US" altLang="ko-KR" sz="1541" spc="-9">
                <a:latin typeface="Arial"/>
                <a:cs typeface="Arial"/>
              </a:rPr>
              <a:t>data/ legislation </a:t>
            </a:r>
            <a:r>
              <a:rPr lang="en-US" altLang="ko-KR" sz="1541" spc="-4">
                <a:latin typeface="Arial"/>
                <a:cs typeface="Arial"/>
              </a:rPr>
              <a:t>to protect </a:t>
            </a:r>
            <a:r>
              <a:rPr lang="en-US" altLang="ko-KR" sz="1541" spc="-9">
                <a:latin typeface="Arial"/>
                <a:cs typeface="Arial"/>
              </a:rPr>
              <a:t>each </a:t>
            </a:r>
            <a:r>
              <a:rPr lang="en-US" altLang="ko-KR" sz="1541" spc="-4">
                <a:latin typeface="Arial"/>
                <a:cs typeface="Arial"/>
              </a:rPr>
              <a:t>country's </a:t>
            </a:r>
            <a:r>
              <a:rPr lang="en-US" altLang="ko-KR" sz="1541" spc="-9">
                <a:latin typeface="Arial"/>
                <a:cs typeface="Arial"/>
              </a:rPr>
              <a:t>personal</a:t>
            </a:r>
            <a:r>
              <a:rPr lang="ko-KR" altLang="en-US" sz="1541">
                <a:latin typeface="Arial"/>
                <a:cs typeface="Arial"/>
              </a:rPr>
              <a:t> </a:t>
            </a:r>
            <a:r>
              <a:rPr lang="en-US" altLang="ko-KR" sz="1541" spc="-4">
                <a:latin typeface="Arial"/>
                <a:cs typeface="Arial"/>
              </a:rPr>
              <a:t>information</a:t>
            </a:r>
          </a:p>
          <a:p>
            <a:pPr marL="35336" indent="97308">
              <a:lnSpc>
                <a:spcPct val="100098"/>
              </a:lnSpc>
              <a:spcBef>
                <a:spcPts val="582"/>
              </a:spcBef>
              <a:defRPr lang="ko-KR" altLang="en-US"/>
            </a:pPr>
            <a:r>
              <a:rPr lang="ko-KR" altLang="en-US" sz="1541" spc="-4">
                <a:latin typeface="함초롬돋움"/>
                <a:cs typeface="함초롬돋움"/>
              </a:rPr>
              <a:t>② </a:t>
            </a:r>
            <a:r>
              <a:rPr lang="en-US" altLang="ko-KR" sz="1541" spc="-4">
                <a:latin typeface="Arial"/>
                <a:cs typeface="Arial"/>
              </a:rPr>
              <a:t>Artificial </a:t>
            </a:r>
            <a:r>
              <a:rPr lang="en-US" altLang="ko-KR" sz="1541" spc="-9">
                <a:latin typeface="Arial"/>
                <a:cs typeface="Arial"/>
              </a:rPr>
              <a:t>Intelligence </a:t>
            </a:r>
            <a:r>
              <a:rPr lang="en-US" altLang="ko-KR" sz="1541" spc="-4">
                <a:latin typeface="Arial"/>
                <a:cs typeface="Arial"/>
              </a:rPr>
              <a:t>– </a:t>
            </a:r>
            <a:r>
              <a:rPr lang="en-US" altLang="ko-KR" sz="1541" spc="-9">
                <a:latin typeface="Arial"/>
                <a:cs typeface="Arial"/>
              </a:rPr>
              <a:t>no </a:t>
            </a:r>
            <a:r>
              <a:rPr lang="en-US" altLang="ko-KR" sz="1541" spc="-4">
                <a:latin typeface="Arial"/>
                <a:cs typeface="Arial"/>
              </a:rPr>
              <a:t>matter </a:t>
            </a:r>
            <a:r>
              <a:rPr lang="en-US" altLang="ko-KR" sz="1541" spc="-9">
                <a:latin typeface="Arial"/>
                <a:cs typeface="Arial"/>
              </a:rPr>
              <a:t>how </a:t>
            </a:r>
            <a:r>
              <a:rPr lang="en-US" altLang="ko-KR" sz="1541" spc="-4">
                <a:latin typeface="Arial"/>
                <a:cs typeface="Arial"/>
              </a:rPr>
              <a:t>many</a:t>
            </a:r>
            <a:r>
              <a:rPr lang="ko-KR" altLang="en-US" sz="1541" spc="-4">
                <a:solidFill>
                  <a:srgbClr val="FF0000"/>
                </a:solidFill>
                <a:latin typeface="Arial"/>
                <a:cs typeface="Arial"/>
              </a:rPr>
              <a:t> </a:t>
            </a:r>
            <a:r>
              <a:rPr lang="en-US" altLang="ko-KR" sz="1541" spc="-9">
                <a:latin typeface="Arial"/>
                <a:cs typeface="Arial"/>
              </a:rPr>
              <a:t>algorithms </a:t>
            </a:r>
            <a:r>
              <a:rPr lang="en-US" altLang="ko-KR" sz="1541" spc="-4">
                <a:latin typeface="Arial"/>
                <a:cs typeface="Arial"/>
              </a:rPr>
              <a:t>are </a:t>
            </a:r>
            <a:r>
              <a:rPr lang="en-US" altLang="ko-KR" sz="1541" spc="-9">
                <a:latin typeface="Arial"/>
                <a:cs typeface="Arial"/>
              </a:rPr>
              <a:t>coded through </a:t>
            </a:r>
            <a:r>
              <a:rPr lang="en-US" altLang="ko-KR" sz="1541" spc="-4">
                <a:latin typeface="Arial"/>
                <a:cs typeface="Arial"/>
              </a:rPr>
              <a:t>machine </a:t>
            </a:r>
            <a:r>
              <a:rPr lang="en-US" altLang="ko-KR" sz="1541" spc="-9">
                <a:latin typeface="Arial"/>
                <a:cs typeface="Arial"/>
              </a:rPr>
              <a:t>learning, </a:t>
            </a:r>
            <a:r>
              <a:rPr lang="en-US" altLang="ko-KR" sz="1541" spc="-4">
                <a:latin typeface="Arial"/>
                <a:cs typeface="Arial"/>
              </a:rPr>
              <a:t>if there is </a:t>
            </a:r>
            <a:r>
              <a:rPr lang="en-US" altLang="ko-KR" sz="1541" spc="-9">
                <a:latin typeface="Arial"/>
                <a:cs typeface="Arial"/>
              </a:rPr>
              <a:t>no data </a:t>
            </a:r>
            <a:r>
              <a:rPr lang="en-US" altLang="ko-KR" sz="1541" spc="-4">
                <a:latin typeface="Arial"/>
                <a:cs typeface="Arial"/>
              </a:rPr>
              <a:t>to </a:t>
            </a:r>
            <a:r>
              <a:rPr lang="en-US" altLang="ko-KR" sz="1541" spc="-21">
                <a:latin typeface="Arial"/>
                <a:cs typeface="Arial"/>
              </a:rPr>
              <a:t>verify, </a:t>
            </a:r>
            <a:r>
              <a:rPr lang="en-US" altLang="ko-KR" sz="1541" spc="-9">
                <a:latin typeface="Arial"/>
                <a:cs typeface="Arial"/>
              </a:rPr>
              <a:t>they cannot </a:t>
            </a:r>
            <a:r>
              <a:rPr lang="en-US" altLang="ko-KR" sz="1541" spc="-4">
                <a:latin typeface="Arial"/>
                <a:cs typeface="Arial"/>
              </a:rPr>
              <a:t>create predictive </a:t>
            </a:r>
            <a:r>
              <a:rPr lang="en-US" altLang="ko-KR" sz="1541" spc="-9">
                <a:latin typeface="Arial"/>
                <a:cs typeface="Arial"/>
              </a:rPr>
              <a:t>models </a:t>
            </a:r>
            <a:r>
              <a:rPr lang="en-US" altLang="ko-KR" sz="1541" spc="-4">
                <a:latin typeface="Arial"/>
                <a:cs typeface="Arial"/>
              </a:rPr>
              <a:t>to train </a:t>
            </a:r>
            <a:r>
              <a:rPr lang="en-US" altLang="ko-KR" sz="1541" spc="-9">
                <a:latin typeface="Arial"/>
                <a:cs typeface="Arial"/>
              </a:rPr>
              <a:t>and then</a:t>
            </a:r>
            <a:r>
              <a:rPr lang="ko-KR" altLang="en-US" sz="1541" spc="-9">
                <a:latin typeface="Arial"/>
                <a:cs typeface="Arial"/>
              </a:rPr>
              <a:t> </a:t>
            </a:r>
            <a:r>
              <a:rPr lang="en-US" altLang="ko-KR" sz="1541" spc="-9">
                <a:latin typeface="Arial"/>
                <a:cs typeface="Arial"/>
              </a:rPr>
              <a:t>they </a:t>
            </a:r>
            <a:r>
              <a:rPr lang="en-US" altLang="ko-KR" sz="1541" spc="-4">
                <a:latin typeface="Arial"/>
                <a:cs typeface="Arial"/>
              </a:rPr>
              <a:t>are like </a:t>
            </a:r>
            <a:r>
              <a:rPr lang="en-US" altLang="ko-KR" sz="1541" spc="-9">
                <a:latin typeface="Arial"/>
                <a:cs typeface="Arial"/>
              </a:rPr>
              <a:t>machines that have stopped </a:t>
            </a:r>
            <a:r>
              <a:rPr lang="en-US" altLang="ko-KR" sz="1541" spc="-4">
                <a:latin typeface="Arial"/>
                <a:cs typeface="Arial"/>
              </a:rPr>
              <a:t>working</a:t>
            </a:r>
          </a:p>
          <a:p>
            <a:pPr>
              <a:spcBef>
                <a:spcPts val="21"/>
              </a:spcBef>
              <a:defRPr lang="ko-KR" altLang="en-US"/>
            </a:pPr>
            <a:endParaRPr lang="ko-KR" altLang="en-US" sz="1969">
              <a:latin typeface="Times New Roman"/>
              <a:cs typeface="Times New Roman"/>
            </a:endParaRPr>
          </a:p>
          <a:p>
            <a:pPr marL="344114" lvl="1" indent="-308778">
              <a:buAutoNum type="alphaUcPeriod" startAt="2"/>
              <a:defRPr lang="ko-KR" altLang="en-US"/>
            </a:pPr>
            <a:r>
              <a:rPr lang="en-US" altLang="ko-KR" sz="1627" spc="-4">
                <a:latin typeface="HY견고딕"/>
                <a:cs typeface="HY견고딕"/>
              </a:rPr>
              <a:t>Increase </a:t>
            </a:r>
            <a:r>
              <a:rPr lang="en-US" altLang="ko-KR" sz="1627" spc="-9">
                <a:latin typeface="HY견고딕"/>
                <a:cs typeface="HY견고딕"/>
              </a:rPr>
              <a:t>the proportion of personal information</a:t>
            </a:r>
            <a:r>
              <a:rPr lang="ko-KR" altLang="en-US" sz="1627" spc="107">
                <a:latin typeface="HY견고딕"/>
                <a:cs typeface="HY견고딕"/>
              </a:rPr>
              <a:t> </a:t>
            </a:r>
            <a:r>
              <a:rPr lang="en-US" altLang="ko-KR" sz="1627" spc="-9">
                <a:latin typeface="HY견고딕"/>
                <a:cs typeface="HY견고딕"/>
              </a:rPr>
              <a:t>utilization</a:t>
            </a:r>
          </a:p>
          <a:p>
            <a:pPr marL="35336" indent="69040">
              <a:lnSpc>
                <a:spcPct val="100299"/>
              </a:lnSpc>
              <a:spcBef>
                <a:spcPts val="671"/>
              </a:spcBef>
              <a:tabLst>
                <a:tab pos="308235" algn="l"/>
              </a:tabLst>
              <a:defRPr lang="ko-KR" altLang="en-US"/>
            </a:pPr>
            <a:r>
              <a:rPr lang="ko-KR" altLang="en-US" sz="1541" spc="-4">
                <a:latin typeface="함초롬돋움"/>
                <a:cs typeface="함초롬돋움"/>
              </a:rPr>
              <a:t>① </a:t>
            </a:r>
            <a:r>
              <a:rPr lang="en-US" altLang="ko-KR" sz="1541" spc="-21">
                <a:latin typeface="Arial"/>
                <a:cs typeface="Arial"/>
              </a:rPr>
              <a:t>Various </a:t>
            </a:r>
            <a:r>
              <a:rPr lang="en-US" altLang="ko-KR" sz="1541" spc="-9">
                <a:latin typeface="Arial"/>
                <a:cs typeface="Arial"/>
              </a:rPr>
              <a:t>personal </a:t>
            </a:r>
            <a:r>
              <a:rPr lang="en-US" altLang="ko-KR" sz="1541" spc="-4">
                <a:latin typeface="Arial"/>
                <a:cs typeface="Arial"/>
              </a:rPr>
              <a:t>information secured </a:t>
            </a:r>
            <a:r>
              <a:rPr lang="en-US" altLang="ko-KR" sz="1541" spc="-9">
                <a:latin typeface="Arial"/>
                <a:cs typeface="Arial"/>
              </a:rPr>
              <a:t>by online </a:t>
            </a:r>
            <a:r>
              <a:rPr lang="en-US" altLang="ko-KR" sz="1541" spc="-4">
                <a:latin typeface="Arial"/>
                <a:cs typeface="Arial"/>
              </a:rPr>
              <a:t>commerce, etc., is exploited to increase corporate profits/ </a:t>
            </a:r>
            <a:r>
              <a:rPr lang="en-US" altLang="ko-KR" sz="1541" spc="-9">
                <a:latin typeface="Arial"/>
                <a:cs typeface="Arial"/>
              </a:rPr>
              <a:t>Changes </a:t>
            </a:r>
            <a:r>
              <a:rPr lang="en-US" altLang="ko-KR" sz="1541" spc="-4">
                <a:latin typeface="Arial"/>
                <a:cs typeface="Arial"/>
              </a:rPr>
              <a:t>in the </a:t>
            </a:r>
            <a:r>
              <a:rPr lang="en-US" altLang="ko-KR" sz="1541" spc="-9">
                <a:latin typeface="Arial"/>
                <a:cs typeface="Arial"/>
              </a:rPr>
              <a:t>decision of </a:t>
            </a:r>
            <a:r>
              <a:rPr lang="en-US" altLang="ko-KR" sz="1541" spc="-4">
                <a:latin typeface="Arial"/>
                <a:cs typeface="Arial"/>
              </a:rPr>
              <a:t>consumers</a:t>
            </a:r>
            <a:r>
              <a:rPr lang="ko-KR" altLang="en-US" sz="1541" spc="-4">
                <a:latin typeface="Arial"/>
                <a:cs typeface="Arial"/>
              </a:rPr>
              <a:t> </a:t>
            </a:r>
            <a:r>
              <a:rPr lang="en-US" altLang="ko-KR" sz="1541" spc="-9">
                <a:latin typeface="Arial"/>
                <a:cs typeface="Arial"/>
              </a:rPr>
              <a:t>and </a:t>
            </a:r>
            <a:r>
              <a:rPr lang="en-US" altLang="ko-KR" sz="1541" spc="-4">
                <a:latin typeface="Arial"/>
                <a:cs typeface="Arial"/>
              </a:rPr>
              <a:t>corporations, and</a:t>
            </a:r>
            <a:r>
              <a:rPr lang="ko-KR" altLang="en-US" sz="1541" spc="-9">
                <a:latin typeface="Arial"/>
                <a:cs typeface="Arial"/>
              </a:rPr>
              <a:t> </a:t>
            </a:r>
            <a:r>
              <a:rPr lang="en-US" altLang="ko-KR" sz="1541" spc="-4">
                <a:latin typeface="Arial"/>
                <a:cs typeface="Arial"/>
              </a:rPr>
              <a:t>in marketing communication </a:t>
            </a:r>
            <a:r>
              <a:rPr lang="en-US" altLang="ko-KR" sz="1541" spc="-9">
                <a:latin typeface="Arial"/>
                <a:cs typeface="Arial"/>
              </a:rPr>
              <a:t>using </a:t>
            </a:r>
            <a:r>
              <a:rPr lang="en-US" altLang="ko-KR" sz="1541" spc="-13">
                <a:latin typeface="Arial"/>
                <a:cs typeface="Arial"/>
              </a:rPr>
              <a:t>Triple(Paid, </a:t>
            </a:r>
            <a:r>
              <a:rPr lang="en-US" altLang="ko-KR" sz="1541" spc="-9">
                <a:latin typeface="Arial"/>
                <a:cs typeface="Arial"/>
              </a:rPr>
              <a:t>Owned,  Earned)</a:t>
            </a:r>
            <a:r>
              <a:rPr lang="ko-KR" altLang="en-US" sz="1541" spc="329">
                <a:latin typeface="Arial"/>
                <a:cs typeface="Arial"/>
              </a:rPr>
              <a:t> </a:t>
            </a:r>
            <a:r>
              <a:rPr lang="en-US" altLang="ko-KR" sz="1541" spc="-9">
                <a:latin typeface="Arial"/>
                <a:cs typeface="Arial"/>
              </a:rPr>
              <a:t>media</a:t>
            </a:r>
          </a:p>
          <a:p>
            <a:pPr marL="133188">
              <a:spcBef>
                <a:spcPts val="586"/>
              </a:spcBef>
              <a:defRPr lang="ko-KR" altLang="en-US"/>
            </a:pPr>
            <a:r>
              <a:rPr lang="ko-KR" altLang="en-US" sz="1541" spc="-4">
                <a:latin typeface="함초롬돋움"/>
                <a:cs typeface="함초롬돋움"/>
              </a:rPr>
              <a:t>② </a:t>
            </a:r>
            <a:r>
              <a:rPr lang="en-US" altLang="ko-KR" sz="1541" spc="-4">
                <a:latin typeface="Arial"/>
                <a:cs typeface="Arial"/>
              </a:rPr>
              <a:t>Provide </a:t>
            </a:r>
            <a:r>
              <a:rPr lang="en-US" altLang="ko-KR" sz="1541" spc="-9">
                <a:latin typeface="Arial"/>
                <a:cs typeface="Arial"/>
              </a:rPr>
              <a:t>personal (including </a:t>
            </a:r>
            <a:r>
              <a:rPr lang="en-US" altLang="ko-KR" sz="1541" spc="-4">
                <a:latin typeface="Arial"/>
                <a:cs typeface="Arial"/>
              </a:rPr>
              <a:t>corporation) information to third</a:t>
            </a:r>
            <a:r>
              <a:rPr lang="ko-KR" altLang="en-US" sz="1541" spc="-188">
                <a:latin typeface="Arial"/>
                <a:cs typeface="Arial"/>
              </a:rPr>
              <a:t> </a:t>
            </a:r>
            <a:r>
              <a:rPr lang="en-US" altLang="ko-KR" sz="1541" spc="-9">
                <a:latin typeface="Arial"/>
                <a:cs typeface="Arial"/>
              </a:rPr>
              <a:t>parties</a:t>
            </a:r>
          </a:p>
        </p:txBody>
      </p:sp>
      <p:sp>
        <p:nvSpPr>
          <p:cNvPr id="6" name="object 6"/>
          <p:cNvSpPr txBox="1"/>
          <p:nvPr/>
        </p:nvSpPr>
        <p:spPr>
          <a:xfrm>
            <a:off x="8315516" y="6198907"/>
            <a:ext cx="91331" cy="116393"/>
          </a:xfrm>
          <a:prstGeom prst="rect">
            <a:avLst/>
          </a:prstGeom>
        </p:spPr>
        <p:txBody>
          <a:bodyPr vert="horz" wrap="square" lIns="0" tIns="10873" rIns="0" bIns="0">
            <a:spAutoFit/>
          </a:bodyPr>
          <a:lstStyle/>
          <a:p>
            <a:pPr marL="21745">
              <a:spcBef>
                <a:spcPts val="86"/>
              </a:spcBef>
              <a:defRPr lang="ko-KR" altLang="en-US"/>
            </a:pPr>
            <a:fld id="{81D60167-4931-47E6-BA6A-407CBD079E47}" type="slidenum">
              <a:rPr lang="en-US" sz="685">
                <a:solidFill>
                  <a:srgbClr val="6B8F99"/>
                </a:solidFill>
                <a:latin typeface="Tahoma"/>
                <a:cs typeface="Tahoma"/>
              </a:rPr>
              <a:pPr marL="21745">
                <a:spcBef>
                  <a:spcPts val="86"/>
                </a:spcBef>
                <a:defRPr lang="ko-KR" altLang="en-US"/>
              </a:pPr>
              <a:t>5</a:t>
            </a:fld>
            <a:endParaRPr lang="en-US" sz="685">
              <a:solidFill>
                <a:srgbClr val="6B8F99"/>
              </a:solidFill>
              <a:latin typeface="Tahoma"/>
              <a:cs typeface="Tahoma"/>
            </a:endParaRP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3998D74-3A1E-C49D-D204-496E06F4FC3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object 2"/>
          <p:cNvSpPr txBox="1">
            <a:spLocks noGrp="1"/>
          </p:cNvSpPr>
          <p:nvPr>
            <p:ph type="title"/>
          </p:nvPr>
        </p:nvSpPr>
        <p:spPr>
          <a:xfrm>
            <a:off x="3252611" y="819692"/>
            <a:ext cx="2474099" cy="300189"/>
          </a:xfrm>
          <a:prstGeom prst="rect">
            <a:avLst/>
          </a:prstGeom>
        </p:spPr>
        <p:txBody>
          <a:bodyPr vert="horz" wrap="square" lIns="0" tIns="10329" rIns="0" bIns="0" rtlCol="0" anchor="ctr">
            <a:spAutoFit/>
          </a:bodyPr>
          <a:lstStyle/>
          <a:p>
            <a:pPr marL="10872">
              <a:lnSpc>
                <a:spcPct val="100000"/>
              </a:lnSpc>
              <a:spcBef>
                <a:spcPts val="80"/>
              </a:spcBef>
              <a:defRPr lang="ko-KR" altLang="en-US"/>
            </a:pPr>
            <a:r>
              <a:rPr lang="en-US" altLang="ko-KR" sz="1883" b="1" dirty="0">
                <a:latin typeface="HY견고딕" pitchFamily="18" charset="-127"/>
                <a:ea typeface="HY견고딕" pitchFamily="18" charset="-127"/>
              </a:rPr>
              <a:t>I. Digital Data</a:t>
            </a:r>
            <a:r>
              <a:rPr lang="ko-KR" altLang="en-US" sz="1883" b="1" spc="-86" dirty="0">
                <a:latin typeface="HY견고딕" pitchFamily="18" charset="-127"/>
                <a:ea typeface="HY견고딕" pitchFamily="18" charset="-127"/>
              </a:rPr>
              <a:t> </a:t>
            </a:r>
            <a:r>
              <a:rPr lang="en-US" altLang="ko-KR" sz="1883" b="1" dirty="0">
                <a:latin typeface="HY견고딕" pitchFamily="18" charset="-127"/>
                <a:ea typeface="HY견고딕" pitchFamily="18" charset="-127"/>
              </a:rPr>
              <a:t>Tax</a:t>
            </a:r>
          </a:p>
        </p:txBody>
      </p:sp>
      <p:sp>
        <p:nvSpPr>
          <p:cNvPr id="3" name="object 3"/>
          <p:cNvSpPr/>
          <p:nvPr/>
        </p:nvSpPr>
        <p:spPr>
          <a:xfrm>
            <a:off x="961838" y="1409709"/>
            <a:ext cx="7205983" cy="418594"/>
          </a:xfrm>
          <a:prstGeom prst="rect">
            <a:avLst/>
          </a:prstGeom>
          <a:blipFill rotWithShape="1">
            <a:blip r:embed="rId4"/>
            <a:stretch>
              <a:fillRect/>
            </a:stretch>
          </a:blipFill>
        </p:spPr>
        <p:txBody>
          <a:bodyPr wrap="square" lIns="0" tIns="0" rIns="0" bIns="0"/>
          <a:lstStyle/>
          <a:p>
            <a:pPr>
              <a:defRPr lang="ko-KR" altLang="en-US"/>
            </a:pPr>
            <a:endParaRPr lang="ko-KR" altLang="en-US" sz="1541"/>
          </a:p>
        </p:txBody>
      </p:sp>
      <p:sp>
        <p:nvSpPr>
          <p:cNvPr id="4" name="object 4"/>
          <p:cNvSpPr/>
          <p:nvPr/>
        </p:nvSpPr>
        <p:spPr>
          <a:xfrm>
            <a:off x="973570" y="1397977"/>
            <a:ext cx="7182519" cy="401640"/>
          </a:xfrm>
          <a:prstGeom prst="rect">
            <a:avLst/>
          </a:prstGeom>
          <a:blipFill rotWithShape="1">
            <a:blip r:embed="rId5"/>
            <a:stretch>
              <a:fillRect/>
            </a:stretch>
          </a:blipFill>
        </p:spPr>
        <p:txBody>
          <a:bodyPr wrap="square" lIns="0" tIns="0" rIns="0" bIns="0"/>
          <a:lstStyle/>
          <a:p>
            <a:pPr>
              <a:defRPr lang="ko-KR" altLang="en-US"/>
            </a:pPr>
            <a:endParaRPr lang="ko-KR" altLang="en-US" sz="1541"/>
          </a:p>
        </p:txBody>
      </p:sp>
      <p:sp>
        <p:nvSpPr>
          <p:cNvPr id="5" name="object 5"/>
          <p:cNvSpPr txBox="1"/>
          <p:nvPr/>
        </p:nvSpPr>
        <p:spPr>
          <a:xfrm>
            <a:off x="1042200" y="1435339"/>
            <a:ext cx="7259489" cy="3028051"/>
          </a:xfrm>
          <a:prstGeom prst="rect">
            <a:avLst/>
          </a:prstGeom>
        </p:spPr>
        <p:txBody>
          <a:bodyPr vert="horz" wrap="square" lIns="0" tIns="10329" rIns="0" bIns="0">
            <a:spAutoFit/>
          </a:bodyPr>
          <a:lstStyle/>
          <a:p>
            <a:pPr marL="10872">
              <a:spcBef>
                <a:spcPts val="80"/>
              </a:spcBef>
              <a:defRPr lang="ko-KR" altLang="en-US"/>
            </a:pPr>
            <a:r>
              <a:rPr lang="en-US" altLang="ko-KR" sz="1883" b="1" spc="-4">
                <a:solidFill>
                  <a:srgbClr val="FFFFFF"/>
                </a:solidFill>
                <a:latin typeface="굴림"/>
                <a:cs typeface="굴림"/>
              </a:rPr>
              <a:t>2. Taxation</a:t>
            </a:r>
            <a:r>
              <a:rPr lang="ko-KR" altLang="en-US" sz="1883" b="1" spc="-34">
                <a:solidFill>
                  <a:srgbClr val="FFFFFF"/>
                </a:solidFill>
                <a:latin typeface="굴림"/>
                <a:cs typeface="굴림"/>
              </a:rPr>
              <a:t> </a:t>
            </a:r>
            <a:r>
              <a:rPr lang="en-US" altLang="ko-KR" sz="1883" b="1" spc="-9">
                <a:solidFill>
                  <a:srgbClr val="FFFFFF"/>
                </a:solidFill>
                <a:latin typeface="굴림"/>
                <a:cs typeface="굴림"/>
              </a:rPr>
              <a:t>environment(continue)</a:t>
            </a:r>
          </a:p>
          <a:p>
            <a:pPr>
              <a:spcBef>
                <a:spcPts val="13"/>
              </a:spcBef>
              <a:defRPr lang="ko-KR" altLang="en-US"/>
            </a:pPr>
            <a:endParaRPr lang="ko-KR" altLang="en-US" sz="1755">
              <a:latin typeface="Times New Roman"/>
              <a:cs typeface="Times New Roman"/>
            </a:endParaRPr>
          </a:p>
          <a:p>
            <a:pPr marL="35336">
              <a:buAutoNum type="alphaUcPeriod" startAt="3"/>
              <a:tabLst>
                <a:tab pos="308235" algn="l"/>
              </a:tabLst>
              <a:defRPr lang="ko-KR" altLang="en-US"/>
            </a:pPr>
            <a:r>
              <a:rPr lang="en-US" altLang="ko-KR" sz="1627" spc="-4">
                <a:latin typeface="HY견고딕"/>
                <a:cs typeface="HY견고딕"/>
              </a:rPr>
              <a:t>The rise </a:t>
            </a:r>
            <a:r>
              <a:rPr lang="en-US" altLang="ko-KR" sz="1627" spc="-9">
                <a:latin typeface="HY견고딕"/>
                <a:cs typeface="HY견고딕"/>
              </a:rPr>
              <a:t>of the </a:t>
            </a:r>
            <a:r>
              <a:rPr lang="en-US" altLang="ko-KR" sz="1627" spc="-4">
                <a:latin typeface="HY견고딕"/>
                <a:cs typeface="HY견고딕"/>
              </a:rPr>
              <a:t>MyData</a:t>
            </a:r>
            <a:r>
              <a:rPr lang="ko-KR" altLang="en-US" sz="1627" spc="21">
                <a:latin typeface="HY견고딕"/>
                <a:cs typeface="HY견고딕"/>
              </a:rPr>
              <a:t> </a:t>
            </a:r>
            <a:r>
              <a:rPr lang="en-US" altLang="ko-KR" sz="1627" spc="-9">
                <a:latin typeface="HY견고딕"/>
                <a:cs typeface="HY견고딕"/>
              </a:rPr>
              <a:t>industry</a:t>
            </a:r>
          </a:p>
          <a:p>
            <a:pPr marL="35336" indent="80456" algn="just">
              <a:spcBef>
                <a:spcPts val="586"/>
              </a:spcBef>
              <a:defRPr lang="ko-KR" altLang="en-US"/>
            </a:pPr>
            <a:r>
              <a:rPr lang="ko-KR" altLang="en-US" sz="1541" spc="-4">
                <a:latin typeface="함초롬돋움"/>
                <a:cs typeface="함초롬돋움"/>
              </a:rPr>
              <a:t>① </a:t>
            </a:r>
            <a:r>
              <a:rPr lang="en-US" altLang="ko-KR" sz="1541" spc="-4">
                <a:latin typeface="Arial"/>
                <a:cs typeface="Arial"/>
              </a:rPr>
              <a:t>Granting </a:t>
            </a:r>
            <a:r>
              <a:rPr lang="en-US" altLang="ko-KR" sz="1541" spc="-9">
                <a:latin typeface="Arial"/>
                <a:cs typeface="Arial"/>
              </a:rPr>
              <a:t>individuals </a:t>
            </a:r>
            <a:r>
              <a:rPr lang="en-US" altLang="ko-KR" sz="1541" spc="-4">
                <a:latin typeface="Arial"/>
                <a:cs typeface="Arial"/>
              </a:rPr>
              <a:t>the </a:t>
            </a:r>
            <a:r>
              <a:rPr lang="en-US" altLang="ko-KR" sz="1541" spc="-9">
                <a:latin typeface="Arial"/>
                <a:cs typeface="Arial"/>
              </a:rPr>
              <a:t>right </a:t>
            </a:r>
            <a:r>
              <a:rPr lang="en-US" altLang="ko-KR" sz="1541" spc="-4">
                <a:latin typeface="Arial"/>
                <a:cs typeface="Arial"/>
              </a:rPr>
              <a:t>to control </a:t>
            </a:r>
            <a:r>
              <a:rPr lang="en-US" altLang="ko-KR" sz="1541" spc="-9">
                <a:latin typeface="Arial"/>
                <a:cs typeface="Arial"/>
              </a:rPr>
              <a:t>their </a:t>
            </a:r>
            <a:r>
              <a:rPr lang="en-US" altLang="ko-KR" sz="1541" spc="-4">
                <a:latin typeface="Arial"/>
                <a:cs typeface="Arial"/>
              </a:rPr>
              <a:t>information – Revision </a:t>
            </a:r>
            <a:r>
              <a:rPr lang="en-US" altLang="ko-KR" sz="1541" spc="-9">
                <a:latin typeface="Arial"/>
                <a:cs typeface="Arial"/>
              </a:rPr>
              <a:t>of </a:t>
            </a:r>
            <a:r>
              <a:rPr lang="en-US" altLang="ko-KR" sz="1541" spc="-4">
                <a:latin typeface="Arial"/>
                <a:cs typeface="Arial"/>
              </a:rPr>
              <a:t>the Data 3 Acts</a:t>
            </a:r>
            <a:r>
              <a:rPr lang="ko-KR" altLang="en-US" sz="1541" spc="-4">
                <a:latin typeface="Arial"/>
                <a:cs typeface="Arial"/>
              </a:rPr>
              <a:t> </a:t>
            </a:r>
            <a:r>
              <a:rPr lang="en-US" altLang="ko-KR" sz="1541" spc="-4">
                <a:latin typeface="Arial"/>
                <a:cs typeface="Arial"/>
              </a:rPr>
              <a:t>(Jan </a:t>
            </a:r>
            <a:r>
              <a:rPr lang="en-US" altLang="ko-KR" sz="1541" spc="-9">
                <a:latin typeface="Arial"/>
                <a:cs typeface="Arial"/>
              </a:rPr>
              <a:t>2020), Enactment of </a:t>
            </a:r>
            <a:r>
              <a:rPr lang="en-US" altLang="ko-KR" sz="1541" spc="-4">
                <a:latin typeface="Arial"/>
                <a:cs typeface="Arial"/>
              </a:rPr>
              <a:t>the Framework Act </a:t>
            </a:r>
            <a:r>
              <a:rPr lang="en-US" altLang="ko-KR" sz="1541" spc="-9">
                <a:latin typeface="Arial"/>
                <a:cs typeface="Arial"/>
              </a:rPr>
              <a:t>on </a:t>
            </a:r>
            <a:r>
              <a:rPr lang="en-US" altLang="ko-KR" sz="1541" spc="-4">
                <a:latin typeface="Arial"/>
                <a:cs typeface="Arial"/>
              </a:rPr>
              <a:t>Data (Oct</a:t>
            </a:r>
            <a:r>
              <a:rPr lang="ko-KR" altLang="en-US" sz="1541" spc="248">
                <a:latin typeface="Arial"/>
                <a:cs typeface="Arial"/>
              </a:rPr>
              <a:t> </a:t>
            </a:r>
            <a:r>
              <a:rPr lang="en-US" altLang="ko-KR" sz="1541" spc="-9">
                <a:latin typeface="Arial"/>
                <a:cs typeface="Arial"/>
              </a:rPr>
              <a:t>2021) in </a:t>
            </a:r>
            <a:r>
              <a:rPr lang="ko-KR" altLang="ko-KR" sz="1541" spc="-9">
                <a:latin typeface="Arial"/>
                <a:cs typeface="Arial"/>
              </a:rPr>
              <a:t>Korea</a:t>
            </a:r>
            <a:r>
              <a:rPr lang="en-US" altLang="ko-KR" sz="1541" spc="-9">
                <a:latin typeface="Arial"/>
                <a:cs typeface="Arial"/>
              </a:rPr>
              <a:t>.</a:t>
            </a:r>
          </a:p>
          <a:p>
            <a:pPr marL="35336" indent="97308">
              <a:spcBef>
                <a:spcPts val="551"/>
              </a:spcBef>
              <a:defRPr lang="ko-KR" altLang="en-US"/>
            </a:pPr>
            <a:r>
              <a:rPr lang="ko-KR" altLang="en-US" sz="1541" spc="-4">
                <a:latin typeface="함초롬돋움"/>
                <a:cs typeface="함초롬돋움"/>
              </a:rPr>
              <a:t>② </a:t>
            </a:r>
            <a:r>
              <a:rPr lang="en-US" altLang="ko-KR" sz="1541" spc="-17">
                <a:latin typeface="Arial"/>
                <a:cs typeface="Arial"/>
              </a:rPr>
              <a:t>Typical </a:t>
            </a:r>
            <a:r>
              <a:rPr lang="en-US" altLang="ko-KR" sz="1541" spc="-4">
                <a:latin typeface="Arial"/>
                <a:cs typeface="Arial"/>
              </a:rPr>
              <a:t>Industry </a:t>
            </a:r>
            <a:r>
              <a:rPr lang="en-US" altLang="ko-KR" sz="1541" spc="-9">
                <a:latin typeface="Arial"/>
                <a:cs typeface="Arial"/>
              </a:rPr>
              <a:t>Development </a:t>
            </a:r>
            <a:r>
              <a:rPr lang="en-US" altLang="ko-KR" sz="1541" spc="-4">
                <a:latin typeface="Arial"/>
                <a:cs typeface="Arial"/>
              </a:rPr>
              <a:t>Cases : US- Smart Disclosure, UK- </a:t>
            </a:r>
            <a:r>
              <a:rPr lang="en-US" altLang="ko-KR" sz="1541" spc="-34">
                <a:latin typeface="Arial"/>
                <a:cs typeface="Arial"/>
              </a:rPr>
              <a:t>MIDATA, </a:t>
            </a:r>
            <a:r>
              <a:rPr lang="en-US" altLang="ko-KR" sz="1541" spc="-4">
                <a:latin typeface="Arial"/>
                <a:cs typeface="Arial"/>
              </a:rPr>
              <a:t>JAN- Information </a:t>
            </a:r>
            <a:r>
              <a:rPr lang="en-US" altLang="ko-KR" sz="1541" spc="-9">
                <a:latin typeface="Arial"/>
                <a:cs typeface="Arial"/>
              </a:rPr>
              <a:t>Bank, Finland- </a:t>
            </a:r>
            <a:r>
              <a:rPr lang="en-US" altLang="ko-KR" sz="1541" spc="-4">
                <a:latin typeface="Arial"/>
                <a:cs typeface="Arial"/>
              </a:rPr>
              <a:t>MyData, </a:t>
            </a:r>
            <a:r>
              <a:rPr lang="en-US" altLang="ko-KR" sz="1541" spc="-9">
                <a:latin typeface="Arial"/>
                <a:cs typeface="Arial"/>
              </a:rPr>
              <a:t>Singapore-</a:t>
            </a:r>
            <a:r>
              <a:rPr lang="ko-KR" altLang="en-US" sz="1541" spc="4">
                <a:latin typeface="Arial"/>
                <a:cs typeface="Arial"/>
              </a:rPr>
              <a:t> </a:t>
            </a:r>
            <a:r>
              <a:rPr lang="en-US" altLang="ko-KR" sz="1541" spc="-4">
                <a:latin typeface="Arial"/>
                <a:cs typeface="Arial"/>
              </a:rPr>
              <a:t>MyInfo</a:t>
            </a:r>
          </a:p>
          <a:p>
            <a:pPr marL="10872" indent="97308">
              <a:lnSpc>
                <a:spcPct val="100499"/>
              </a:lnSpc>
              <a:spcBef>
                <a:spcPts val="539"/>
              </a:spcBef>
              <a:defRPr lang="ko-KR" altLang="en-US"/>
            </a:pPr>
            <a:r>
              <a:rPr lang="ko-KR" altLang="en-US" sz="1541" spc="-4">
                <a:latin typeface="함초롬돋움"/>
                <a:cs typeface="함초롬돋움"/>
              </a:rPr>
              <a:t>③</a:t>
            </a:r>
            <a:r>
              <a:rPr lang="en-US" altLang="ko-KR" sz="1541" spc="-4">
                <a:latin typeface="함초롬돋움"/>
                <a:cs typeface="함초롬돋움"/>
              </a:rPr>
              <a:t> The blind spot of MyData : de-identification of personal data</a:t>
            </a:r>
          </a:p>
          <a:p>
            <a:pPr>
              <a:spcBef>
                <a:spcPts val="29"/>
              </a:spcBef>
              <a:tabLst>
                <a:tab pos="308235" algn="l"/>
              </a:tabLst>
              <a:defRPr lang="ko-KR" altLang="en-US"/>
            </a:pPr>
            <a:endParaRPr lang="ko-KR" altLang="en-US" sz="1969">
              <a:latin typeface="Times New Roman"/>
              <a:cs typeface="Times New Roman"/>
            </a:endParaRPr>
          </a:p>
          <a:p>
            <a:pPr marL="35336">
              <a:buAutoNum type="alphaUcPeriod" startAt="4"/>
              <a:tabLst>
                <a:tab pos="308235" algn="l"/>
              </a:tabLst>
              <a:defRPr lang="ko-KR" altLang="en-US"/>
            </a:pPr>
            <a:r>
              <a:rPr lang="en-US" altLang="ko-KR" sz="1627" spc="-4">
                <a:latin typeface="HY견고딕"/>
                <a:cs typeface="HY견고딕"/>
              </a:rPr>
              <a:t>Necessary to secure </a:t>
            </a:r>
            <a:r>
              <a:rPr lang="en-US" altLang="ko-KR" sz="1627" spc="-9">
                <a:latin typeface="HY견고딕"/>
                <a:cs typeface="HY견고딕"/>
              </a:rPr>
              <a:t>new </a:t>
            </a:r>
            <a:r>
              <a:rPr lang="en-US" altLang="ko-KR" sz="1627" spc="-4">
                <a:latin typeface="HY견고딕"/>
                <a:cs typeface="HY견고딕"/>
              </a:rPr>
              <a:t>tax </a:t>
            </a:r>
            <a:r>
              <a:rPr lang="en-US" altLang="ko-KR" sz="1627" spc="-9">
                <a:latin typeface="HY견고딕"/>
                <a:cs typeface="HY견고딕"/>
              </a:rPr>
              <a:t>sources </a:t>
            </a:r>
            <a:r>
              <a:rPr lang="en-US" altLang="ko-KR" sz="1541" spc="-9">
                <a:latin typeface="Arial"/>
                <a:cs typeface="Arial"/>
              </a:rPr>
              <a:t>due </a:t>
            </a:r>
            <a:r>
              <a:rPr lang="en-US" altLang="ko-KR" sz="1541" spc="-4">
                <a:latin typeface="Arial"/>
                <a:cs typeface="Arial"/>
              </a:rPr>
              <a:t>to increased welfare </a:t>
            </a:r>
            <a:r>
              <a:rPr lang="en-US" altLang="ko-KR" sz="1541" spc="-9">
                <a:latin typeface="Arial"/>
                <a:cs typeface="Arial"/>
              </a:rPr>
              <a:t>budget and </a:t>
            </a:r>
            <a:r>
              <a:rPr lang="en-US" altLang="ko-KR" sz="1541" spc="-4">
                <a:latin typeface="Arial"/>
                <a:cs typeface="Arial"/>
              </a:rPr>
              <a:t>tax reduction</a:t>
            </a:r>
            <a:r>
              <a:rPr lang="en-US" altLang="ko-KR" sz="1627" spc="-4">
                <a:latin typeface="HY견고딕"/>
                <a:cs typeface="HY견고딕"/>
              </a:rPr>
              <a:t>/Alternative </a:t>
            </a:r>
            <a:r>
              <a:rPr lang="en-US" altLang="ko-KR" sz="1627" spc="-9">
                <a:latin typeface="HY견고딕"/>
                <a:cs typeface="HY견고딕"/>
              </a:rPr>
              <a:t>of Google</a:t>
            </a:r>
            <a:r>
              <a:rPr lang="ko-KR" altLang="en-US" sz="1627" spc="-193">
                <a:latin typeface="HY견고딕"/>
                <a:cs typeface="HY견고딕"/>
              </a:rPr>
              <a:t> </a:t>
            </a:r>
            <a:r>
              <a:rPr lang="en-US" altLang="ko-KR" sz="1627" spc="-4">
                <a:latin typeface="HY견고딕"/>
                <a:cs typeface="HY견고딕"/>
              </a:rPr>
              <a:t>tax</a:t>
            </a:r>
          </a:p>
        </p:txBody>
      </p:sp>
      <p:sp>
        <p:nvSpPr>
          <p:cNvPr id="6" name="object 6"/>
          <p:cNvSpPr txBox="1"/>
          <p:nvPr/>
        </p:nvSpPr>
        <p:spPr>
          <a:xfrm>
            <a:off x="8315516" y="6198907"/>
            <a:ext cx="91331" cy="116393"/>
          </a:xfrm>
          <a:prstGeom prst="rect">
            <a:avLst/>
          </a:prstGeom>
        </p:spPr>
        <p:txBody>
          <a:bodyPr vert="horz" wrap="square" lIns="0" tIns="10873" rIns="0" bIns="0">
            <a:spAutoFit/>
          </a:bodyPr>
          <a:lstStyle/>
          <a:p>
            <a:pPr marL="21745">
              <a:spcBef>
                <a:spcPts val="86"/>
              </a:spcBef>
              <a:defRPr lang="ko-KR" altLang="en-US"/>
            </a:pPr>
            <a:fld id="{81D60167-4931-47E6-BA6A-407CBD079E47}" type="slidenum">
              <a:rPr lang="en-US" sz="685">
                <a:solidFill>
                  <a:srgbClr val="6B8F99"/>
                </a:solidFill>
                <a:latin typeface="Tahoma"/>
                <a:cs typeface="Tahoma"/>
              </a:rPr>
              <a:pPr marL="21745">
                <a:spcBef>
                  <a:spcPts val="86"/>
                </a:spcBef>
                <a:defRPr lang="ko-KR" altLang="en-US"/>
              </a:pPr>
              <a:t>6</a:t>
            </a:fld>
            <a:endParaRPr lang="en-US" sz="685">
              <a:solidFill>
                <a:srgbClr val="6B8F99"/>
              </a:solidFill>
              <a:latin typeface="Tahoma"/>
              <a:cs typeface="Tahoma"/>
            </a:endParaRP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1AC2990D-9E1F-1303-2B3F-CF328E4A6F2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object 2"/>
          <p:cNvSpPr txBox="1">
            <a:spLocks noGrp="1"/>
          </p:cNvSpPr>
          <p:nvPr>
            <p:ph type="title"/>
          </p:nvPr>
        </p:nvSpPr>
        <p:spPr>
          <a:xfrm>
            <a:off x="3252611" y="819692"/>
            <a:ext cx="2474099" cy="300189"/>
          </a:xfrm>
          <a:prstGeom prst="rect">
            <a:avLst/>
          </a:prstGeom>
        </p:spPr>
        <p:txBody>
          <a:bodyPr vert="horz" wrap="square" lIns="0" tIns="10329" rIns="0" bIns="0" rtlCol="0" anchor="ctr">
            <a:spAutoFit/>
          </a:bodyPr>
          <a:lstStyle/>
          <a:p>
            <a:pPr marL="10872">
              <a:lnSpc>
                <a:spcPct val="100000"/>
              </a:lnSpc>
              <a:spcBef>
                <a:spcPts val="81"/>
              </a:spcBef>
              <a:defRPr lang="ko-KR" altLang="en-US"/>
            </a:pPr>
            <a:r>
              <a:rPr lang="en-US" altLang="ko-KR" sz="1883" b="1" dirty="0">
                <a:latin typeface="HY견고딕" pitchFamily="18" charset="-127"/>
                <a:ea typeface="HY견고딕" pitchFamily="18" charset="-127"/>
              </a:rPr>
              <a:t>I. Digital Data</a:t>
            </a:r>
            <a:r>
              <a:rPr lang="ko-KR" altLang="en-US" sz="1883" b="1" spc="-86" dirty="0">
                <a:latin typeface="HY견고딕" pitchFamily="18" charset="-127"/>
                <a:ea typeface="HY견고딕" pitchFamily="18" charset="-127"/>
              </a:rPr>
              <a:t> </a:t>
            </a:r>
            <a:r>
              <a:rPr lang="en-US" altLang="ko-KR" sz="1883" b="1" dirty="0">
                <a:latin typeface="HY견고딕" pitchFamily="18" charset="-127"/>
                <a:ea typeface="HY견고딕" pitchFamily="18" charset="-127"/>
              </a:rPr>
              <a:t>Tax</a:t>
            </a:r>
          </a:p>
        </p:txBody>
      </p:sp>
      <p:sp>
        <p:nvSpPr>
          <p:cNvPr id="3" name="object 3"/>
          <p:cNvSpPr/>
          <p:nvPr/>
        </p:nvSpPr>
        <p:spPr>
          <a:xfrm>
            <a:off x="961838" y="1409709"/>
            <a:ext cx="7205983" cy="418594"/>
          </a:xfrm>
          <a:prstGeom prst="rect">
            <a:avLst/>
          </a:prstGeom>
          <a:blipFill rotWithShape="1">
            <a:blip r:embed="rId4"/>
            <a:stretch>
              <a:fillRect/>
            </a:stretch>
          </a:blipFill>
        </p:spPr>
        <p:txBody>
          <a:bodyPr wrap="square" lIns="0" tIns="0" rIns="0" bIns="0"/>
          <a:lstStyle/>
          <a:p>
            <a:pPr>
              <a:defRPr lang="ko-KR" altLang="en-US"/>
            </a:pPr>
            <a:endParaRPr lang="ko-KR" altLang="en-US" sz="1541"/>
          </a:p>
        </p:txBody>
      </p:sp>
      <p:sp>
        <p:nvSpPr>
          <p:cNvPr id="4" name="object 4"/>
          <p:cNvSpPr/>
          <p:nvPr/>
        </p:nvSpPr>
        <p:spPr>
          <a:xfrm>
            <a:off x="973570" y="1397977"/>
            <a:ext cx="7182519" cy="401640"/>
          </a:xfrm>
          <a:prstGeom prst="rect">
            <a:avLst/>
          </a:prstGeom>
          <a:blipFill rotWithShape="1">
            <a:blip r:embed="rId5"/>
            <a:stretch>
              <a:fillRect/>
            </a:stretch>
          </a:blipFill>
        </p:spPr>
        <p:txBody>
          <a:bodyPr wrap="square" lIns="0" tIns="0" rIns="0" bIns="0"/>
          <a:lstStyle/>
          <a:p>
            <a:pPr>
              <a:defRPr lang="ko-KR" altLang="en-US"/>
            </a:pPr>
            <a:endParaRPr lang="ko-KR" altLang="en-US" sz="1541"/>
          </a:p>
        </p:txBody>
      </p:sp>
      <p:sp>
        <p:nvSpPr>
          <p:cNvPr id="5" name="object 5"/>
          <p:cNvSpPr txBox="1"/>
          <p:nvPr/>
        </p:nvSpPr>
        <p:spPr>
          <a:xfrm>
            <a:off x="1042200" y="1449687"/>
            <a:ext cx="2437132" cy="274449"/>
          </a:xfrm>
          <a:prstGeom prst="rect">
            <a:avLst/>
          </a:prstGeom>
        </p:spPr>
        <p:txBody>
          <a:bodyPr vert="horz" wrap="square" lIns="0" tIns="10873" rIns="0" bIns="0">
            <a:spAutoFit/>
          </a:bodyPr>
          <a:lstStyle/>
          <a:p>
            <a:pPr marL="10872">
              <a:spcBef>
                <a:spcPts val="86"/>
              </a:spcBef>
              <a:defRPr lang="ko-KR" altLang="en-US"/>
            </a:pPr>
            <a:r>
              <a:rPr lang="en-US" altLang="ko-KR" sz="1712" b="1">
                <a:solidFill>
                  <a:srgbClr val="FFFFFF"/>
                </a:solidFill>
                <a:latin typeface="굴림"/>
                <a:cs typeface="굴림"/>
              </a:rPr>
              <a:t>3. Big </a:t>
            </a:r>
            <a:r>
              <a:rPr lang="en-US" altLang="ko-KR" sz="1712" b="1" spc="-4">
                <a:solidFill>
                  <a:srgbClr val="FFFFFF"/>
                </a:solidFill>
                <a:latin typeface="굴림"/>
                <a:cs typeface="굴림"/>
              </a:rPr>
              <a:t>Data </a:t>
            </a:r>
            <a:r>
              <a:rPr lang="en-US" altLang="ko-KR" sz="1712" b="1">
                <a:solidFill>
                  <a:srgbClr val="FFFFFF"/>
                </a:solidFill>
                <a:latin typeface="굴림"/>
                <a:cs typeface="굴림"/>
              </a:rPr>
              <a:t>V. Raw</a:t>
            </a:r>
            <a:r>
              <a:rPr lang="ko-KR" altLang="en-US" sz="1712" b="1" spc="-150">
                <a:solidFill>
                  <a:srgbClr val="FFFFFF"/>
                </a:solidFill>
                <a:latin typeface="굴림"/>
                <a:cs typeface="굴림"/>
              </a:rPr>
              <a:t> </a:t>
            </a:r>
            <a:r>
              <a:rPr lang="en-US" altLang="ko-KR" sz="1712" b="1" spc="-4">
                <a:solidFill>
                  <a:srgbClr val="FFFFFF"/>
                </a:solidFill>
                <a:latin typeface="굴림"/>
                <a:cs typeface="굴림"/>
              </a:rPr>
              <a:t>Data</a:t>
            </a:r>
            <a:endParaRPr lang="ko-KR" altLang="en-US" sz="1712">
              <a:latin typeface="굴림"/>
              <a:cs typeface="굴림"/>
            </a:endParaRPr>
          </a:p>
        </p:txBody>
      </p:sp>
      <p:sp>
        <p:nvSpPr>
          <p:cNvPr id="9" name="object 9"/>
          <p:cNvSpPr txBox="1"/>
          <p:nvPr/>
        </p:nvSpPr>
        <p:spPr>
          <a:xfrm>
            <a:off x="8315516" y="6198907"/>
            <a:ext cx="91331" cy="116393"/>
          </a:xfrm>
          <a:prstGeom prst="rect">
            <a:avLst/>
          </a:prstGeom>
        </p:spPr>
        <p:txBody>
          <a:bodyPr vert="horz" wrap="square" lIns="0" tIns="10873" rIns="0" bIns="0">
            <a:spAutoFit/>
          </a:bodyPr>
          <a:lstStyle/>
          <a:p>
            <a:pPr marL="21745">
              <a:spcBef>
                <a:spcPts val="86"/>
              </a:spcBef>
              <a:defRPr lang="ko-KR" altLang="en-US"/>
            </a:pPr>
            <a:fld id="{81D60167-4931-47E6-BA6A-407CBD079E47}" type="slidenum">
              <a:rPr lang="en-US" sz="685">
                <a:solidFill>
                  <a:srgbClr val="6B8F99"/>
                </a:solidFill>
                <a:latin typeface="Tahoma"/>
                <a:cs typeface="Tahoma"/>
              </a:rPr>
              <a:pPr marL="21745">
                <a:spcBef>
                  <a:spcPts val="86"/>
                </a:spcBef>
                <a:defRPr lang="ko-KR" altLang="en-US"/>
              </a:pPr>
              <a:t>7</a:t>
            </a:fld>
            <a:endParaRPr lang="en-US" sz="685">
              <a:solidFill>
                <a:srgbClr val="6B8F99"/>
              </a:solidFill>
              <a:latin typeface="Tahoma"/>
              <a:cs typeface="Tahoma"/>
            </a:endParaRPr>
          </a:p>
        </p:txBody>
      </p:sp>
      <p:sp>
        <p:nvSpPr>
          <p:cNvPr id="6" name="object 6"/>
          <p:cNvSpPr txBox="1"/>
          <p:nvPr/>
        </p:nvSpPr>
        <p:spPr>
          <a:xfrm>
            <a:off x="3994193" y="2302519"/>
            <a:ext cx="3638029" cy="248095"/>
          </a:xfrm>
          <a:prstGeom prst="rect">
            <a:avLst/>
          </a:prstGeom>
        </p:spPr>
        <p:txBody>
          <a:bodyPr vert="horz" wrap="square" lIns="0" tIns="10873" rIns="0" bIns="0">
            <a:spAutoFit/>
          </a:bodyPr>
          <a:lstStyle/>
          <a:p>
            <a:pPr marL="10872">
              <a:spcBef>
                <a:spcPts val="86"/>
              </a:spcBef>
              <a:defRPr lang="ko-KR" altLang="en-US"/>
            </a:pPr>
            <a:endParaRPr lang="ko-KR" altLang="en-US" sz="1541" spc="-4">
              <a:latin typeface="Arial"/>
              <a:cs typeface="Arial"/>
            </a:endParaRPr>
          </a:p>
        </p:txBody>
      </p:sp>
      <p:sp>
        <p:nvSpPr>
          <p:cNvPr id="7" name="object 7"/>
          <p:cNvSpPr txBox="1"/>
          <p:nvPr/>
        </p:nvSpPr>
        <p:spPr>
          <a:xfrm>
            <a:off x="1066963" y="1901582"/>
            <a:ext cx="7158288" cy="1077413"/>
          </a:xfrm>
          <a:prstGeom prst="rect">
            <a:avLst/>
          </a:prstGeom>
        </p:spPr>
        <p:txBody>
          <a:bodyPr vert="horz" wrap="square" lIns="0" tIns="89156" rIns="0" bIns="0">
            <a:spAutoFit/>
          </a:bodyPr>
          <a:lstStyle/>
          <a:p>
            <a:pPr marL="10872">
              <a:spcBef>
                <a:spcPts val="700"/>
              </a:spcBef>
              <a:defRPr lang="ko-KR" altLang="en-US"/>
            </a:pPr>
            <a:r>
              <a:rPr lang="en-US" altLang="ko-KR" sz="1627" spc="-4">
                <a:latin typeface="HY견고딕"/>
                <a:cs typeface="HY견고딕"/>
              </a:rPr>
              <a:t>A.</a:t>
            </a:r>
            <a:r>
              <a:rPr lang="ko-KR" altLang="en-US" sz="1627" spc="-9">
                <a:latin typeface="HY견고딕"/>
                <a:cs typeface="HY견고딕"/>
              </a:rPr>
              <a:t> </a:t>
            </a:r>
            <a:r>
              <a:rPr lang="en-US" altLang="ko-KR" sz="1627" spc="-4">
                <a:latin typeface="HY견고딕"/>
                <a:cs typeface="HY견고딕"/>
              </a:rPr>
              <a:t>Value</a:t>
            </a:r>
          </a:p>
          <a:p>
            <a:pPr marL="10872">
              <a:spcBef>
                <a:spcPts val="86"/>
              </a:spcBef>
              <a:defRPr lang="ko-KR" altLang="en-US"/>
            </a:pPr>
            <a:r>
              <a:rPr lang="en-US" altLang="ko-KR" sz="1541" spc="-9">
                <a:latin typeface="Arial"/>
                <a:cs typeface="Arial"/>
              </a:rPr>
              <a:t>Individual </a:t>
            </a:r>
            <a:r>
              <a:rPr lang="en-US" altLang="ko-KR" sz="1541" spc="-4">
                <a:latin typeface="Arial"/>
                <a:cs typeface="Arial"/>
              </a:rPr>
              <a:t>Data &lt; Big Data </a:t>
            </a:r>
            <a:r>
              <a:rPr lang="ko-KR" altLang="en-US" sz="1541" spc="-4">
                <a:latin typeface="Arial"/>
                <a:cs typeface="Arial"/>
              </a:rPr>
              <a:t>-  </a:t>
            </a:r>
            <a:r>
              <a:rPr lang="en-US" altLang="ko-KR" sz="1541" spc="-4">
                <a:latin typeface="Arial"/>
                <a:cs typeface="Arial"/>
              </a:rPr>
              <a:t>Assumption </a:t>
            </a:r>
            <a:r>
              <a:rPr lang="en-US" altLang="ko-KR" sz="1541" spc="-9">
                <a:latin typeface="Arial"/>
                <a:cs typeface="Arial"/>
              </a:rPr>
              <a:t>that </a:t>
            </a:r>
            <a:r>
              <a:rPr lang="en-US" altLang="ko-KR" sz="1541" spc="-4">
                <a:latin typeface="Arial"/>
                <a:cs typeface="Arial"/>
              </a:rPr>
              <a:t>taxation can </a:t>
            </a:r>
            <a:r>
              <a:rPr lang="en-US" altLang="ko-KR" sz="1541" spc="-9">
                <a:latin typeface="Arial"/>
                <a:cs typeface="Arial"/>
              </a:rPr>
              <a:t>only</a:t>
            </a:r>
            <a:r>
              <a:rPr lang="ko-KR" altLang="en-US" sz="1541" spc="-47">
                <a:latin typeface="Arial"/>
                <a:cs typeface="Arial"/>
              </a:rPr>
              <a:t> </a:t>
            </a:r>
            <a:r>
              <a:rPr lang="en-US" altLang="ko-KR" sz="1541" spc="-9">
                <a:latin typeface="Arial"/>
                <a:cs typeface="Arial"/>
              </a:rPr>
              <a:t>be</a:t>
            </a:r>
            <a:r>
              <a:rPr lang="ko-KR" altLang="en-US" sz="1541" spc="-4">
                <a:latin typeface="Arial"/>
                <a:cs typeface="Arial"/>
              </a:rPr>
              <a:t> </a:t>
            </a:r>
            <a:r>
              <a:rPr lang="en-US" altLang="ko-KR" sz="1541" spc="-9">
                <a:latin typeface="Arial"/>
                <a:cs typeface="Arial"/>
              </a:rPr>
              <a:t>done on big</a:t>
            </a:r>
            <a:r>
              <a:rPr lang="ko-KR" altLang="en-US" sz="1541" spc="199">
                <a:latin typeface="Arial"/>
                <a:cs typeface="Arial"/>
              </a:rPr>
              <a:t> </a:t>
            </a:r>
            <a:r>
              <a:rPr lang="en-US" altLang="ko-KR" sz="1541" spc="-9">
                <a:latin typeface="Arial"/>
                <a:cs typeface="Arial"/>
              </a:rPr>
              <a:t>data is wrong</a:t>
            </a:r>
          </a:p>
          <a:p>
            <a:pPr marL="10872">
              <a:spcBef>
                <a:spcPts val="86"/>
              </a:spcBef>
              <a:defRPr lang="ko-KR" altLang="en-US"/>
            </a:pPr>
            <a:endParaRPr lang="ko-KR" altLang="en-US" sz="1541" spc="-9">
              <a:latin typeface="Arial"/>
              <a:cs typeface="Arial"/>
            </a:endParaRPr>
          </a:p>
        </p:txBody>
      </p:sp>
      <p:sp>
        <p:nvSpPr>
          <p:cNvPr id="8" name="object 8"/>
          <p:cNvSpPr txBox="1"/>
          <p:nvPr/>
        </p:nvSpPr>
        <p:spPr>
          <a:xfrm>
            <a:off x="1027254" y="2843347"/>
            <a:ext cx="7093053" cy="2293536"/>
          </a:xfrm>
          <a:prstGeom prst="rect">
            <a:avLst/>
          </a:prstGeom>
        </p:spPr>
        <p:txBody>
          <a:bodyPr vert="horz" wrap="square" lIns="0" tIns="87526" rIns="0" bIns="0">
            <a:spAutoFit/>
          </a:bodyPr>
          <a:lstStyle/>
          <a:p>
            <a:pPr marL="10872">
              <a:spcBef>
                <a:spcPts val="689"/>
              </a:spcBef>
              <a:defRPr lang="ko-KR" altLang="en-US"/>
            </a:pPr>
            <a:r>
              <a:rPr lang="en-US" altLang="ko-KR" sz="1627" spc="-4">
                <a:latin typeface="HY견고딕"/>
                <a:cs typeface="HY견고딕"/>
              </a:rPr>
              <a:t>B. </a:t>
            </a:r>
            <a:r>
              <a:rPr lang="en-US" altLang="ko-KR" sz="1627" spc="-9">
                <a:latin typeface="HY견고딕"/>
                <a:cs typeface="HY견고딕"/>
              </a:rPr>
              <a:t>Problems of Big </a:t>
            </a:r>
            <a:r>
              <a:rPr lang="en-US" altLang="ko-KR" sz="1627" spc="-4">
                <a:latin typeface="HY견고딕"/>
                <a:cs typeface="HY견고딕"/>
              </a:rPr>
              <a:t>Data Tax</a:t>
            </a:r>
            <a:r>
              <a:rPr lang="ko-KR" altLang="en-US" sz="1627" spc="30">
                <a:latin typeface="HY견고딕"/>
                <a:cs typeface="HY견고딕"/>
              </a:rPr>
              <a:t> </a:t>
            </a:r>
            <a:r>
              <a:rPr lang="en-US" altLang="ko-KR" sz="1627" spc="-9">
                <a:latin typeface="HY견고딕"/>
                <a:cs typeface="HY견고딕"/>
              </a:rPr>
              <a:t>Logic</a:t>
            </a:r>
          </a:p>
          <a:p>
            <a:pPr marL="10872" indent="58168">
              <a:lnSpc>
                <a:spcPct val="100499"/>
              </a:lnSpc>
              <a:spcBef>
                <a:spcPts val="569"/>
              </a:spcBef>
              <a:defRPr lang="ko-KR" altLang="en-US"/>
            </a:pPr>
            <a:r>
              <a:rPr lang="ko-KR" altLang="en-US" sz="1541" spc="-4">
                <a:latin typeface="함초롬돋움"/>
                <a:cs typeface="함초롬돋움"/>
              </a:rPr>
              <a:t>① </a:t>
            </a:r>
            <a:r>
              <a:rPr lang="en-US" altLang="ko-KR" sz="1541" spc="-4">
                <a:latin typeface="Arial"/>
                <a:cs typeface="Arial"/>
              </a:rPr>
              <a:t>It is impossible to </a:t>
            </a:r>
            <a:r>
              <a:rPr lang="en-US" altLang="ko-KR" sz="1541" spc="-9">
                <a:latin typeface="Arial"/>
                <a:cs typeface="Arial"/>
              </a:rPr>
              <a:t>legally define big data that </a:t>
            </a:r>
            <a:r>
              <a:rPr lang="en-US" altLang="ko-KR" sz="1541" spc="-4">
                <a:latin typeface="Arial"/>
                <a:cs typeface="Arial"/>
              </a:rPr>
              <a:t>is subject to taxation from the capacity of</a:t>
            </a:r>
            <a:r>
              <a:rPr lang="ko-KR" altLang="en-US" sz="1541" spc="-4">
                <a:latin typeface="Arial"/>
                <a:cs typeface="Arial"/>
              </a:rPr>
              <a:t> </a:t>
            </a:r>
            <a:r>
              <a:rPr lang="en-US" altLang="ko-KR" sz="1541" spc="-4">
                <a:latin typeface="Arial"/>
                <a:cs typeface="Arial"/>
              </a:rPr>
              <a:t>the </a:t>
            </a:r>
            <a:r>
              <a:rPr lang="en-US" altLang="ko-KR" sz="1541" spc="-9">
                <a:latin typeface="Arial"/>
                <a:cs typeface="Arial"/>
              </a:rPr>
              <a:t>big</a:t>
            </a:r>
            <a:r>
              <a:rPr lang="ko-KR" altLang="en-US" sz="1541" spc="-64">
                <a:latin typeface="Arial"/>
                <a:cs typeface="Arial"/>
              </a:rPr>
              <a:t> </a:t>
            </a:r>
            <a:r>
              <a:rPr lang="en-US" altLang="ko-KR" sz="1541" spc="-9">
                <a:latin typeface="Arial"/>
                <a:cs typeface="Arial"/>
              </a:rPr>
              <a:t>data</a:t>
            </a:r>
          </a:p>
          <a:p>
            <a:pPr marL="108180">
              <a:spcBef>
                <a:spcPts val="552"/>
              </a:spcBef>
              <a:defRPr lang="ko-KR" altLang="en-US"/>
            </a:pPr>
            <a:r>
              <a:rPr lang="en-US" altLang="ko-KR" sz="1541" spc="-4">
                <a:latin typeface="Arial"/>
                <a:cs typeface="Arial"/>
              </a:rPr>
              <a:t>–</a:t>
            </a:r>
            <a:r>
              <a:rPr lang="ko-KR" altLang="en-US" sz="1541" spc="330">
                <a:latin typeface="Arial"/>
                <a:cs typeface="Arial"/>
              </a:rPr>
              <a:t> </a:t>
            </a:r>
            <a:r>
              <a:rPr lang="en-US" altLang="ko-KR" sz="1541" spc="-9">
                <a:latin typeface="Arial"/>
                <a:cs typeface="Arial"/>
              </a:rPr>
              <a:t>Violation</a:t>
            </a:r>
            <a:r>
              <a:rPr lang="ko-KR" altLang="en-US" sz="1541" spc="350">
                <a:latin typeface="Arial"/>
                <a:cs typeface="Arial"/>
              </a:rPr>
              <a:t> </a:t>
            </a:r>
            <a:r>
              <a:rPr lang="en-US" altLang="ko-KR" sz="1541" spc="-9">
                <a:latin typeface="Arial"/>
                <a:cs typeface="Arial"/>
              </a:rPr>
              <a:t>of</a:t>
            </a:r>
            <a:r>
              <a:rPr lang="ko-KR" altLang="en-US" sz="1541" spc="342">
                <a:latin typeface="Arial"/>
                <a:cs typeface="Arial"/>
              </a:rPr>
              <a:t> </a:t>
            </a:r>
            <a:r>
              <a:rPr lang="en-US" altLang="ko-KR" sz="1541" spc="-4">
                <a:latin typeface="Arial"/>
                <a:cs typeface="Arial"/>
              </a:rPr>
              <a:t>the</a:t>
            </a:r>
            <a:r>
              <a:rPr lang="ko-KR" altLang="en-US" sz="1541" spc="342">
                <a:latin typeface="Arial"/>
                <a:cs typeface="Arial"/>
              </a:rPr>
              <a:t> </a:t>
            </a:r>
            <a:r>
              <a:rPr lang="en-US" altLang="ko-KR" sz="1541" spc="-9">
                <a:latin typeface="Arial"/>
                <a:cs typeface="Arial"/>
              </a:rPr>
              <a:t>principle</a:t>
            </a:r>
            <a:r>
              <a:rPr lang="ko-KR" altLang="en-US" sz="1541" spc="350">
                <a:latin typeface="Arial"/>
                <a:cs typeface="Arial"/>
              </a:rPr>
              <a:t> </a:t>
            </a:r>
            <a:r>
              <a:rPr lang="en-US" altLang="ko-KR" sz="1541" spc="-9">
                <a:latin typeface="Arial"/>
                <a:cs typeface="Arial"/>
              </a:rPr>
              <a:t>of</a:t>
            </a:r>
            <a:r>
              <a:rPr lang="ko-KR" altLang="en-US" sz="1541" spc="342">
                <a:latin typeface="Arial"/>
                <a:cs typeface="Arial"/>
              </a:rPr>
              <a:t> </a:t>
            </a:r>
            <a:r>
              <a:rPr lang="en-US" altLang="ko-KR" sz="1541" spc="-4">
                <a:latin typeface="Arial"/>
                <a:cs typeface="Arial"/>
              </a:rPr>
              <a:t>clarity</a:t>
            </a:r>
            <a:r>
              <a:rPr lang="ko-KR" altLang="en-US" sz="1541" spc="347">
                <a:latin typeface="Arial"/>
                <a:cs typeface="Arial"/>
              </a:rPr>
              <a:t> </a:t>
            </a:r>
            <a:r>
              <a:rPr lang="en-US" altLang="ko-KR" sz="1541" spc="-4">
                <a:latin typeface="Arial"/>
                <a:cs typeface="Arial"/>
              </a:rPr>
              <a:t>(basic</a:t>
            </a:r>
            <a:r>
              <a:rPr lang="ko-KR" altLang="en-US" sz="1541" spc="347">
                <a:latin typeface="Arial"/>
                <a:cs typeface="Arial"/>
              </a:rPr>
              <a:t> </a:t>
            </a:r>
            <a:r>
              <a:rPr lang="en-US" altLang="ko-KR" sz="1541" spc="-9">
                <a:latin typeface="Arial"/>
                <a:cs typeface="Arial"/>
              </a:rPr>
              <a:t>principle</a:t>
            </a:r>
            <a:r>
              <a:rPr lang="ko-KR" altLang="en-US" sz="1541" spc="350">
                <a:latin typeface="Arial"/>
                <a:cs typeface="Arial"/>
              </a:rPr>
              <a:t> </a:t>
            </a:r>
            <a:r>
              <a:rPr lang="en-US" altLang="ko-KR" sz="1541" spc="-9">
                <a:latin typeface="Arial"/>
                <a:cs typeface="Arial"/>
              </a:rPr>
              <a:t>of</a:t>
            </a:r>
            <a:r>
              <a:rPr lang="ko-KR" altLang="en-US" sz="1541" spc="342">
                <a:latin typeface="Arial"/>
                <a:cs typeface="Arial"/>
              </a:rPr>
              <a:t> </a:t>
            </a:r>
            <a:r>
              <a:rPr lang="en-US" altLang="ko-KR" sz="1541" spc="-4">
                <a:latin typeface="Arial"/>
                <a:cs typeface="Arial"/>
              </a:rPr>
              <a:t>tax</a:t>
            </a:r>
            <a:r>
              <a:rPr lang="ko-KR" altLang="en-US" sz="1541" spc="334">
                <a:latin typeface="Arial"/>
                <a:cs typeface="Arial"/>
              </a:rPr>
              <a:t> </a:t>
            </a:r>
            <a:r>
              <a:rPr lang="en-US" altLang="ko-KR" sz="1541" spc="-9">
                <a:latin typeface="Arial"/>
                <a:cs typeface="Arial"/>
              </a:rPr>
              <a:t>law)</a:t>
            </a:r>
          </a:p>
          <a:p>
            <a:pPr marL="10872" indent="97308">
              <a:spcBef>
                <a:spcPts val="556"/>
              </a:spcBef>
              <a:defRPr lang="ko-KR" altLang="en-US"/>
            </a:pPr>
            <a:r>
              <a:rPr lang="ko-KR" altLang="en-US" sz="1541" spc="-4">
                <a:latin typeface="함초롬돋움"/>
                <a:cs typeface="함초롬돋움"/>
              </a:rPr>
              <a:t>② </a:t>
            </a:r>
            <a:r>
              <a:rPr lang="en-US" altLang="ko-KR" sz="1541" spc="-4">
                <a:latin typeface="Arial"/>
                <a:cs typeface="Arial"/>
              </a:rPr>
              <a:t>The </a:t>
            </a:r>
            <a:r>
              <a:rPr lang="en-US" altLang="ko-KR" sz="1541" spc="-9">
                <a:latin typeface="Arial"/>
                <a:cs typeface="Arial"/>
              </a:rPr>
              <a:t>legal ownership of big data </a:t>
            </a:r>
            <a:r>
              <a:rPr lang="en-US" altLang="ko-KR" sz="1541" spc="-4">
                <a:latin typeface="Arial"/>
                <a:cs typeface="Arial"/>
              </a:rPr>
              <a:t>itself </a:t>
            </a:r>
            <a:r>
              <a:rPr lang="en-US" altLang="ko-KR" sz="1541" spc="-9">
                <a:latin typeface="Arial"/>
                <a:cs typeface="Arial"/>
              </a:rPr>
              <a:t>does not </a:t>
            </a:r>
            <a:r>
              <a:rPr lang="en-US" altLang="ko-KR" sz="1541" spc="-4">
                <a:latin typeface="Arial"/>
                <a:cs typeface="Arial"/>
              </a:rPr>
              <a:t>lie with the </a:t>
            </a:r>
            <a:r>
              <a:rPr lang="en-US" altLang="ko-KR" sz="1541" spc="-9">
                <a:latin typeface="Arial"/>
                <a:cs typeface="Arial"/>
              </a:rPr>
              <a:t>data originator</a:t>
            </a:r>
          </a:p>
          <a:p>
            <a:pPr marL="10872" indent="97308">
              <a:lnSpc>
                <a:spcPct val="100499"/>
              </a:lnSpc>
              <a:spcBef>
                <a:spcPts val="539"/>
              </a:spcBef>
              <a:defRPr lang="ko-KR" altLang="en-US"/>
            </a:pPr>
            <a:r>
              <a:rPr lang="ko-KR" altLang="en-US" sz="1541" spc="-4">
                <a:latin typeface="함초롬돋움"/>
                <a:cs typeface="함초롬돋움"/>
              </a:rPr>
              <a:t>③ </a:t>
            </a:r>
            <a:r>
              <a:rPr lang="en-US" altLang="ko-KR" sz="1541" spc="-4">
                <a:latin typeface="Arial"/>
                <a:cs typeface="Arial"/>
              </a:rPr>
              <a:t>After </a:t>
            </a:r>
            <a:r>
              <a:rPr lang="en-US" altLang="ko-KR" sz="1541" spc="-9">
                <a:latin typeface="Arial"/>
                <a:cs typeface="Arial"/>
              </a:rPr>
              <a:t>big data </a:t>
            </a:r>
            <a:r>
              <a:rPr lang="en-US" altLang="ko-KR" sz="1541" spc="-4">
                <a:latin typeface="Arial"/>
                <a:cs typeface="Arial"/>
              </a:rPr>
              <a:t>is </a:t>
            </a:r>
            <a:r>
              <a:rPr lang="en-US" altLang="ko-KR" sz="1541" spc="-9">
                <a:latin typeface="Arial"/>
                <a:cs typeface="Arial"/>
              </a:rPr>
              <a:t>created, </a:t>
            </a:r>
            <a:r>
              <a:rPr lang="en-US" altLang="ko-KR" sz="1541" spc="-4">
                <a:latin typeface="Arial"/>
                <a:cs typeface="Arial"/>
              </a:rPr>
              <a:t>the exercise </a:t>
            </a:r>
            <a:r>
              <a:rPr lang="en-US" altLang="ko-KR" sz="1541" spc="-9">
                <a:latin typeface="Arial"/>
                <a:cs typeface="Arial"/>
              </a:rPr>
              <a:t>of </a:t>
            </a:r>
            <a:r>
              <a:rPr lang="en-US" altLang="ko-KR" sz="1541" spc="-4">
                <a:latin typeface="Arial"/>
                <a:cs typeface="Arial"/>
              </a:rPr>
              <a:t>the rights </a:t>
            </a:r>
            <a:r>
              <a:rPr lang="en-US" altLang="ko-KR" sz="1541" spc="-9">
                <a:latin typeface="Arial"/>
                <a:cs typeface="Arial"/>
              </a:rPr>
              <a:t>of </a:t>
            </a:r>
            <a:r>
              <a:rPr lang="en-US" altLang="ko-KR" sz="1541" spc="-4">
                <a:latin typeface="Arial"/>
                <a:cs typeface="Arial"/>
              </a:rPr>
              <a:t>the information subject to </a:t>
            </a:r>
            <a:r>
              <a:rPr lang="en-US" altLang="ko-KR" sz="1541" spc="-9">
                <a:latin typeface="Arial"/>
                <a:cs typeface="Arial"/>
              </a:rPr>
              <a:t>big data </a:t>
            </a:r>
            <a:r>
              <a:rPr lang="en-US" altLang="ko-KR" sz="1541" spc="-4">
                <a:latin typeface="Arial"/>
                <a:cs typeface="Arial"/>
              </a:rPr>
              <a:t>is restricted</a:t>
            </a:r>
            <a:r>
              <a:rPr lang="ko-KR" altLang="en-US" sz="1541" spc="-26">
                <a:latin typeface="Arial"/>
                <a:cs typeface="Arial"/>
              </a:rPr>
              <a:t> </a:t>
            </a:r>
            <a:r>
              <a:rPr lang="en-US" altLang="ko-KR" sz="1541" spc="-9">
                <a:latin typeface="Arial"/>
                <a:cs typeface="Arial"/>
              </a:rPr>
              <a:t>(ownership) - Not </a:t>
            </a:r>
            <a:r>
              <a:rPr lang="en-US" altLang="ko-KR" sz="1541" spc="-4">
                <a:latin typeface="Arial"/>
                <a:cs typeface="Arial"/>
              </a:rPr>
              <a:t>compatible with MyData </a:t>
            </a:r>
            <a:r>
              <a:rPr lang="en-US" altLang="ko-KR" sz="1541" spc="-9">
                <a:latin typeface="Arial"/>
                <a:cs typeface="Arial"/>
              </a:rPr>
              <a:t>based on big data</a:t>
            </a:r>
            <a:r>
              <a:rPr lang="ko-KR" altLang="en-US" sz="1541" spc="175">
                <a:latin typeface="Arial"/>
                <a:cs typeface="Arial"/>
              </a:rPr>
              <a:t> </a:t>
            </a:r>
            <a:r>
              <a:rPr lang="en-US" altLang="ko-KR" sz="1541" spc="-4">
                <a:latin typeface="Arial"/>
                <a:cs typeface="Arial"/>
              </a:rPr>
              <a:t>perspective</a:t>
            </a:r>
            <a:endParaRPr lang="ko-KR" altLang="en-US" sz="1541">
              <a:latin typeface="Arial"/>
              <a:cs typeface="Arial"/>
            </a:endParaRP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DE31DD06-1922-8A1C-C899-17778F647E8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object 2"/>
          <p:cNvSpPr txBox="1">
            <a:spLocks noGrp="1"/>
          </p:cNvSpPr>
          <p:nvPr>
            <p:ph type="title"/>
          </p:nvPr>
        </p:nvSpPr>
        <p:spPr>
          <a:xfrm>
            <a:off x="3252611" y="819692"/>
            <a:ext cx="2474099" cy="300189"/>
          </a:xfrm>
          <a:prstGeom prst="rect">
            <a:avLst/>
          </a:prstGeom>
        </p:spPr>
        <p:txBody>
          <a:bodyPr vert="horz" wrap="square" lIns="0" tIns="10329" rIns="0" bIns="0" rtlCol="0" anchor="ctr">
            <a:spAutoFit/>
          </a:bodyPr>
          <a:lstStyle/>
          <a:p>
            <a:pPr marL="10872">
              <a:lnSpc>
                <a:spcPct val="100000"/>
              </a:lnSpc>
              <a:spcBef>
                <a:spcPts val="81"/>
              </a:spcBef>
              <a:defRPr lang="ko-KR" altLang="en-US"/>
            </a:pPr>
            <a:r>
              <a:rPr lang="en-US" altLang="ko-KR" sz="1883" b="1" dirty="0">
                <a:latin typeface="HY견고딕" pitchFamily="18" charset="-127"/>
                <a:ea typeface="HY견고딕" pitchFamily="18" charset="-127"/>
              </a:rPr>
              <a:t>I. Digital Data</a:t>
            </a:r>
            <a:r>
              <a:rPr lang="ko-KR" altLang="en-US" sz="1883" b="1" spc="-86" dirty="0">
                <a:latin typeface="HY견고딕" pitchFamily="18" charset="-127"/>
                <a:ea typeface="HY견고딕" pitchFamily="18" charset="-127"/>
              </a:rPr>
              <a:t> </a:t>
            </a:r>
            <a:r>
              <a:rPr lang="en-US" altLang="ko-KR" sz="1883" b="1" dirty="0">
                <a:latin typeface="HY견고딕" pitchFamily="18" charset="-127"/>
                <a:ea typeface="HY견고딕" pitchFamily="18" charset="-127"/>
              </a:rPr>
              <a:t>Tax</a:t>
            </a:r>
          </a:p>
        </p:txBody>
      </p:sp>
      <p:sp>
        <p:nvSpPr>
          <p:cNvPr id="3" name="object 3"/>
          <p:cNvSpPr/>
          <p:nvPr/>
        </p:nvSpPr>
        <p:spPr>
          <a:xfrm>
            <a:off x="969655" y="1446217"/>
            <a:ext cx="7205983" cy="418594"/>
          </a:xfrm>
          <a:prstGeom prst="rect">
            <a:avLst/>
          </a:prstGeom>
          <a:blipFill rotWithShape="1">
            <a:blip r:embed="rId4"/>
            <a:stretch>
              <a:fillRect/>
            </a:stretch>
          </a:blipFill>
        </p:spPr>
        <p:txBody>
          <a:bodyPr wrap="square" lIns="0" tIns="0" rIns="0" bIns="0"/>
          <a:lstStyle/>
          <a:p>
            <a:pPr>
              <a:defRPr lang="ko-KR" altLang="en-US"/>
            </a:pPr>
            <a:endParaRPr lang="ko-KR" altLang="en-US" sz="1541"/>
          </a:p>
        </p:txBody>
      </p:sp>
      <p:sp>
        <p:nvSpPr>
          <p:cNvPr id="4" name="object 4"/>
          <p:cNvSpPr/>
          <p:nvPr/>
        </p:nvSpPr>
        <p:spPr>
          <a:xfrm>
            <a:off x="981387" y="1429269"/>
            <a:ext cx="7182519" cy="401640"/>
          </a:xfrm>
          <a:prstGeom prst="rect">
            <a:avLst/>
          </a:prstGeom>
          <a:blipFill rotWithShape="1">
            <a:blip r:embed="rId5"/>
            <a:stretch>
              <a:fillRect/>
            </a:stretch>
          </a:blipFill>
        </p:spPr>
        <p:txBody>
          <a:bodyPr wrap="square" lIns="0" tIns="0" rIns="0" bIns="0"/>
          <a:lstStyle/>
          <a:p>
            <a:pPr>
              <a:defRPr lang="ko-KR" altLang="en-US"/>
            </a:pPr>
            <a:endParaRPr lang="ko-KR" altLang="en-US" sz="1541"/>
          </a:p>
        </p:txBody>
      </p:sp>
      <p:sp>
        <p:nvSpPr>
          <p:cNvPr id="5" name="object 5"/>
          <p:cNvSpPr txBox="1"/>
          <p:nvPr/>
        </p:nvSpPr>
        <p:spPr>
          <a:xfrm>
            <a:off x="1042200" y="1482284"/>
            <a:ext cx="7228666" cy="3577340"/>
          </a:xfrm>
          <a:prstGeom prst="rect">
            <a:avLst/>
          </a:prstGeom>
        </p:spPr>
        <p:txBody>
          <a:bodyPr vert="horz" wrap="square" lIns="0" tIns="10873" rIns="0" bIns="0">
            <a:spAutoFit/>
          </a:bodyPr>
          <a:lstStyle/>
          <a:p>
            <a:pPr marL="10872">
              <a:spcBef>
                <a:spcPts val="86"/>
              </a:spcBef>
              <a:defRPr lang="ko-KR" altLang="en-US"/>
            </a:pPr>
            <a:r>
              <a:rPr lang="en-US" altLang="ko-KR" sz="1712" b="1">
                <a:solidFill>
                  <a:srgbClr val="FFFFFF"/>
                </a:solidFill>
                <a:latin typeface="굴림"/>
                <a:cs typeface="굴림"/>
              </a:rPr>
              <a:t>4. </a:t>
            </a:r>
            <a:r>
              <a:rPr lang="en-US" altLang="ko-KR" sz="1712" b="1" spc="-4">
                <a:solidFill>
                  <a:srgbClr val="FFFFFF"/>
                </a:solidFill>
                <a:latin typeface="굴림"/>
                <a:cs typeface="굴림"/>
              </a:rPr>
              <a:t>Ownership </a:t>
            </a:r>
            <a:r>
              <a:rPr lang="en-US" altLang="ko-KR" sz="1712" b="1">
                <a:solidFill>
                  <a:srgbClr val="FFFFFF"/>
                </a:solidFill>
                <a:latin typeface="굴림"/>
                <a:cs typeface="굴림"/>
              </a:rPr>
              <a:t>of</a:t>
            </a:r>
            <a:r>
              <a:rPr lang="ko-KR" altLang="en-US" sz="1712" b="1" spc="-64">
                <a:solidFill>
                  <a:srgbClr val="FFFFFF"/>
                </a:solidFill>
                <a:latin typeface="굴림"/>
                <a:cs typeface="굴림"/>
              </a:rPr>
              <a:t> </a:t>
            </a:r>
            <a:r>
              <a:rPr lang="en-US" altLang="ko-KR" sz="1712" b="1" spc="-4">
                <a:solidFill>
                  <a:srgbClr val="FFFFFF"/>
                </a:solidFill>
                <a:latin typeface="굴림"/>
                <a:cs typeface="굴림"/>
              </a:rPr>
              <a:t>data</a:t>
            </a:r>
          </a:p>
          <a:p>
            <a:pPr>
              <a:lnSpc>
                <a:spcPct val="100000"/>
              </a:lnSpc>
              <a:defRPr lang="ko-KR" altLang="en-US"/>
            </a:pPr>
            <a:endParaRPr lang="ko-KR" altLang="en-US" sz="2012">
              <a:latin typeface="Times New Roman"/>
              <a:cs typeface="Times New Roman"/>
            </a:endParaRPr>
          </a:p>
          <a:p>
            <a:pPr marL="35336">
              <a:lnSpc>
                <a:spcPts val="1948"/>
              </a:lnSpc>
              <a:defRPr lang="ko-KR" altLang="en-US"/>
            </a:pPr>
            <a:r>
              <a:rPr lang="en-US" altLang="ko-KR" sz="1627" spc="-4">
                <a:latin typeface="HY견고딕"/>
                <a:cs typeface="HY견고딕"/>
              </a:rPr>
              <a:t>A. </a:t>
            </a:r>
            <a:r>
              <a:rPr lang="en-US" altLang="ko-KR" sz="1627" spc="-9">
                <a:latin typeface="HY견고딕"/>
                <a:cs typeface="HY견고딕"/>
              </a:rPr>
              <a:t>Academic discussion of </a:t>
            </a:r>
            <a:r>
              <a:rPr lang="en-US" altLang="ko-KR" sz="1627" spc="-4">
                <a:latin typeface="HY견고딕"/>
                <a:cs typeface="HY견고딕"/>
              </a:rPr>
              <a:t>data </a:t>
            </a:r>
            <a:r>
              <a:rPr lang="en-US" altLang="ko-KR" sz="1627" spc="-9">
                <a:latin typeface="HY견고딕"/>
                <a:cs typeface="HY견고딕"/>
              </a:rPr>
              <a:t>ownership </a:t>
            </a:r>
            <a:r>
              <a:rPr lang="en-US" altLang="ko-KR" sz="1627" spc="-4">
                <a:latin typeface="HY견고딕"/>
                <a:cs typeface="HY견고딕"/>
              </a:rPr>
              <a:t>(MyData</a:t>
            </a:r>
            <a:r>
              <a:rPr lang="ko-KR" altLang="en-US" sz="1627" spc="98">
                <a:latin typeface="HY견고딕"/>
                <a:cs typeface="HY견고딕"/>
              </a:rPr>
              <a:t> </a:t>
            </a:r>
            <a:r>
              <a:rPr lang="en-US" altLang="ko-KR" sz="1627" spc="-9">
                <a:latin typeface="HY견고딕"/>
                <a:cs typeface="HY견고딕"/>
              </a:rPr>
              <a:t>business)</a:t>
            </a:r>
          </a:p>
          <a:p>
            <a:pPr marL="241369" indent="-206033">
              <a:lnSpc>
                <a:spcPts val="1845"/>
              </a:lnSpc>
              <a:buChar char="–"/>
              <a:tabLst>
                <a:tab pos="231175" algn="l"/>
              </a:tabLst>
              <a:defRPr lang="ko-KR" altLang="en-US"/>
            </a:pPr>
            <a:r>
              <a:rPr lang="en-US" altLang="ko-KR" sz="1541" spc="-4">
                <a:latin typeface="Arial"/>
                <a:cs typeface="Arial"/>
              </a:rPr>
              <a:t>Before</a:t>
            </a:r>
            <a:r>
              <a:rPr lang="ko-KR" altLang="en-US" sz="1541" spc="342">
                <a:latin typeface="Arial"/>
                <a:cs typeface="Arial"/>
              </a:rPr>
              <a:t> </a:t>
            </a:r>
            <a:r>
              <a:rPr lang="en-US" altLang="ko-KR" sz="1541" spc="-4">
                <a:latin typeface="Arial"/>
                <a:cs typeface="Arial"/>
              </a:rPr>
              <a:t>the</a:t>
            </a:r>
            <a:r>
              <a:rPr lang="ko-KR" altLang="en-US" sz="1541" spc="325">
                <a:latin typeface="Arial"/>
                <a:cs typeface="Arial"/>
              </a:rPr>
              <a:t> </a:t>
            </a:r>
            <a:r>
              <a:rPr lang="en-US" altLang="ko-KR" sz="1541" spc="-4">
                <a:latin typeface="Arial"/>
                <a:cs typeface="Arial"/>
              </a:rPr>
              <a:t>revision</a:t>
            </a:r>
            <a:r>
              <a:rPr lang="ko-KR" altLang="en-US" sz="1541" spc="347">
                <a:latin typeface="Arial"/>
                <a:cs typeface="Arial"/>
              </a:rPr>
              <a:t> </a:t>
            </a:r>
            <a:r>
              <a:rPr lang="en-US" altLang="ko-KR" sz="1541" spc="-9">
                <a:latin typeface="Arial"/>
                <a:cs typeface="Arial"/>
              </a:rPr>
              <a:t>of</a:t>
            </a:r>
            <a:r>
              <a:rPr lang="ko-KR" altLang="en-US" sz="1541" spc="334">
                <a:latin typeface="Arial"/>
                <a:cs typeface="Arial"/>
              </a:rPr>
              <a:t> </a:t>
            </a:r>
            <a:r>
              <a:rPr lang="en-US" altLang="ko-KR" sz="1541" spc="-4">
                <a:latin typeface="Arial"/>
                <a:cs typeface="Arial"/>
              </a:rPr>
              <a:t>the</a:t>
            </a:r>
            <a:r>
              <a:rPr lang="ko-KR" altLang="en-US" sz="1541" spc="325">
                <a:latin typeface="Arial"/>
                <a:cs typeface="Arial"/>
              </a:rPr>
              <a:t> </a:t>
            </a:r>
            <a:r>
              <a:rPr lang="en-US" altLang="ko-KR" sz="1541" spc="-4">
                <a:latin typeface="Arial"/>
                <a:cs typeface="Arial"/>
              </a:rPr>
              <a:t>Data</a:t>
            </a:r>
            <a:r>
              <a:rPr lang="ko-KR" altLang="en-US" sz="1541" spc="342">
                <a:latin typeface="Arial"/>
                <a:cs typeface="Arial"/>
              </a:rPr>
              <a:t> </a:t>
            </a:r>
            <a:r>
              <a:rPr lang="en-US" altLang="ko-KR" sz="1541" spc="-4">
                <a:latin typeface="Arial"/>
                <a:cs typeface="Arial"/>
              </a:rPr>
              <a:t>3</a:t>
            </a:r>
            <a:r>
              <a:rPr lang="ko-KR" altLang="en-US" sz="1541" spc="325">
                <a:latin typeface="Arial"/>
                <a:cs typeface="Arial"/>
              </a:rPr>
              <a:t> </a:t>
            </a:r>
            <a:r>
              <a:rPr lang="en-US" altLang="ko-KR" sz="1541" spc="-4">
                <a:latin typeface="Arial"/>
                <a:cs typeface="Arial"/>
              </a:rPr>
              <a:t>Acts</a:t>
            </a:r>
            <a:r>
              <a:rPr lang="ko-KR" altLang="en-US" sz="1541" spc="330">
                <a:latin typeface="Arial"/>
                <a:cs typeface="Arial"/>
              </a:rPr>
              <a:t> </a:t>
            </a:r>
            <a:r>
              <a:rPr lang="en-US" altLang="ko-KR" sz="1541" spc="-4">
                <a:latin typeface="Arial"/>
                <a:cs typeface="Arial"/>
              </a:rPr>
              <a:t>in</a:t>
            </a:r>
            <a:r>
              <a:rPr lang="ko-KR" altLang="en-US" sz="1541" spc="325">
                <a:latin typeface="Arial"/>
                <a:cs typeface="Arial"/>
              </a:rPr>
              <a:t> </a:t>
            </a:r>
            <a:r>
              <a:rPr lang="en-US" altLang="ko-KR" sz="1541" spc="-9">
                <a:latin typeface="Arial"/>
                <a:cs typeface="Arial"/>
              </a:rPr>
              <a:t>Korea</a:t>
            </a:r>
          </a:p>
          <a:p>
            <a:pPr marL="35336" indent="97308">
              <a:spcBef>
                <a:spcPts val="595"/>
              </a:spcBef>
              <a:defRPr lang="ko-KR" altLang="en-US"/>
            </a:pPr>
            <a:r>
              <a:rPr lang="ko-KR" altLang="en-US" sz="1541" spc="-4">
                <a:latin typeface="함초롬돋움"/>
                <a:cs typeface="함초롬돋움"/>
              </a:rPr>
              <a:t>① </a:t>
            </a:r>
            <a:r>
              <a:rPr lang="en-US" altLang="ko-KR" sz="1541" spc="-9">
                <a:latin typeface="Arial"/>
                <a:cs typeface="Arial"/>
              </a:rPr>
              <a:t>Limitations of </a:t>
            </a:r>
            <a:r>
              <a:rPr lang="en-US" altLang="ko-KR" sz="1541" spc="-4">
                <a:latin typeface="Arial"/>
                <a:cs typeface="Arial"/>
              </a:rPr>
              <a:t>the </a:t>
            </a:r>
            <a:r>
              <a:rPr lang="en-US" altLang="ko-KR" sz="1541" spc="-9">
                <a:latin typeface="Arial"/>
                <a:cs typeface="Arial"/>
              </a:rPr>
              <a:t>legal </a:t>
            </a:r>
            <a:r>
              <a:rPr lang="en-US" altLang="ko-KR" sz="1541" spc="-4">
                <a:latin typeface="Arial"/>
                <a:cs typeface="Arial"/>
              </a:rPr>
              <a:t>status </a:t>
            </a:r>
            <a:r>
              <a:rPr lang="en-US" altLang="ko-KR" sz="1541" spc="-9">
                <a:latin typeface="Arial"/>
                <a:cs typeface="Arial"/>
              </a:rPr>
              <a:t>of </a:t>
            </a:r>
            <a:r>
              <a:rPr lang="en-US" altLang="ko-KR" sz="1541" spc="-4">
                <a:latin typeface="Arial"/>
                <a:cs typeface="Arial"/>
              </a:rPr>
              <a:t>the information subject to </a:t>
            </a:r>
            <a:r>
              <a:rPr lang="en-US" altLang="ko-KR" sz="1541" spc="-9">
                <a:latin typeface="Arial"/>
                <a:cs typeface="Arial"/>
              </a:rPr>
              <a:t>personal  </a:t>
            </a:r>
            <a:r>
              <a:rPr lang="en-US" altLang="ko-KR" sz="1541" spc="-4">
                <a:latin typeface="Arial"/>
                <a:cs typeface="Arial"/>
              </a:rPr>
              <a:t>information (Civil</a:t>
            </a:r>
            <a:r>
              <a:rPr lang="ko-KR" altLang="en-US" sz="1541" spc="278">
                <a:latin typeface="Arial"/>
                <a:cs typeface="Arial"/>
              </a:rPr>
              <a:t> </a:t>
            </a:r>
            <a:r>
              <a:rPr lang="en-US" altLang="ko-KR" sz="1541" spc="-4">
                <a:latin typeface="Arial"/>
                <a:cs typeface="Arial"/>
              </a:rPr>
              <a:t>Act)</a:t>
            </a:r>
          </a:p>
          <a:p>
            <a:pPr marL="35336" lvl="1" indent="195704">
              <a:spcBef>
                <a:spcPts val="552"/>
              </a:spcBef>
              <a:buChar char="-"/>
              <a:tabLst>
                <a:tab pos="385293" algn="l"/>
              </a:tabLst>
              <a:defRPr lang="ko-KR" altLang="en-US"/>
            </a:pPr>
            <a:r>
              <a:rPr lang="en-US" altLang="ko-KR" sz="1541" spc="-4">
                <a:latin typeface="Arial"/>
                <a:cs typeface="Arial"/>
              </a:rPr>
              <a:t>Privacy rights v. Property rights (real rights v.</a:t>
            </a:r>
            <a:r>
              <a:rPr lang="ko-KR" altLang="en-US" sz="1541" spc="-196">
                <a:latin typeface="Arial"/>
                <a:cs typeface="Arial"/>
              </a:rPr>
              <a:t> </a:t>
            </a:r>
            <a:r>
              <a:rPr lang="en-US" altLang="ko-KR" sz="1541" spc="-9">
                <a:latin typeface="Arial"/>
                <a:cs typeface="Arial"/>
              </a:rPr>
              <a:t>bonds)</a:t>
            </a:r>
          </a:p>
          <a:p>
            <a:pPr marL="35336" indent="97308">
              <a:lnSpc>
                <a:spcPct val="100099"/>
              </a:lnSpc>
              <a:spcBef>
                <a:spcPts val="552"/>
              </a:spcBef>
              <a:defRPr lang="ko-KR" altLang="en-US"/>
            </a:pPr>
            <a:r>
              <a:rPr lang="en-US" altLang="ko-KR" sz="1541" spc="-4">
                <a:latin typeface="Arial"/>
                <a:cs typeface="Arial"/>
              </a:rPr>
              <a:t>: </a:t>
            </a:r>
            <a:r>
              <a:rPr lang="en-US" altLang="ko-KR" sz="1541" spc="-9">
                <a:latin typeface="Arial"/>
                <a:cs typeface="Arial"/>
              </a:rPr>
              <a:t>Real </a:t>
            </a:r>
            <a:r>
              <a:rPr lang="en-US" altLang="ko-KR" sz="1541" spc="-4">
                <a:latin typeface="Arial"/>
                <a:cs typeface="Arial"/>
              </a:rPr>
              <a:t>rights are </a:t>
            </a:r>
            <a:r>
              <a:rPr lang="en-US" altLang="ko-KR" sz="1541" spc="-9">
                <a:latin typeface="Arial"/>
                <a:cs typeface="Arial"/>
              </a:rPr>
              <a:t>not established </a:t>
            </a:r>
            <a:r>
              <a:rPr lang="en-US" altLang="ko-KR" sz="1541" spc="-4">
                <a:latin typeface="Arial"/>
                <a:cs typeface="Arial"/>
              </a:rPr>
              <a:t>except in cases </a:t>
            </a:r>
            <a:r>
              <a:rPr lang="en-US" altLang="ko-KR" sz="1541" spc="-9">
                <a:latin typeface="Arial"/>
                <a:cs typeface="Arial"/>
              </a:rPr>
              <a:t>where intellectual property </a:t>
            </a:r>
            <a:r>
              <a:rPr lang="en-US" altLang="ko-KR" sz="1541" spc="-4">
                <a:latin typeface="Arial"/>
                <a:cs typeface="Arial"/>
              </a:rPr>
              <a:t>rights such </a:t>
            </a:r>
            <a:r>
              <a:rPr lang="en-US" altLang="ko-KR" sz="1541" spc="-9">
                <a:latin typeface="Arial"/>
                <a:cs typeface="Arial"/>
              </a:rPr>
              <a:t>as </a:t>
            </a:r>
            <a:r>
              <a:rPr lang="en-US" altLang="ko-KR" sz="1541" spc="-4">
                <a:latin typeface="Arial"/>
                <a:cs typeface="Arial"/>
              </a:rPr>
              <a:t>copyrights occur </a:t>
            </a:r>
            <a:r>
              <a:rPr lang="en-US" altLang="ko-KR" sz="1541" spc="-9">
                <a:latin typeface="Arial"/>
                <a:cs typeface="Arial"/>
              </a:rPr>
              <a:t>because they cannot be </a:t>
            </a:r>
            <a:r>
              <a:rPr lang="en-US" altLang="ko-KR" sz="1541" spc="-4">
                <a:latin typeface="Arial"/>
                <a:cs typeface="Arial"/>
              </a:rPr>
              <a:t>subject to </a:t>
            </a:r>
            <a:r>
              <a:rPr lang="en-US" altLang="ko-KR" sz="1541" spc="-9">
                <a:latin typeface="Arial"/>
                <a:cs typeface="Arial"/>
              </a:rPr>
              <a:t>ownership, </a:t>
            </a:r>
            <a:r>
              <a:rPr lang="en-US" altLang="ko-KR" sz="1541" spc="-4">
                <a:latin typeface="Arial"/>
                <a:cs typeface="Arial"/>
              </a:rPr>
              <a:t>possession rights, utility rights, </a:t>
            </a:r>
            <a:r>
              <a:rPr lang="en-US" altLang="ko-KR" sz="1541" spc="-9">
                <a:latin typeface="Arial"/>
                <a:cs typeface="Arial"/>
              </a:rPr>
              <a:t>and </a:t>
            </a:r>
            <a:r>
              <a:rPr lang="en-US" altLang="ko-KR" sz="1541" spc="-4">
                <a:latin typeface="Arial"/>
                <a:cs typeface="Arial"/>
              </a:rPr>
              <a:t>security rights. </a:t>
            </a:r>
          </a:p>
          <a:p>
            <a:pPr marL="35336" indent="97308">
              <a:lnSpc>
                <a:spcPct val="100099"/>
              </a:lnSpc>
              <a:spcBef>
                <a:spcPts val="552"/>
              </a:spcBef>
              <a:tabLst>
                <a:tab pos="385293" algn="l"/>
              </a:tabLst>
              <a:defRPr lang="ko-KR" altLang="en-US"/>
            </a:pPr>
            <a:r>
              <a:rPr lang="en-US" altLang="ko-KR" sz="1541" spc="-4">
                <a:latin typeface="Arial"/>
                <a:cs typeface="Arial"/>
              </a:rPr>
              <a:t>However, </a:t>
            </a:r>
            <a:r>
              <a:rPr lang="en-US" altLang="ko-KR" sz="1541" spc="-9">
                <a:latin typeface="Arial"/>
                <a:cs typeface="Arial"/>
              </a:rPr>
              <a:t>based on </a:t>
            </a:r>
            <a:r>
              <a:rPr lang="en-US" altLang="ko-KR" sz="1541" spc="-4">
                <a:latin typeface="Arial"/>
                <a:cs typeface="Arial"/>
              </a:rPr>
              <a:t>the contract, the creditor function </a:t>
            </a:r>
            <a:r>
              <a:rPr lang="en-US" altLang="ko-KR" sz="1541" spc="-9">
                <a:latin typeface="Arial"/>
                <a:cs typeface="Arial"/>
              </a:rPr>
              <a:t>of </a:t>
            </a:r>
            <a:r>
              <a:rPr lang="en-US" altLang="ko-KR" sz="1541" spc="-4">
                <a:latin typeface="Arial"/>
                <a:cs typeface="Arial"/>
              </a:rPr>
              <a:t>the contracting party is recognized</a:t>
            </a:r>
          </a:p>
          <a:p>
            <a:pPr marL="35336" lvl="1" indent="195704">
              <a:spcBef>
                <a:spcPts val="552"/>
              </a:spcBef>
              <a:buChar char="-"/>
              <a:tabLst>
                <a:tab pos="385293" algn="l"/>
              </a:tabLst>
              <a:defRPr lang="ko-KR" altLang="en-US"/>
            </a:pPr>
            <a:r>
              <a:rPr lang="en-US" altLang="ko-KR" sz="1541" spc="-4">
                <a:latin typeface="Arial"/>
                <a:cs typeface="Arial"/>
              </a:rPr>
              <a:t>The </a:t>
            </a:r>
            <a:r>
              <a:rPr lang="en-US" altLang="ko-KR" sz="1541" spc="-9">
                <a:latin typeface="Arial"/>
                <a:cs typeface="Arial"/>
              </a:rPr>
              <a:t>data </a:t>
            </a:r>
            <a:r>
              <a:rPr lang="en-US" altLang="ko-KR" sz="1541" spc="-4">
                <a:latin typeface="Arial"/>
                <a:cs typeface="Arial"/>
              </a:rPr>
              <a:t>tax is also focused </a:t>
            </a:r>
            <a:r>
              <a:rPr lang="en-US" altLang="ko-KR" sz="1541" spc="-9">
                <a:latin typeface="Arial"/>
                <a:cs typeface="Arial"/>
              </a:rPr>
              <a:t>on bonds; identifie</a:t>
            </a:r>
            <a:r>
              <a:rPr lang="en-US" altLang="ko-KR" sz="1541" spc="-4">
                <a:latin typeface="Arial"/>
                <a:cs typeface="Arial"/>
              </a:rPr>
              <a:t>d</a:t>
            </a:r>
            <a:r>
              <a:rPr lang="ko-KR" altLang="en-US" sz="1541" spc="342">
                <a:latin typeface="Arial"/>
                <a:cs typeface="Arial"/>
              </a:rPr>
              <a:t> </a:t>
            </a:r>
            <a:r>
              <a:rPr lang="en-US" altLang="ko-KR" sz="1541" spc="-4">
                <a:latin typeface="Arial"/>
                <a:cs typeface="Arial"/>
              </a:rPr>
              <a:t>information</a:t>
            </a:r>
          </a:p>
        </p:txBody>
      </p:sp>
      <p:sp>
        <p:nvSpPr>
          <p:cNvPr id="6" name="object 6"/>
          <p:cNvSpPr txBox="1"/>
          <p:nvPr/>
        </p:nvSpPr>
        <p:spPr>
          <a:xfrm>
            <a:off x="8315516" y="6198907"/>
            <a:ext cx="91331" cy="116393"/>
          </a:xfrm>
          <a:prstGeom prst="rect">
            <a:avLst/>
          </a:prstGeom>
        </p:spPr>
        <p:txBody>
          <a:bodyPr vert="horz" wrap="square" lIns="0" tIns="10873" rIns="0" bIns="0">
            <a:spAutoFit/>
          </a:bodyPr>
          <a:lstStyle/>
          <a:p>
            <a:pPr marL="21745">
              <a:spcBef>
                <a:spcPts val="86"/>
              </a:spcBef>
              <a:defRPr lang="ko-KR" altLang="en-US"/>
            </a:pPr>
            <a:fld id="{81D60167-4931-47E6-BA6A-407CBD079E47}" type="slidenum">
              <a:rPr lang="en-US" sz="685">
                <a:solidFill>
                  <a:srgbClr val="6B8F99"/>
                </a:solidFill>
                <a:latin typeface="Tahoma"/>
                <a:cs typeface="Tahoma"/>
              </a:rPr>
              <a:pPr marL="21745">
                <a:spcBef>
                  <a:spcPts val="86"/>
                </a:spcBef>
                <a:defRPr lang="ko-KR" altLang="en-US"/>
              </a:pPr>
              <a:t>8</a:t>
            </a:fld>
            <a:endParaRPr lang="en-US" sz="685">
              <a:solidFill>
                <a:srgbClr val="6B8F99"/>
              </a:solidFill>
              <a:latin typeface="Tahoma"/>
              <a:cs typeface="Tahoma"/>
            </a:endParaRP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31338E-EFE6-99DC-15E9-C255934EE57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object 2"/>
          <p:cNvSpPr txBox="1">
            <a:spLocks noGrp="1"/>
          </p:cNvSpPr>
          <p:nvPr>
            <p:ph type="title"/>
          </p:nvPr>
        </p:nvSpPr>
        <p:spPr>
          <a:xfrm>
            <a:off x="3252611" y="819692"/>
            <a:ext cx="2474099" cy="300189"/>
          </a:xfrm>
          <a:prstGeom prst="rect">
            <a:avLst/>
          </a:prstGeom>
        </p:spPr>
        <p:txBody>
          <a:bodyPr vert="horz" wrap="square" lIns="0" tIns="10329" rIns="0" bIns="0" rtlCol="0" anchor="ctr">
            <a:spAutoFit/>
          </a:bodyPr>
          <a:lstStyle/>
          <a:p>
            <a:pPr marL="10872">
              <a:lnSpc>
                <a:spcPct val="100000"/>
              </a:lnSpc>
              <a:spcBef>
                <a:spcPts val="81"/>
              </a:spcBef>
              <a:defRPr lang="ko-KR" altLang="en-US"/>
            </a:pPr>
            <a:r>
              <a:rPr lang="en-US" altLang="ko-KR" sz="1883" b="1" dirty="0">
                <a:latin typeface="HY견고딕" pitchFamily="18" charset="-127"/>
                <a:ea typeface="HY견고딕" pitchFamily="18" charset="-127"/>
              </a:rPr>
              <a:t>I. Digital Data</a:t>
            </a:r>
            <a:r>
              <a:rPr lang="ko-KR" altLang="en-US" sz="1883" b="1" spc="-86" dirty="0">
                <a:latin typeface="HY견고딕" pitchFamily="18" charset="-127"/>
                <a:ea typeface="HY견고딕" pitchFamily="18" charset="-127"/>
              </a:rPr>
              <a:t> </a:t>
            </a:r>
            <a:r>
              <a:rPr lang="en-US" altLang="ko-KR" sz="1883" b="1" dirty="0">
                <a:latin typeface="HY견고딕" pitchFamily="18" charset="-127"/>
                <a:ea typeface="HY견고딕" pitchFamily="18" charset="-127"/>
              </a:rPr>
              <a:t>Tax</a:t>
            </a:r>
          </a:p>
        </p:txBody>
      </p:sp>
      <p:sp>
        <p:nvSpPr>
          <p:cNvPr id="3" name="object 3"/>
          <p:cNvSpPr/>
          <p:nvPr/>
        </p:nvSpPr>
        <p:spPr>
          <a:xfrm>
            <a:off x="969655" y="1409709"/>
            <a:ext cx="7205983" cy="418594"/>
          </a:xfrm>
          <a:prstGeom prst="rect">
            <a:avLst/>
          </a:prstGeom>
          <a:blipFill rotWithShape="1">
            <a:blip r:embed="rId4"/>
            <a:stretch>
              <a:fillRect/>
            </a:stretch>
          </a:blipFill>
        </p:spPr>
        <p:txBody>
          <a:bodyPr wrap="square" lIns="0" tIns="0" rIns="0" bIns="0"/>
          <a:lstStyle/>
          <a:p>
            <a:pPr>
              <a:defRPr lang="ko-KR" altLang="en-US"/>
            </a:pPr>
            <a:endParaRPr lang="ko-KR" altLang="en-US" sz="1541"/>
          </a:p>
        </p:txBody>
      </p:sp>
      <p:sp>
        <p:nvSpPr>
          <p:cNvPr id="4" name="object 4"/>
          <p:cNvSpPr/>
          <p:nvPr/>
        </p:nvSpPr>
        <p:spPr>
          <a:xfrm>
            <a:off x="981387" y="1397977"/>
            <a:ext cx="7182519" cy="401640"/>
          </a:xfrm>
          <a:prstGeom prst="rect">
            <a:avLst/>
          </a:prstGeom>
          <a:blipFill rotWithShape="1">
            <a:blip r:embed="rId5"/>
            <a:stretch>
              <a:fillRect/>
            </a:stretch>
          </a:blipFill>
        </p:spPr>
        <p:txBody>
          <a:bodyPr wrap="square" lIns="0" tIns="0" rIns="0" bIns="0"/>
          <a:lstStyle/>
          <a:p>
            <a:pPr>
              <a:defRPr lang="ko-KR" altLang="en-US"/>
            </a:pPr>
            <a:endParaRPr lang="ko-KR" altLang="en-US" sz="1541"/>
          </a:p>
        </p:txBody>
      </p:sp>
      <p:sp>
        <p:nvSpPr>
          <p:cNvPr id="5" name="object 5"/>
          <p:cNvSpPr txBox="1"/>
          <p:nvPr/>
        </p:nvSpPr>
        <p:spPr>
          <a:xfrm>
            <a:off x="1042200" y="1449687"/>
            <a:ext cx="7183051" cy="3199416"/>
          </a:xfrm>
          <a:prstGeom prst="rect">
            <a:avLst/>
          </a:prstGeom>
        </p:spPr>
        <p:txBody>
          <a:bodyPr vert="horz" wrap="square" lIns="0" tIns="10873" rIns="0" bIns="0">
            <a:spAutoFit/>
          </a:bodyPr>
          <a:lstStyle/>
          <a:p>
            <a:pPr marL="10872">
              <a:spcBef>
                <a:spcPts val="86"/>
              </a:spcBef>
              <a:defRPr lang="ko-KR" altLang="en-US"/>
            </a:pPr>
            <a:r>
              <a:rPr lang="en-US" altLang="ko-KR" sz="1712" b="1">
                <a:solidFill>
                  <a:srgbClr val="FFFFFF"/>
                </a:solidFill>
                <a:latin typeface="굴림"/>
                <a:cs typeface="굴림"/>
              </a:rPr>
              <a:t>4. </a:t>
            </a:r>
            <a:r>
              <a:rPr lang="en-US" altLang="ko-KR" sz="1712" b="1" spc="-4">
                <a:solidFill>
                  <a:srgbClr val="FFFFFF"/>
                </a:solidFill>
                <a:latin typeface="굴림"/>
                <a:cs typeface="굴림"/>
              </a:rPr>
              <a:t>Ownership </a:t>
            </a:r>
            <a:r>
              <a:rPr lang="en-US" altLang="ko-KR" sz="1712" b="1">
                <a:solidFill>
                  <a:srgbClr val="FFFFFF"/>
                </a:solidFill>
                <a:latin typeface="굴림"/>
                <a:cs typeface="굴림"/>
              </a:rPr>
              <a:t>of</a:t>
            </a:r>
            <a:r>
              <a:rPr lang="ko-KR" altLang="en-US" sz="1712" b="1" spc="-64">
                <a:solidFill>
                  <a:srgbClr val="FFFFFF"/>
                </a:solidFill>
                <a:latin typeface="굴림"/>
                <a:cs typeface="굴림"/>
              </a:rPr>
              <a:t> </a:t>
            </a:r>
            <a:r>
              <a:rPr lang="en-US" altLang="ko-KR" sz="1712" b="1" spc="-4">
                <a:solidFill>
                  <a:srgbClr val="FFFFFF"/>
                </a:solidFill>
                <a:latin typeface="굴림"/>
                <a:cs typeface="굴림"/>
              </a:rPr>
              <a:t>data(continue)</a:t>
            </a:r>
          </a:p>
          <a:p>
            <a:pPr>
              <a:spcBef>
                <a:spcPts val="39"/>
              </a:spcBef>
              <a:defRPr lang="ko-KR" altLang="en-US"/>
            </a:pPr>
            <a:endParaRPr lang="ko-KR" altLang="en-US" sz="1584">
              <a:latin typeface="Times New Roman"/>
              <a:cs typeface="Times New Roman"/>
            </a:endParaRPr>
          </a:p>
          <a:p>
            <a:pPr marL="35336">
              <a:spcBef>
                <a:spcPts val="4"/>
              </a:spcBef>
              <a:defRPr lang="ko-KR" altLang="en-US"/>
            </a:pPr>
            <a:r>
              <a:rPr lang="en-US" altLang="ko-KR" sz="1627" spc="-4">
                <a:latin typeface="HY견고딕"/>
                <a:cs typeface="HY견고딕"/>
              </a:rPr>
              <a:t>A. </a:t>
            </a:r>
            <a:r>
              <a:rPr lang="en-US" altLang="ko-KR" sz="1627" spc="-9">
                <a:latin typeface="HY견고딕"/>
                <a:cs typeface="HY견고딕"/>
              </a:rPr>
              <a:t>Academic discussion of </a:t>
            </a:r>
            <a:r>
              <a:rPr lang="en-US" altLang="ko-KR" sz="1627" spc="-4">
                <a:latin typeface="HY견고딕"/>
                <a:cs typeface="HY견고딕"/>
              </a:rPr>
              <a:t>data </a:t>
            </a:r>
            <a:r>
              <a:rPr lang="en-US" altLang="ko-KR" sz="1627" spc="-9">
                <a:latin typeface="HY견고딕"/>
                <a:cs typeface="HY견고딕"/>
              </a:rPr>
              <a:t>ownership </a:t>
            </a:r>
            <a:r>
              <a:rPr lang="en-US" altLang="ko-KR" sz="1627" spc="-4">
                <a:latin typeface="HY견고딕"/>
                <a:cs typeface="HY견고딕"/>
              </a:rPr>
              <a:t>(MyData</a:t>
            </a:r>
            <a:r>
              <a:rPr lang="ko-KR" altLang="en-US" sz="1627" spc="98">
                <a:latin typeface="HY견고딕"/>
                <a:cs typeface="HY견고딕"/>
              </a:rPr>
              <a:t> </a:t>
            </a:r>
            <a:r>
              <a:rPr lang="en-US" altLang="ko-KR" sz="1627" spc="-9">
                <a:latin typeface="HY견고딕"/>
                <a:cs typeface="HY견고딕"/>
              </a:rPr>
              <a:t>business)</a:t>
            </a:r>
          </a:p>
          <a:p>
            <a:pPr marL="35336">
              <a:spcBef>
                <a:spcPts val="586"/>
              </a:spcBef>
              <a:defRPr lang="ko-KR" altLang="en-US"/>
            </a:pPr>
            <a:r>
              <a:rPr lang="ko-KR" altLang="en-US" sz="1541" spc="-4">
                <a:latin typeface="함초롬돋움"/>
                <a:cs typeface="함초롬돋움"/>
              </a:rPr>
              <a:t>② </a:t>
            </a:r>
            <a:r>
              <a:rPr lang="en-US" altLang="ko-KR" sz="1541" spc="-9">
                <a:latin typeface="Arial"/>
                <a:cs typeface="Arial"/>
              </a:rPr>
              <a:t>Legal basis </a:t>
            </a:r>
            <a:r>
              <a:rPr lang="en-US" altLang="ko-KR" sz="1541" spc="-4">
                <a:latin typeface="Arial"/>
                <a:cs typeface="Arial"/>
              </a:rPr>
              <a:t>for the protection </a:t>
            </a:r>
            <a:r>
              <a:rPr lang="en-US" altLang="ko-KR" sz="1541" spc="-9">
                <a:latin typeface="Arial"/>
                <a:cs typeface="Arial"/>
              </a:rPr>
              <a:t>of data </a:t>
            </a:r>
            <a:r>
              <a:rPr lang="en-US" altLang="ko-KR" sz="1541" spc="-4">
                <a:latin typeface="Arial"/>
                <a:cs typeface="Arial"/>
              </a:rPr>
              <a:t>assets (Basic Act </a:t>
            </a:r>
            <a:r>
              <a:rPr lang="en-US" altLang="ko-KR" sz="1541" spc="-9">
                <a:latin typeface="Arial"/>
                <a:cs typeface="Arial"/>
              </a:rPr>
              <a:t>on </a:t>
            </a:r>
            <a:r>
              <a:rPr lang="en-US" altLang="ko-KR" sz="1541" spc="-4">
                <a:latin typeface="Arial"/>
                <a:cs typeface="Arial"/>
              </a:rPr>
              <a:t>Promotion </a:t>
            </a:r>
            <a:r>
              <a:rPr lang="en-US" altLang="ko-KR" sz="1541" spc="-9">
                <a:latin typeface="Arial"/>
                <a:cs typeface="Arial"/>
              </a:rPr>
              <a:t>and </a:t>
            </a:r>
            <a:r>
              <a:rPr lang="en-US" altLang="ko-KR" sz="1541" spc="-4">
                <a:latin typeface="Arial"/>
                <a:cs typeface="Arial"/>
              </a:rPr>
              <a:t>Use </a:t>
            </a:r>
            <a:r>
              <a:rPr lang="en-US" altLang="ko-KR" sz="1541" spc="-9">
                <a:latin typeface="Arial"/>
                <a:cs typeface="Arial"/>
              </a:rPr>
              <a:t>of </a:t>
            </a:r>
            <a:r>
              <a:rPr lang="en-US" altLang="ko-KR" sz="1541" spc="-4">
                <a:latin typeface="Arial"/>
                <a:cs typeface="Arial"/>
              </a:rPr>
              <a:t>Data</a:t>
            </a:r>
            <a:r>
              <a:rPr lang="ko-KR" altLang="en-US" sz="1541" spc="184">
                <a:latin typeface="Arial"/>
                <a:cs typeface="Arial"/>
              </a:rPr>
              <a:t> </a:t>
            </a:r>
            <a:r>
              <a:rPr lang="en-US" altLang="ko-KR" sz="1541" spc="-4">
                <a:latin typeface="Arial"/>
                <a:cs typeface="Arial"/>
              </a:rPr>
              <a:t>Industry in Korea)</a:t>
            </a:r>
          </a:p>
          <a:p>
            <a:pPr marL="35336">
              <a:spcBef>
                <a:spcPts val="552"/>
              </a:spcBef>
              <a:defRPr lang="ko-KR" altLang="en-US"/>
            </a:pPr>
            <a:r>
              <a:rPr lang="en-US" altLang="ko-KR" sz="1541" spc="-4">
                <a:latin typeface="Arial"/>
                <a:cs typeface="Arial"/>
              </a:rPr>
              <a:t>- Article </a:t>
            </a:r>
            <a:r>
              <a:rPr lang="en-US" altLang="ko-KR" sz="1541" spc="-9">
                <a:latin typeface="Arial"/>
                <a:cs typeface="Arial"/>
              </a:rPr>
              <a:t>12 </a:t>
            </a:r>
            <a:r>
              <a:rPr lang="en-US" altLang="ko-KR" sz="1541" spc="-4">
                <a:latin typeface="Arial"/>
                <a:cs typeface="Arial"/>
              </a:rPr>
              <a:t>(Protection </a:t>
            </a:r>
            <a:r>
              <a:rPr lang="en-US" altLang="ko-KR" sz="1541" spc="-9">
                <a:latin typeface="Arial"/>
                <a:cs typeface="Arial"/>
              </a:rPr>
              <a:t>of </a:t>
            </a:r>
            <a:r>
              <a:rPr lang="en-US" altLang="ko-KR" sz="1541" spc="-4">
                <a:latin typeface="Arial"/>
                <a:cs typeface="Arial"/>
              </a:rPr>
              <a:t>Data Assets) (1) Data (data assets) with an</a:t>
            </a:r>
            <a:r>
              <a:rPr lang="ko-KR" altLang="en-US" sz="1541" spc="-4">
                <a:latin typeface="Arial"/>
                <a:cs typeface="Arial"/>
              </a:rPr>
              <a:t> </a:t>
            </a:r>
            <a:r>
              <a:rPr lang="en-US" altLang="ko-KR" sz="1541" spc="-9">
                <a:latin typeface="Arial"/>
                <a:cs typeface="Arial"/>
              </a:rPr>
              <a:t>economic </a:t>
            </a:r>
            <a:r>
              <a:rPr lang="en-US" altLang="ko-KR" sz="1541" spc="-4">
                <a:latin typeface="Arial"/>
                <a:cs typeface="Arial"/>
              </a:rPr>
              <a:t>value </a:t>
            </a:r>
            <a:r>
              <a:rPr lang="en-US" altLang="ko-KR" sz="1541" spc="-9">
                <a:latin typeface="Arial"/>
                <a:cs typeface="Arial"/>
              </a:rPr>
              <a:t>generated by data producers </a:t>
            </a:r>
            <a:r>
              <a:rPr lang="en-US" altLang="ko-KR" sz="1541" spc="-4">
                <a:latin typeface="Arial"/>
                <a:cs typeface="Arial"/>
              </a:rPr>
              <a:t>with significant </a:t>
            </a:r>
            <a:r>
              <a:rPr lang="en-US" altLang="ko-KR" sz="1541" spc="-9">
                <a:latin typeface="Arial"/>
                <a:cs typeface="Arial"/>
              </a:rPr>
              <a:t>human or </a:t>
            </a:r>
            <a:r>
              <a:rPr lang="en-US" altLang="ko-KR" sz="1541" spc="-4">
                <a:latin typeface="Arial"/>
                <a:cs typeface="Arial"/>
              </a:rPr>
              <a:t>physical investment </a:t>
            </a:r>
            <a:r>
              <a:rPr lang="en-US" altLang="ko-KR" sz="1541" spc="-9">
                <a:latin typeface="Arial"/>
                <a:cs typeface="Arial"/>
              </a:rPr>
              <a:t>and effort </a:t>
            </a:r>
            <a:r>
              <a:rPr lang="en-US" altLang="ko-KR" sz="1541" spc="-4">
                <a:latin typeface="Arial"/>
                <a:cs typeface="Arial"/>
              </a:rPr>
              <a:t>shall </a:t>
            </a:r>
            <a:r>
              <a:rPr lang="en-US" altLang="ko-KR" sz="1541" spc="-9">
                <a:latin typeface="Arial"/>
                <a:cs typeface="Arial"/>
              </a:rPr>
              <a:t>be protected.</a:t>
            </a:r>
          </a:p>
          <a:p>
            <a:pPr marL="133188">
              <a:spcBef>
                <a:spcPts val="561"/>
              </a:spcBef>
              <a:defRPr lang="ko-KR" altLang="en-US"/>
            </a:pPr>
            <a:r>
              <a:rPr lang="en-US" altLang="ko-KR" sz="1541" spc="-4">
                <a:latin typeface="Arial"/>
                <a:cs typeface="Arial"/>
              </a:rPr>
              <a:t>&gt; IT </a:t>
            </a:r>
            <a:r>
              <a:rPr lang="en-US" altLang="ko-KR" sz="1541" spc="-9">
                <a:latin typeface="Arial"/>
                <a:cs typeface="Arial"/>
              </a:rPr>
              <a:t>companies’</a:t>
            </a:r>
            <a:r>
              <a:rPr lang="ko-KR" altLang="en-US" sz="1541" spc="-9">
                <a:latin typeface="Arial"/>
                <a:cs typeface="Arial"/>
              </a:rPr>
              <a:t> </a:t>
            </a:r>
            <a:r>
              <a:rPr lang="en-US" altLang="ko-KR" sz="1541" spc="-9">
                <a:latin typeface="Arial"/>
                <a:cs typeface="Arial"/>
              </a:rPr>
              <a:t>theory </a:t>
            </a:r>
            <a:r>
              <a:rPr lang="en-US" altLang="ko-KR" sz="1541" spc="-4">
                <a:latin typeface="Arial"/>
                <a:cs typeface="Arial"/>
              </a:rPr>
              <a:t>to strengthen</a:t>
            </a:r>
            <a:r>
              <a:rPr lang="ko-KR" altLang="en-US" sz="1541" spc="-4">
                <a:latin typeface="Arial"/>
                <a:cs typeface="Arial"/>
              </a:rPr>
              <a:t> </a:t>
            </a:r>
            <a:r>
              <a:rPr lang="en-US" altLang="ko-KR" sz="1541" spc="-4">
                <a:latin typeface="Arial"/>
                <a:cs typeface="Arial"/>
              </a:rPr>
              <a:t>the </a:t>
            </a:r>
            <a:r>
              <a:rPr lang="en-US" altLang="ko-KR" sz="1541" spc="-9">
                <a:latin typeface="Arial"/>
                <a:cs typeface="Arial"/>
              </a:rPr>
              <a:t>ownership of big</a:t>
            </a:r>
            <a:r>
              <a:rPr lang="ko-KR" altLang="en-US" sz="1541" spc="107">
                <a:latin typeface="Arial"/>
                <a:cs typeface="Arial"/>
              </a:rPr>
              <a:t> </a:t>
            </a:r>
            <a:r>
              <a:rPr lang="en-US" altLang="ko-KR" sz="1541" spc="-9">
                <a:latin typeface="Arial"/>
                <a:cs typeface="Arial"/>
              </a:rPr>
              <a:t>data</a:t>
            </a:r>
          </a:p>
          <a:p>
            <a:pPr>
              <a:spcBef>
                <a:spcPts val="26"/>
              </a:spcBef>
              <a:defRPr lang="ko-KR" altLang="en-US"/>
            </a:pPr>
            <a:endParaRPr lang="ko-KR" altLang="en-US" sz="1969">
              <a:latin typeface="Times New Roman"/>
              <a:cs typeface="Times New Roman"/>
            </a:endParaRPr>
          </a:p>
          <a:p>
            <a:pPr marL="35336">
              <a:defRPr lang="ko-KR" altLang="en-US"/>
            </a:pPr>
            <a:r>
              <a:rPr lang="ko-KR" altLang="en-US" sz="1541" spc="-4">
                <a:latin typeface="함초롬돋움"/>
                <a:cs typeface="함초롬돋움"/>
              </a:rPr>
              <a:t>③ </a:t>
            </a:r>
            <a:r>
              <a:rPr lang="en-US" altLang="ko-KR" sz="1541" spc="-9">
                <a:latin typeface="Arial"/>
                <a:cs typeface="Arial"/>
              </a:rPr>
              <a:t>Recognizing data ownership as an inseparable relationship </a:t>
            </a:r>
            <a:r>
              <a:rPr lang="en-US" altLang="ko-KR" sz="1541" spc="-4">
                <a:latin typeface="Arial"/>
                <a:cs typeface="Arial"/>
              </a:rPr>
              <a:t>with the </a:t>
            </a:r>
            <a:r>
              <a:rPr lang="en-US" altLang="ko-KR" sz="1541" spc="-9">
                <a:latin typeface="Arial"/>
                <a:cs typeface="Arial"/>
              </a:rPr>
              <a:t>data  </a:t>
            </a:r>
            <a:r>
              <a:rPr lang="en-US" altLang="ko-KR" sz="1541" spc="-4">
                <a:latin typeface="Arial"/>
                <a:cs typeface="Arial"/>
              </a:rPr>
              <a:t>subject</a:t>
            </a:r>
            <a:r>
              <a:rPr lang="ko-KR" altLang="en-US" sz="1541" spc="342">
                <a:latin typeface="Arial"/>
                <a:cs typeface="Arial"/>
              </a:rPr>
              <a:t> </a:t>
            </a:r>
            <a:r>
              <a:rPr lang="en-US" altLang="ko-KR" sz="1541" spc="-4">
                <a:latin typeface="Arial"/>
                <a:cs typeface="Arial"/>
              </a:rPr>
              <a:t>adversely</a:t>
            </a:r>
            <a:r>
              <a:rPr lang="ko-KR" altLang="en-US" sz="1541" spc="342">
                <a:latin typeface="Arial"/>
                <a:cs typeface="Arial"/>
              </a:rPr>
              <a:t> </a:t>
            </a:r>
            <a:r>
              <a:rPr lang="en-US" altLang="ko-KR" sz="1541" spc="-9">
                <a:latin typeface="Arial"/>
                <a:cs typeface="Arial"/>
              </a:rPr>
              <a:t>affects</a:t>
            </a:r>
            <a:r>
              <a:rPr lang="ko-KR" altLang="en-US" sz="1541" spc="330">
                <a:latin typeface="Arial"/>
                <a:cs typeface="Arial"/>
              </a:rPr>
              <a:t> </a:t>
            </a:r>
            <a:r>
              <a:rPr lang="en-US" altLang="ko-KR" sz="1541" spc="-9">
                <a:latin typeface="Arial"/>
                <a:cs typeface="Arial"/>
              </a:rPr>
              <a:t>data</a:t>
            </a:r>
            <a:r>
              <a:rPr lang="ko-KR" altLang="en-US" sz="1541" spc="342">
                <a:latin typeface="Arial"/>
                <a:cs typeface="Arial"/>
              </a:rPr>
              <a:t> </a:t>
            </a:r>
            <a:r>
              <a:rPr lang="en-US" altLang="ko-KR" sz="1541" spc="-4">
                <a:latin typeface="Arial"/>
                <a:cs typeface="Arial"/>
              </a:rPr>
              <a:t>distribution</a:t>
            </a:r>
            <a:r>
              <a:rPr lang="ko-KR" altLang="en-US" sz="1541" spc="347">
                <a:latin typeface="Arial"/>
                <a:cs typeface="Arial"/>
              </a:rPr>
              <a:t> </a:t>
            </a:r>
            <a:r>
              <a:rPr lang="en-US" altLang="ko-KR" sz="1541" spc="-9">
                <a:latin typeface="Arial"/>
                <a:cs typeface="Arial"/>
              </a:rPr>
              <a:t>and the</a:t>
            </a:r>
            <a:r>
              <a:rPr lang="ko-KR" altLang="en-US" sz="1541" spc="342">
                <a:latin typeface="Arial"/>
                <a:cs typeface="Arial"/>
              </a:rPr>
              <a:t> </a:t>
            </a:r>
            <a:r>
              <a:rPr lang="en-US" altLang="ko-KR" sz="1541" spc="-4">
                <a:latin typeface="Arial"/>
                <a:cs typeface="Arial"/>
              </a:rPr>
              <a:t>industry</a:t>
            </a:r>
            <a:r>
              <a:rPr lang="ko-KR" altLang="en-US" sz="1541" spc="342">
                <a:latin typeface="Arial"/>
                <a:cs typeface="Arial"/>
              </a:rPr>
              <a:t> </a:t>
            </a:r>
            <a:r>
              <a:rPr lang="en-US" altLang="ko-KR" sz="1541" spc="-9">
                <a:latin typeface="Arial"/>
                <a:cs typeface="Arial"/>
              </a:rPr>
              <a:t>as</a:t>
            </a:r>
            <a:r>
              <a:rPr lang="ko-KR" altLang="en-US" sz="1541" spc="330">
                <a:latin typeface="Arial"/>
                <a:cs typeface="Arial"/>
              </a:rPr>
              <a:t> </a:t>
            </a:r>
            <a:r>
              <a:rPr lang="en-US" altLang="ko-KR" sz="1541" spc="-4">
                <a:latin typeface="Arial"/>
                <a:cs typeface="Arial"/>
              </a:rPr>
              <a:t>a</a:t>
            </a:r>
            <a:r>
              <a:rPr lang="ko-KR" altLang="en-US" sz="1541" spc="342">
                <a:latin typeface="Arial"/>
                <a:cs typeface="Arial"/>
              </a:rPr>
              <a:t> </a:t>
            </a:r>
            <a:r>
              <a:rPr lang="en-US" altLang="ko-KR" sz="1541" spc="-9">
                <a:latin typeface="Arial"/>
                <a:cs typeface="Arial"/>
              </a:rPr>
              <a:t>whole</a:t>
            </a:r>
          </a:p>
        </p:txBody>
      </p:sp>
      <p:sp>
        <p:nvSpPr>
          <p:cNvPr id="6" name="object 6"/>
          <p:cNvSpPr txBox="1"/>
          <p:nvPr/>
        </p:nvSpPr>
        <p:spPr>
          <a:xfrm>
            <a:off x="8315516" y="6198907"/>
            <a:ext cx="91331" cy="116393"/>
          </a:xfrm>
          <a:prstGeom prst="rect">
            <a:avLst/>
          </a:prstGeom>
        </p:spPr>
        <p:txBody>
          <a:bodyPr vert="horz" wrap="square" lIns="0" tIns="10873" rIns="0" bIns="0">
            <a:spAutoFit/>
          </a:bodyPr>
          <a:lstStyle/>
          <a:p>
            <a:pPr marL="21745">
              <a:spcBef>
                <a:spcPts val="86"/>
              </a:spcBef>
              <a:defRPr lang="ko-KR" altLang="en-US"/>
            </a:pPr>
            <a:fld id="{81D60167-4931-47E6-BA6A-407CBD079E47}" type="slidenum">
              <a:rPr lang="en-US" sz="685">
                <a:solidFill>
                  <a:srgbClr val="6B8F99"/>
                </a:solidFill>
                <a:latin typeface="Tahoma"/>
                <a:cs typeface="Tahoma"/>
              </a:rPr>
              <a:pPr marL="21745">
                <a:spcBef>
                  <a:spcPts val="86"/>
                </a:spcBef>
                <a:defRPr lang="ko-KR" altLang="en-US"/>
              </a:pPr>
              <a:t>9</a:t>
            </a:fld>
            <a:endParaRPr lang="en-US" sz="685">
              <a:solidFill>
                <a:srgbClr val="6B8F99"/>
              </a:solidFill>
              <a:latin typeface="Tahoma"/>
              <a:cs typeface="Tahoma"/>
            </a:endParaRPr>
          </a:p>
        </p:txBody>
      </p:sp>
    </p:spTree>
  </p:cSld>
  <p:clrMapOvr>
    <a:masterClrMapping/>
  </p:clrMapOv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a:ln>
        <a:ln w="12700" cap="flat" cmpd="sng" algn="ctr">
          <a:solidFill>
            <a:schemeClr val="phClr"/>
          </a:solidFill>
          <a:prstDash val="solid"/>
          <a:miter/>
        </a:ln>
        <a:ln w="19050" cap="flat" cmpd="sng" algn="ctr">
          <a:solidFill>
            <a:schemeClr val="phClr"/>
          </a:solidFill>
          <a:prstDash val="solid"/>
          <a:miter/>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a:ln>
        <a:ln w="12700" cap="flat" cmpd="sng" algn="ctr">
          <a:solidFill>
            <a:schemeClr val="phClr"/>
          </a:solidFill>
          <a:prstDash val="solid"/>
          <a:miter/>
        </a:ln>
        <a:ln w="19050" cap="flat" cmpd="sng" algn="ctr">
          <a:solidFill>
            <a:schemeClr val="phClr"/>
          </a:solidFill>
          <a:prstDash val="solid"/>
          <a:miter/>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72</TotalTime>
  <Words>8987</Words>
  <Application>Microsoft Office PowerPoint</Application>
  <PresentationFormat>On-screen Show (4:3)</PresentationFormat>
  <Paragraphs>708</Paragraphs>
  <Slides>46</Slides>
  <Notes>45</Notes>
  <HiddenSlides>0</HiddenSlides>
  <MMClips>0</MMClips>
  <ScaleCrop>false</ScaleCrop>
  <HeadingPairs>
    <vt:vector size="6" baseType="variant">
      <vt:variant>
        <vt:lpstr>Fonts Used</vt:lpstr>
      </vt:variant>
      <vt:variant>
        <vt:i4>14</vt:i4>
      </vt:variant>
      <vt:variant>
        <vt:lpstr>Theme</vt:lpstr>
      </vt:variant>
      <vt:variant>
        <vt:i4>1</vt:i4>
      </vt:variant>
      <vt:variant>
        <vt:lpstr>Slide Titles</vt:lpstr>
      </vt:variant>
      <vt:variant>
        <vt:i4>46</vt:i4>
      </vt:variant>
    </vt:vector>
  </HeadingPairs>
  <TitlesOfParts>
    <vt:vector size="61" baseType="lpstr">
      <vt:lpstr>굴림</vt:lpstr>
      <vt:lpstr>맑은 고딕</vt:lpstr>
      <vt:lpstr>Arial</vt:lpstr>
      <vt:lpstr>Arial Unicode MS</vt:lpstr>
      <vt:lpstr>Calibri</vt:lpstr>
      <vt:lpstr>Calibri Light</vt:lpstr>
      <vt:lpstr>HY견고딕</vt:lpstr>
      <vt:lpstr>HY헤드라인M</vt:lpstr>
      <vt:lpstr>mn-ea</vt:lpstr>
      <vt:lpstr>Tahoma</vt:lpstr>
      <vt:lpstr>Times New Roman</vt:lpstr>
      <vt:lpstr>문체부 훈민정음체</vt:lpstr>
      <vt:lpstr>함초롬돋움</vt:lpstr>
      <vt:lpstr>함초롬바탕</vt:lpstr>
      <vt:lpstr>Office Theme</vt:lpstr>
      <vt:lpstr>PowerPoint Presentation</vt:lpstr>
      <vt:lpstr>Global Tax Trends - Latest Updates on Global Taxation</vt:lpstr>
      <vt:lpstr>Table of Content</vt:lpstr>
      <vt:lpstr>I. Digital Data Tax</vt:lpstr>
      <vt:lpstr>I. Digital Data Tax</vt:lpstr>
      <vt:lpstr>I. Digital Data Tax</vt:lpstr>
      <vt:lpstr>I. Digital Data Tax</vt:lpstr>
      <vt:lpstr>I. Digital Data Tax</vt:lpstr>
      <vt:lpstr>I. Digital Data Tax</vt:lpstr>
      <vt:lpstr>I. Digital Data Tax</vt:lpstr>
      <vt:lpstr>Ⅱ. Global trends on data taxation</vt:lpstr>
      <vt:lpstr>Ⅱ. Global trends on data taxation</vt:lpstr>
      <vt:lpstr>Ⅱ. Global trends on data taxation</vt:lpstr>
      <vt:lpstr>Ⅱ. Global trends on data taxation</vt:lpstr>
      <vt:lpstr>Ⅱ. Global trends on data taxation</vt:lpstr>
      <vt:lpstr>Ⅱ. Global trends on data taxation</vt:lpstr>
      <vt:lpstr>Ⅱ. Global trends on data taxation</vt:lpstr>
      <vt:lpstr>Ⅱ. Global trends on data taxation</vt:lpstr>
      <vt:lpstr>Ⅱ. Global trends on data taxation</vt:lpstr>
      <vt:lpstr>Ⅱ. Global trends on data taxation</vt:lpstr>
      <vt:lpstr>Ⅲ. Taxation logic of DDT</vt:lpstr>
      <vt:lpstr>Ⅲ. Taxation logic of DDT</vt:lpstr>
      <vt:lpstr>Ⅲ. Taxation logic of DDT</vt:lpstr>
      <vt:lpstr>Ⅲ. Taxation logic of DDT</vt:lpstr>
      <vt:lpstr>Ⅲ. Taxation logic of DDT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Ⅴ. Direction to legislate Data tax</vt:lpstr>
      <vt:lpstr>Ⅴ. Direction to legislate Data tax</vt:lpstr>
      <vt:lpstr>Ⅴ. Direction to legislate Data tax</vt:lpstr>
      <vt:lpstr>Ⅴ. Direction to legislate Data tax</vt:lpstr>
      <vt:lpstr>Ⅴ. Direction to legislate Data tax</vt:lpstr>
      <vt:lpstr>Ⅴ. Direction to legislate Data tax</vt:lpstr>
      <vt:lpstr>Ⅴ. Direction to legislate Data tax</vt:lpstr>
      <vt:lpstr>PowerPoint Presentation</vt:lpstr>
      <vt:lpstr>PowerPoint Presentation</vt:lpstr>
      <vt:lpstr>Ⅴ. Direction to legislate Data tax</vt:lpstr>
      <vt:lpstr>Ⅴ. Direction to legislate Data tax</vt:lpstr>
      <vt:lpstr>Ⅴ. Direction to legislate Data tax</vt:lpstr>
      <vt:lpstr>Conclusion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Dhenny Caesar</dc:creator>
  <cp:lastModifiedBy>Kapal Api Global</cp:lastModifiedBy>
  <cp:revision>10</cp:revision>
  <dcterms:created xsi:type="dcterms:W3CDTF">2022-11-14T13:08:08Z</dcterms:created>
  <dcterms:modified xsi:type="dcterms:W3CDTF">2022-11-17T09:02:36Z</dcterms:modified>
</cp:coreProperties>
</file>