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91" r:id="rId2"/>
    <p:sldId id="260" r:id="rId3"/>
    <p:sldId id="286" r:id="rId4"/>
    <p:sldId id="321" r:id="rId5"/>
    <p:sldId id="323" r:id="rId6"/>
    <p:sldId id="325" r:id="rId7"/>
    <p:sldId id="330" r:id="rId8"/>
    <p:sldId id="331" r:id="rId9"/>
    <p:sldId id="332" r:id="rId10"/>
    <p:sldId id="334" r:id="rId11"/>
    <p:sldId id="335" r:id="rId12"/>
    <p:sldId id="336" r:id="rId13"/>
    <p:sldId id="337" r:id="rId14"/>
    <p:sldId id="338" r:id="rId15"/>
    <p:sldId id="339" r:id="rId16"/>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AEBA"/>
    <a:srgbClr val="685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7BA505-5FB1-430C-B524-09F3A317B95C}" v="94" dt="2024-10-17T12:55:06.4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84892" autoAdjust="0"/>
  </p:normalViewPr>
  <p:slideViewPr>
    <p:cSldViewPr snapToGrid="0">
      <p:cViewPr varScale="1">
        <p:scale>
          <a:sx n="90" d="100"/>
          <a:sy n="90" d="100"/>
        </p:scale>
        <p:origin x="102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Y Ka" userId="ec0105221c9063ab" providerId="LiveId" clId="{FB7BA505-5FB1-430C-B524-09F3A317B95C}"/>
    <pc:docChg chg="undo custSel modSld">
      <pc:chgData name="SY Ka" userId="ec0105221c9063ab" providerId="LiveId" clId="{FB7BA505-5FB1-430C-B524-09F3A317B95C}" dt="2024-10-17T12:57:40.498" v="494" actId="20577"/>
      <pc:docMkLst>
        <pc:docMk/>
      </pc:docMkLst>
      <pc:sldChg chg="modSp">
        <pc:chgData name="SY Ka" userId="ec0105221c9063ab" providerId="LiveId" clId="{FB7BA505-5FB1-430C-B524-09F3A317B95C}" dt="2024-10-17T12:42:15.130" v="17" actId="20577"/>
        <pc:sldMkLst>
          <pc:docMk/>
          <pc:sldMk cId="0" sldId="286"/>
        </pc:sldMkLst>
        <pc:spChg chg="mod">
          <ac:chgData name="SY Ka" userId="ec0105221c9063ab" providerId="LiveId" clId="{FB7BA505-5FB1-430C-B524-09F3A317B95C}" dt="2024-10-17T12:42:15.130" v="17" actId="20577"/>
          <ac:spMkLst>
            <pc:docMk/>
            <pc:sldMk cId="0" sldId="286"/>
            <ac:spMk id="19" creationId="{00000000-0000-0000-0000-000000000000}"/>
          </ac:spMkLst>
        </pc:spChg>
      </pc:sldChg>
      <pc:sldChg chg="delSp mod delAnim">
        <pc:chgData name="SY Ka" userId="ec0105221c9063ab" providerId="LiveId" clId="{FB7BA505-5FB1-430C-B524-09F3A317B95C}" dt="2024-10-17T12:42:06.055" v="0" actId="478"/>
        <pc:sldMkLst>
          <pc:docMk/>
          <pc:sldMk cId="0" sldId="291"/>
        </pc:sldMkLst>
        <pc:spChg chg="del">
          <ac:chgData name="SY Ka" userId="ec0105221c9063ab" providerId="LiveId" clId="{FB7BA505-5FB1-430C-B524-09F3A317B95C}" dt="2024-10-17T12:42:06.055" v="0" actId="478"/>
          <ac:spMkLst>
            <pc:docMk/>
            <pc:sldMk cId="0" sldId="291"/>
            <ac:spMk id="11" creationId="{00000000-0000-0000-0000-000000000000}"/>
          </ac:spMkLst>
        </pc:spChg>
      </pc:sldChg>
      <pc:sldChg chg="addSp delSp modSp mod">
        <pc:chgData name="SY Ka" userId="ec0105221c9063ab" providerId="LiveId" clId="{FB7BA505-5FB1-430C-B524-09F3A317B95C}" dt="2024-10-17T12:43:58.547" v="104"/>
        <pc:sldMkLst>
          <pc:docMk/>
          <pc:sldMk cId="0" sldId="321"/>
        </pc:sldMkLst>
        <pc:spChg chg="add del mod">
          <ac:chgData name="SY Ka" userId="ec0105221c9063ab" providerId="LiveId" clId="{FB7BA505-5FB1-430C-B524-09F3A317B95C}" dt="2024-10-17T12:43:58.547" v="104"/>
          <ac:spMkLst>
            <pc:docMk/>
            <pc:sldMk cId="0" sldId="321"/>
            <ac:spMk id="2" creationId="{870510F0-DA54-9890-D15F-61AB06AF27C5}"/>
          </ac:spMkLst>
        </pc:spChg>
        <pc:spChg chg="mod">
          <ac:chgData name="SY Ka" userId="ec0105221c9063ab" providerId="LiveId" clId="{FB7BA505-5FB1-430C-B524-09F3A317B95C}" dt="2024-10-17T12:43:52.730" v="102" actId="20577"/>
          <ac:spMkLst>
            <pc:docMk/>
            <pc:sldMk cId="0" sldId="321"/>
            <ac:spMk id="17" creationId="{00000000-0000-0000-0000-000000000000}"/>
          </ac:spMkLst>
        </pc:spChg>
      </pc:sldChg>
      <pc:sldChg chg="modSp">
        <pc:chgData name="SY Ka" userId="ec0105221c9063ab" providerId="LiveId" clId="{FB7BA505-5FB1-430C-B524-09F3A317B95C}" dt="2024-10-17T12:44:05.824" v="107"/>
        <pc:sldMkLst>
          <pc:docMk/>
          <pc:sldMk cId="0" sldId="323"/>
        </pc:sldMkLst>
        <pc:spChg chg="mod">
          <ac:chgData name="SY Ka" userId="ec0105221c9063ab" providerId="LiveId" clId="{FB7BA505-5FB1-430C-B524-09F3A317B95C}" dt="2024-10-17T12:44:05.824" v="107"/>
          <ac:spMkLst>
            <pc:docMk/>
            <pc:sldMk cId="0" sldId="323"/>
            <ac:spMk id="19" creationId="{00000000-0000-0000-0000-000000000000}"/>
          </ac:spMkLst>
        </pc:spChg>
      </pc:sldChg>
      <pc:sldChg chg="modSp mod">
        <pc:chgData name="SY Ka" userId="ec0105221c9063ab" providerId="LiveId" clId="{FB7BA505-5FB1-430C-B524-09F3A317B95C}" dt="2024-10-17T12:44:35.082" v="165" actId="6549"/>
        <pc:sldMkLst>
          <pc:docMk/>
          <pc:sldMk cId="0" sldId="325"/>
        </pc:sldMkLst>
        <pc:spChg chg="mod">
          <ac:chgData name="SY Ka" userId="ec0105221c9063ab" providerId="LiveId" clId="{FB7BA505-5FB1-430C-B524-09F3A317B95C}" dt="2024-10-17T12:44:13.784" v="121" actId="20577"/>
          <ac:spMkLst>
            <pc:docMk/>
            <pc:sldMk cId="0" sldId="325"/>
            <ac:spMk id="2" creationId="{00000000-0000-0000-0000-000000000000}"/>
          </ac:spMkLst>
        </pc:spChg>
        <pc:spChg chg="mod">
          <ac:chgData name="SY Ka" userId="ec0105221c9063ab" providerId="LiveId" clId="{FB7BA505-5FB1-430C-B524-09F3A317B95C}" dt="2024-10-17T12:44:35.082" v="165" actId="6549"/>
          <ac:spMkLst>
            <pc:docMk/>
            <pc:sldMk cId="0" sldId="325"/>
            <ac:spMk id="4" creationId="{7B0AEEC1-1742-E7F8-6E3F-330A8BFE76EF}"/>
          </ac:spMkLst>
        </pc:spChg>
      </pc:sldChg>
      <pc:sldChg chg="modSp mod">
        <pc:chgData name="SY Ka" userId="ec0105221c9063ab" providerId="LiveId" clId="{FB7BA505-5FB1-430C-B524-09F3A317B95C}" dt="2024-10-17T12:45:50.065" v="173" actId="20577"/>
        <pc:sldMkLst>
          <pc:docMk/>
          <pc:sldMk cId="0" sldId="330"/>
        </pc:sldMkLst>
        <pc:spChg chg="mod">
          <ac:chgData name="SY Ka" userId="ec0105221c9063ab" providerId="LiveId" clId="{FB7BA505-5FB1-430C-B524-09F3A317B95C}" dt="2024-10-17T12:45:50.065" v="173" actId="20577"/>
          <ac:spMkLst>
            <pc:docMk/>
            <pc:sldMk cId="0" sldId="330"/>
            <ac:spMk id="3" creationId="{7A673C3A-5621-ACCA-DB1E-74EE59885F64}"/>
          </ac:spMkLst>
        </pc:spChg>
      </pc:sldChg>
      <pc:sldChg chg="modSp mod">
        <pc:chgData name="SY Ka" userId="ec0105221c9063ab" providerId="LiveId" clId="{FB7BA505-5FB1-430C-B524-09F3A317B95C}" dt="2024-10-17T12:52:50.591" v="374" actId="113"/>
        <pc:sldMkLst>
          <pc:docMk/>
          <pc:sldMk cId="850877610" sldId="331"/>
        </pc:sldMkLst>
        <pc:spChg chg="mod">
          <ac:chgData name="SY Ka" userId="ec0105221c9063ab" providerId="LiveId" clId="{FB7BA505-5FB1-430C-B524-09F3A317B95C}" dt="2024-10-17T12:52:45.915" v="372" actId="113"/>
          <ac:spMkLst>
            <pc:docMk/>
            <pc:sldMk cId="850877610" sldId="331"/>
            <ac:spMk id="2" creationId="{35A9FAA1-BEA7-67E0-A743-85224749F173}"/>
          </ac:spMkLst>
        </pc:spChg>
        <pc:spChg chg="mod">
          <ac:chgData name="SY Ka" userId="ec0105221c9063ab" providerId="LiveId" clId="{FB7BA505-5FB1-430C-B524-09F3A317B95C}" dt="2024-10-17T12:52:50.591" v="374" actId="113"/>
          <ac:spMkLst>
            <pc:docMk/>
            <pc:sldMk cId="850877610" sldId="331"/>
            <ac:spMk id="3" creationId="{7A673C3A-5621-ACCA-DB1E-74EE59885F64}"/>
          </ac:spMkLst>
        </pc:spChg>
      </pc:sldChg>
      <pc:sldChg chg="modSp mod">
        <pc:chgData name="SY Ka" userId="ec0105221c9063ab" providerId="LiveId" clId="{FB7BA505-5FB1-430C-B524-09F3A317B95C}" dt="2024-10-17T12:50:03.813" v="326"/>
        <pc:sldMkLst>
          <pc:docMk/>
          <pc:sldMk cId="2233609788" sldId="332"/>
        </pc:sldMkLst>
        <pc:spChg chg="mod">
          <ac:chgData name="SY Ka" userId="ec0105221c9063ab" providerId="LiveId" clId="{FB7BA505-5FB1-430C-B524-09F3A317B95C}" dt="2024-10-17T12:50:03.813" v="326"/>
          <ac:spMkLst>
            <pc:docMk/>
            <pc:sldMk cId="2233609788" sldId="332"/>
            <ac:spMk id="3" creationId="{7A673C3A-5621-ACCA-DB1E-74EE59885F64}"/>
          </ac:spMkLst>
        </pc:spChg>
      </pc:sldChg>
      <pc:sldChg chg="modSp mod">
        <pc:chgData name="SY Ka" userId="ec0105221c9063ab" providerId="LiveId" clId="{FB7BA505-5FB1-430C-B524-09F3A317B95C}" dt="2024-10-17T12:53:41.721" v="375" actId="113"/>
        <pc:sldMkLst>
          <pc:docMk/>
          <pc:sldMk cId="1686610104" sldId="334"/>
        </pc:sldMkLst>
        <pc:spChg chg="mod">
          <ac:chgData name="SY Ka" userId="ec0105221c9063ab" providerId="LiveId" clId="{FB7BA505-5FB1-430C-B524-09F3A317B95C}" dt="2024-10-17T12:53:41.721" v="375" actId="113"/>
          <ac:spMkLst>
            <pc:docMk/>
            <pc:sldMk cId="1686610104" sldId="334"/>
            <ac:spMk id="3" creationId="{7A673C3A-5621-ACCA-DB1E-74EE59885F64}"/>
          </ac:spMkLst>
        </pc:spChg>
      </pc:sldChg>
      <pc:sldChg chg="modSp">
        <pc:chgData name="SY Ka" userId="ec0105221c9063ab" providerId="LiveId" clId="{FB7BA505-5FB1-430C-B524-09F3A317B95C}" dt="2024-10-17T12:55:06.459" v="445" actId="20577"/>
        <pc:sldMkLst>
          <pc:docMk/>
          <pc:sldMk cId="2738236602" sldId="335"/>
        </pc:sldMkLst>
        <pc:graphicFrameChg chg="mod">
          <ac:chgData name="SY Ka" userId="ec0105221c9063ab" providerId="LiveId" clId="{FB7BA505-5FB1-430C-B524-09F3A317B95C}" dt="2024-10-17T12:55:06.459" v="445" actId="20577"/>
          <ac:graphicFrameMkLst>
            <pc:docMk/>
            <pc:sldMk cId="2738236602" sldId="335"/>
            <ac:graphicFrameMk id="5" creationId="{93BC2E98-24F7-42C4-0067-AA8138881FB5}"/>
          </ac:graphicFrameMkLst>
        </pc:graphicFrameChg>
      </pc:sldChg>
      <pc:sldChg chg="modSp mod">
        <pc:chgData name="SY Ka" userId="ec0105221c9063ab" providerId="LiveId" clId="{FB7BA505-5FB1-430C-B524-09F3A317B95C}" dt="2024-10-17T12:55:52.101" v="446"/>
        <pc:sldMkLst>
          <pc:docMk/>
          <pc:sldMk cId="2609028736" sldId="336"/>
        </pc:sldMkLst>
        <pc:spChg chg="mod">
          <ac:chgData name="SY Ka" userId="ec0105221c9063ab" providerId="LiveId" clId="{FB7BA505-5FB1-430C-B524-09F3A317B95C}" dt="2024-10-17T12:55:52.101" v="446"/>
          <ac:spMkLst>
            <pc:docMk/>
            <pc:sldMk cId="2609028736" sldId="336"/>
            <ac:spMk id="3" creationId="{7A673C3A-5621-ACCA-DB1E-74EE59885F64}"/>
          </ac:spMkLst>
        </pc:spChg>
      </pc:sldChg>
      <pc:sldChg chg="modSp mod">
        <pc:chgData name="SY Ka" userId="ec0105221c9063ab" providerId="LiveId" clId="{FB7BA505-5FB1-430C-B524-09F3A317B95C}" dt="2024-10-17T12:56:26.694" v="447"/>
        <pc:sldMkLst>
          <pc:docMk/>
          <pc:sldMk cId="1114812322" sldId="337"/>
        </pc:sldMkLst>
        <pc:spChg chg="mod">
          <ac:chgData name="SY Ka" userId="ec0105221c9063ab" providerId="LiveId" clId="{FB7BA505-5FB1-430C-B524-09F3A317B95C}" dt="2024-10-17T12:56:26.694" v="447"/>
          <ac:spMkLst>
            <pc:docMk/>
            <pc:sldMk cId="1114812322" sldId="337"/>
            <ac:spMk id="3" creationId="{7A673C3A-5621-ACCA-DB1E-74EE59885F64}"/>
          </ac:spMkLst>
        </pc:spChg>
      </pc:sldChg>
      <pc:sldChg chg="modSp mod">
        <pc:chgData name="SY Ka" userId="ec0105221c9063ab" providerId="LiveId" clId="{FB7BA505-5FB1-430C-B524-09F3A317B95C}" dt="2024-10-17T12:57:32.340" v="448"/>
        <pc:sldMkLst>
          <pc:docMk/>
          <pc:sldMk cId="3281439039" sldId="338"/>
        </pc:sldMkLst>
        <pc:spChg chg="mod">
          <ac:chgData name="SY Ka" userId="ec0105221c9063ab" providerId="LiveId" clId="{FB7BA505-5FB1-430C-B524-09F3A317B95C}" dt="2024-10-17T12:57:32.340" v="448"/>
          <ac:spMkLst>
            <pc:docMk/>
            <pc:sldMk cId="3281439039" sldId="338"/>
            <ac:spMk id="3" creationId="{7A673C3A-5621-ACCA-DB1E-74EE59885F64}"/>
          </ac:spMkLst>
        </pc:spChg>
      </pc:sldChg>
      <pc:sldChg chg="modSp mod">
        <pc:chgData name="SY Ka" userId="ec0105221c9063ab" providerId="LiveId" clId="{FB7BA505-5FB1-430C-B524-09F3A317B95C}" dt="2024-10-17T12:57:40.498" v="494" actId="20577"/>
        <pc:sldMkLst>
          <pc:docMk/>
          <pc:sldMk cId="3244897064" sldId="339"/>
        </pc:sldMkLst>
        <pc:spChg chg="mod">
          <ac:chgData name="SY Ka" userId="ec0105221c9063ab" providerId="LiveId" clId="{FB7BA505-5FB1-430C-B524-09F3A317B95C}" dt="2024-10-17T12:57:40.498" v="494" actId="20577"/>
          <ac:spMkLst>
            <pc:docMk/>
            <pc:sldMk cId="3244897064" sldId="339"/>
            <ac:spMk id="3" creationId="{7A673C3A-5621-ACCA-DB1E-74EE59885F64}"/>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709FED-EA3A-4369-ACBE-1D256178474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A65F7CE1-64CB-497C-87D4-A77190E7C9CA}">
      <dgm:prSet/>
      <dgm:spPr/>
      <dgm:t>
        <a:bodyPr/>
        <a:lstStyle/>
        <a:p>
          <a:pPr>
            <a:lnSpc>
              <a:spcPct val="100000"/>
            </a:lnSpc>
          </a:pPr>
          <a:r>
            <a:rPr lang="ko-KR" altLang="en-US" b="0" i="0" dirty="0"/>
            <a:t>필러 </a:t>
          </a:r>
          <a:r>
            <a:rPr lang="en-US" altLang="ko-KR" b="0" i="0" dirty="0"/>
            <a:t>1</a:t>
          </a:r>
          <a:r>
            <a:rPr lang="ko-KR" altLang="en-US" b="0" i="0" dirty="0"/>
            <a:t>이 작동하려면</a:t>
          </a:r>
          <a:r>
            <a:rPr lang="en-US" altLang="ko-KR" b="0" i="0" dirty="0"/>
            <a:t>, </a:t>
          </a:r>
          <a:r>
            <a:rPr lang="ko-KR" altLang="en-US" b="0" i="0" dirty="0"/>
            <a:t>모든 국가가 동일한 방식으로 규칙을 채택하고 기존의 조세 협정을 대체해야 함</a:t>
          </a:r>
          <a:r>
            <a:rPr lang="en-US" altLang="ko-KR" b="0" i="0" dirty="0"/>
            <a:t>. </a:t>
          </a:r>
          <a:r>
            <a:rPr lang="ko-KR" altLang="en-US" b="0" i="0" dirty="0"/>
            <a:t>이를 통해 각국이 다른 접근 방식을 사용하는 것을 방지할 수 있음</a:t>
          </a:r>
          <a:r>
            <a:rPr lang="en-US" altLang="ko-KR" b="0" i="0" dirty="0"/>
            <a:t>.</a:t>
          </a:r>
          <a:endParaRPr lang="en-US" dirty="0"/>
        </a:p>
      </dgm:t>
    </dgm:pt>
    <dgm:pt modelId="{88DC94A2-20B5-4501-9966-6AC64E8693DE}" type="parTrans" cxnId="{D1DC9311-56E5-4AAE-A1D5-6D2759C486AE}">
      <dgm:prSet/>
      <dgm:spPr/>
      <dgm:t>
        <a:bodyPr/>
        <a:lstStyle/>
        <a:p>
          <a:endParaRPr lang="en-US"/>
        </a:p>
      </dgm:t>
    </dgm:pt>
    <dgm:pt modelId="{28C344A7-7227-43AD-95C7-4DD7B4B40C60}" type="sibTrans" cxnId="{D1DC9311-56E5-4AAE-A1D5-6D2759C486AE}">
      <dgm:prSet/>
      <dgm:spPr/>
      <dgm:t>
        <a:bodyPr/>
        <a:lstStyle/>
        <a:p>
          <a:endParaRPr lang="en-US"/>
        </a:p>
      </dgm:t>
    </dgm:pt>
    <dgm:pt modelId="{F281F578-20D3-41C5-924E-34DBCCDAEC00}">
      <dgm:prSet/>
      <dgm:spPr/>
      <dgm:t>
        <a:bodyPr/>
        <a:lstStyle/>
        <a:p>
          <a:pPr>
            <a:lnSpc>
              <a:spcPct val="100000"/>
            </a:lnSpc>
          </a:pPr>
          <a:r>
            <a:rPr lang="ko-KR" altLang="en-US" b="0" i="0" dirty="0"/>
            <a:t>필러 </a:t>
          </a:r>
          <a:r>
            <a:rPr lang="en-US" altLang="ko-KR" b="0" i="0" dirty="0"/>
            <a:t>2</a:t>
          </a:r>
          <a:r>
            <a:rPr lang="ko-KR" altLang="en-US" b="0" i="0" dirty="0"/>
            <a:t>는 더 선택적임</a:t>
          </a:r>
          <a:r>
            <a:rPr lang="en-US" altLang="ko-KR" b="0" i="0" dirty="0"/>
            <a:t>. </a:t>
          </a:r>
          <a:r>
            <a:rPr lang="ko-KR" altLang="en-US" b="0" i="0" dirty="0"/>
            <a:t>필러</a:t>
          </a:r>
          <a:r>
            <a:rPr lang="en-US" altLang="ko-KR" b="0" i="0" dirty="0"/>
            <a:t>2</a:t>
          </a:r>
          <a:r>
            <a:rPr lang="ko-KR" altLang="en-US" b="0" i="0" dirty="0"/>
            <a:t>의 개요는 각 국가가 자신들의 규칙을 설계하는 데 사용할 수 있는 템플릿과 같음</a:t>
          </a:r>
          <a:r>
            <a:rPr lang="en-US" altLang="ko-KR" b="0" i="0" dirty="0"/>
            <a:t>. </a:t>
          </a:r>
          <a:r>
            <a:rPr lang="ko-KR" altLang="en-US" b="0" i="0" dirty="0"/>
            <a:t>충분한 수의 국가가 이 규칙을 채택하면</a:t>
          </a:r>
          <a:r>
            <a:rPr lang="en-US" altLang="ko-KR" b="0" i="0" dirty="0"/>
            <a:t>, </a:t>
          </a:r>
          <a:r>
            <a:rPr lang="ko-KR" altLang="en-US" b="0" i="0" dirty="0"/>
            <a:t>전 세계의 상당한 기업 이익에 대해 </a:t>
          </a:r>
          <a:r>
            <a:rPr lang="en-US" altLang="ko-KR" b="0" i="0" dirty="0"/>
            <a:t>15% </a:t>
          </a:r>
          <a:r>
            <a:rPr lang="ko-KR" altLang="en-US" b="0" i="0" dirty="0"/>
            <a:t>유효 세율이 적용될 것임</a:t>
          </a:r>
          <a:r>
            <a:rPr lang="en-US" altLang="ko-KR" b="0" i="0" dirty="0"/>
            <a:t>.</a:t>
          </a:r>
          <a:endParaRPr lang="en-US" dirty="0"/>
        </a:p>
      </dgm:t>
    </dgm:pt>
    <dgm:pt modelId="{B47FC813-F88A-4E01-ADAE-0ECDA48D9615}" type="sibTrans" cxnId="{2F59BA28-D19D-4948-9A69-4E958DBF8C39}">
      <dgm:prSet/>
      <dgm:spPr/>
      <dgm:t>
        <a:bodyPr/>
        <a:lstStyle/>
        <a:p>
          <a:endParaRPr lang="en-US"/>
        </a:p>
      </dgm:t>
    </dgm:pt>
    <dgm:pt modelId="{640539AD-AA36-4F1F-B7E0-F39E520C84AD}" type="parTrans" cxnId="{2F59BA28-D19D-4948-9A69-4E958DBF8C39}">
      <dgm:prSet/>
      <dgm:spPr/>
      <dgm:t>
        <a:bodyPr/>
        <a:lstStyle/>
        <a:p>
          <a:endParaRPr lang="en-US"/>
        </a:p>
      </dgm:t>
    </dgm:pt>
    <dgm:pt modelId="{6C8FFAB2-0BA3-4FBC-BCC6-2923B2760185}" type="pres">
      <dgm:prSet presAssocID="{9C709FED-EA3A-4369-ACBE-1D256178474D}" presName="root" presStyleCnt="0">
        <dgm:presLayoutVars>
          <dgm:dir/>
          <dgm:resizeHandles val="exact"/>
        </dgm:presLayoutVars>
      </dgm:prSet>
      <dgm:spPr/>
    </dgm:pt>
    <dgm:pt modelId="{62E6157D-2888-403B-A588-4E4548A95DFA}" type="pres">
      <dgm:prSet presAssocID="{A65F7CE1-64CB-497C-87D4-A77190E7C9CA}" presName="compNode" presStyleCnt="0"/>
      <dgm:spPr/>
    </dgm:pt>
    <dgm:pt modelId="{D6930209-CCB0-4494-98F1-62904F5706F8}" type="pres">
      <dgm:prSet presAssocID="{A65F7CE1-64CB-497C-87D4-A77190E7C9CA}" presName="bgRect" presStyleLbl="bgShp" presStyleIdx="0" presStyleCnt="2"/>
      <dgm:spPr/>
    </dgm:pt>
    <dgm:pt modelId="{5B898DE8-2C1E-4966-9985-46E826151960}" type="pres">
      <dgm:prSet presAssocID="{A65F7CE1-64CB-497C-87D4-A77190E7C9C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avel"/>
        </a:ext>
      </dgm:extLst>
    </dgm:pt>
    <dgm:pt modelId="{11477768-E881-4836-8B50-CE9CCA98ABE8}" type="pres">
      <dgm:prSet presAssocID="{A65F7CE1-64CB-497C-87D4-A77190E7C9CA}" presName="spaceRect" presStyleCnt="0"/>
      <dgm:spPr/>
    </dgm:pt>
    <dgm:pt modelId="{684E7D3C-CDE1-40F5-871E-4D1DDEE1B253}" type="pres">
      <dgm:prSet presAssocID="{A65F7CE1-64CB-497C-87D4-A77190E7C9CA}" presName="parTx" presStyleLbl="revTx" presStyleIdx="0" presStyleCnt="2">
        <dgm:presLayoutVars>
          <dgm:chMax val="0"/>
          <dgm:chPref val="0"/>
        </dgm:presLayoutVars>
      </dgm:prSet>
      <dgm:spPr/>
    </dgm:pt>
    <dgm:pt modelId="{C080F353-2A1A-4A9D-B714-7448A6DFC242}" type="pres">
      <dgm:prSet presAssocID="{28C344A7-7227-43AD-95C7-4DD7B4B40C60}" presName="sibTrans" presStyleCnt="0"/>
      <dgm:spPr/>
    </dgm:pt>
    <dgm:pt modelId="{90A309F2-89E9-4E2C-B491-E5CAF1685A8D}" type="pres">
      <dgm:prSet presAssocID="{F281F578-20D3-41C5-924E-34DBCCDAEC00}" presName="compNode" presStyleCnt="0"/>
      <dgm:spPr/>
    </dgm:pt>
    <dgm:pt modelId="{C4645291-45A8-4927-AA10-EF6938D206FA}" type="pres">
      <dgm:prSet presAssocID="{F281F578-20D3-41C5-924E-34DBCCDAEC00}" presName="bgRect" presStyleLbl="bgShp" presStyleIdx="1" presStyleCnt="2"/>
      <dgm:spPr/>
    </dgm:pt>
    <dgm:pt modelId="{B8225AB4-9999-4469-BCFB-9EBEF5A37D41}" type="pres">
      <dgm:prSet presAssocID="{F281F578-20D3-41C5-924E-34DBCCDAEC0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otes"/>
        </a:ext>
      </dgm:extLst>
    </dgm:pt>
    <dgm:pt modelId="{754DFEEB-1AB8-4AEE-B948-17367E7FAE9E}" type="pres">
      <dgm:prSet presAssocID="{F281F578-20D3-41C5-924E-34DBCCDAEC00}" presName="spaceRect" presStyleCnt="0"/>
      <dgm:spPr/>
    </dgm:pt>
    <dgm:pt modelId="{5AAB7314-7DDB-45F2-B8B8-12EBD95EE8E2}" type="pres">
      <dgm:prSet presAssocID="{F281F578-20D3-41C5-924E-34DBCCDAEC00}" presName="parTx" presStyleLbl="revTx" presStyleIdx="1" presStyleCnt="2">
        <dgm:presLayoutVars>
          <dgm:chMax val="0"/>
          <dgm:chPref val="0"/>
        </dgm:presLayoutVars>
      </dgm:prSet>
      <dgm:spPr/>
    </dgm:pt>
  </dgm:ptLst>
  <dgm:cxnLst>
    <dgm:cxn modelId="{D1DC9311-56E5-4AAE-A1D5-6D2759C486AE}" srcId="{9C709FED-EA3A-4369-ACBE-1D256178474D}" destId="{A65F7CE1-64CB-497C-87D4-A77190E7C9CA}" srcOrd="0" destOrd="0" parTransId="{88DC94A2-20B5-4501-9966-6AC64E8693DE}" sibTransId="{28C344A7-7227-43AD-95C7-4DD7B4B40C60}"/>
    <dgm:cxn modelId="{2F59BA28-D19D-4948-9A69-4E958DBF8C39}" srcId="{9C709FED-EA3A-4369-ACBE-1D256178474D}" destId="{F281F578-20D3-41C5-924E-34DBCCDAEC00}" srcOrd="1" destOrd="0" parTransId="{640539AD-AA36-4F1F-B7E0-F39E520C84AD}" sibTransId="{B47FC813-F88A-4E01-ADAE-0ECDA48D9615}"/>
    <dgm:cxn modelId="{3B27B363-851E-4787-8F8B-84138A797256}" type="presOf" srcId="{9C709FED-EA3A-4369-ACBE-1D256178474D}" destId="{6C8FFAB2-0BA3-4FBC-BCC6-2923B2760185}" srcOrd="0" destOrd="0" presId="urn:microsoft.com/office/officeart/2018/2/layout/IconVerticalSolidList"/>
    <dgm:cxn modelId="{31E6AF9F-2C07-4BA2-9DD7-F33B1B875C8D}" type="presOf" srcId="{A65F7CE1-64CB-497C-87D4-A77190E7C9CA}" destId="{684E7D3C-CDE1-40F5-871E-4D1DDEE1B253}" srcOrd="0" destOrd="0" presId="urn:microsoft.com/office/officeart/2018/2/layout/IconVerticalSolidList"/>
    <dgm:cxn modelId="{038815E8-63B0-43B2-8544-7294F4AF2987}" type="presOf" srcId="{F281F578-20D3-41C5-924E-34DBCCDAEC00}" destId="{5AAB7314-7DDB-45F2-B8B8-12EBD95EE8E2}" srcOrd="0" destOrd="0" presId="urn:microsoft.com/office/officeart/2018/2/layout/IconVerticalSolidList"/>
    <dgm:cxn modelId="{B745C95B-527E-4321-989E-5A6E7C844550}" type="presParOf" srcId="{6C8FFAB2-0BA3-4FBC-BCC6-2923B2760185}" destId="{62E6157D-2888-403B-A588-4E4548A95DFA}" srcOrd="0" destOrd="0" presId="urn:microsoft.com/office/officeart/2018/2/layout/IconVerticalSolidList"/>
    <dgm:cxn modelId="{1CEE1465-2310-4B88-8E7A-30BA59BC5310}" type="presParOf" srcId="{62E6157D-2888-403B-A588-4E4548A95DFA}" destId="{D6930209-CCB0-4494-98F1-62904F5706F8}" srcOrd="0" destOrd="0" presId="urn:microsoft.com/office/officeart/2018/2/layout/IconVerticalSolidList"/>
    <dgm:cxn modelId="{E0084447-351B-4623-846F-56A696B5FF79}" type="presParOf" srcId="{62E6157D-2888-403B-A588-4E4548A95DFA}" destId="{5B898DE8-2C1E-4966-9985-46E826151960}" srcOrd="1" destOrd="0" presId="urn:microsoft.com/office/officeart/2018/2/layout/IconVerticalSolidList"/>
    <dgm:cxn modelId="{4C8F5ADE-4C34-4FA6-BA5D-716EA29592AB}" type="presParOf" srcId="{62E6157D-2888-403B-A588-4E4548A95DFA}" destId="{11477768-E881-4836-8B50-CE9CCA98ABE8}" srcOrd="2" destOrd="0" presId="urn:microsoft.com/office/officeart/2018/2/layout/IconVerticalSolidList"/>
    <dgm:cxn modelId="{81F272A6-0D17-4DAE-8FFF-A995F80471A7}" type="presParOf" srcId="{62E6157D-2888-403B-A588-4E4548A95DFA}" destId="{684E7D3C-CDE1-40F5-871E-4D1DDEE1B253}" srcOrd="3" destOrd="0" presId="urn:microsoft.com/office/officeart/2018/2/layout/IconVerticalSolidList"/>
    <dgm:cxn modelId="{F87FE595-A4F6-478A-B8F0-CF2A2381454E}" type="presParOf" srcId="{6C8FFAB2-0BA3-4FBC-BCC6-2923B2760185}" destId="{C080F353-2A1A-4A9D-B714-7448A6DFC242}" srcOrd="1" destOrd="0" presId="urn:microsoft.com/office/officeart/2018/2/layout/IconVerticalSolidList"/>
    <dgm:cxn modelId="{CD92EC06-BB8E-4DEC-BDAE-1A69B32675C0}" type="presParOf" srcId="{6C8FFAB2-0BA3-4FBC-BCC6-2923B2760185}" destId="{90A309F2-89E9-4E2C-B491-E5CAF1685A8D}" srcOrd="2" destOrd="0" presId="urn:microsoft.com/office/officeart/2018/2/layout/IconVerticalSolidList"/>
    <dgm:cxn modelId="{0AD1F86F-AF61-4D1D-98F2-85A439007BEF}" type="presParOf" srcId="{90A309F2-89E9-4E2C-B491-E5CAF1685A8D}" destId="{C4645291-45A8-4927-AA10-EF6938D206FA}" srcOrd="0" destOrd="0" presId="urn:microsoft.com/office/officeart/2018/2/layout/IconVerticalSolidList"/>
    <dgm:cxn modelId="{1AB3C99F-59A9-49E5-B71E-D2ACA2778ADF}" type="presParOf" srcId="{90A309F2-89E9-4E2C-B491-E5CAF1685A8D}" destId="{B8225AB4-9999-4469-BCFB-9EBEF5A37D41}" srcOrd="1" destOrd="0" presId="urn:microsoft.com/office/officeart/2018/2/layout/IconVerticalSolidList"/>
    <dgm:cxn modelId="{E8665E9F-7857-4F24-8738-15BB7B7BE6BD}" type="presParOf" srcId="{90A309F2-89E9-4E2C-B491-E5CAF1685A8D}" destId="{754DFEEB-1AB8-4AEE-B948-17367E7FAE9E}" srcOrd="2" destOrd="0" presId="urn:microsoft.com/office/officeart/2018/2/layout/IconVerticalSolidList"/>
    <dgm:cxn modelId="{3512C72C-7D31-4EBA-8FA8-A9CDFF56D21B}" type="presParOf" srcId="{90A309F2-89E9-4E2C-B491-E5CAF1685A8D}" destId="{5AAB7314-7DDB-45F2-B8B8-12EBD95EE8E2}"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30209-CCB0-4494-98F1-62904F5706F8}">
      <dsp:nvSpPr>
        <dsp:cNvPr id="0" name=""/>
        <dsp:cNvSpPr/>
      </dsp:nvSpPr>
      <dsp:spPr>
        <a:xfrm>
          <a:off x="0" y="645176"/>
          <a:ext cx="9458295" cy="11910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898DE8-2C1E-4966-9985-46E826151960}">
      <dsp:nvSpPr>
        <dsp:cNvPr id="0" name=""/>
        <dsp:cNvSpPr/>
      </dsp:nvSpPr>
      <dsp:spPr>
        <a:xfrm>
          <a:off x="360306" y="913173"/>
          <a:ext cx="655102" cy="6551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4E7D3C-CDE1-40F5-871E-4D1DDEE1B253}">
      <dsp:nvSpPr>
        <dsp:cNvPr id="0" name=""/>
        <dsp:cNvSpPr/>
      </dsp:nvSpPr>
      <dsp:spPr>
        <a:xfrm>
          <a:off x="1375715" y="645176"/>
          <a:ext cx="8082579" cy="1191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058" tIns="126058" rIns="126058" bIns="126058" numCol="1" spcCol="1270" anchor="ctr" anchorCtr="0">
          <a:noAutofit/>
        </a:bodyPr>
        <a:lstStyle/>
        <a:p>
          <a:pPr marL="0" lvl="0" indent="0" algn="l" defTabSz="622300">
            <a:lnSpc>
              <a:spcPct val="100000"/>
            </a:lnSpc>
            <a:spcBef>
              <a:spcPct val="0"/>
            </a:spcBef>
            <a:spcAft>
              <a:spcPct val="35000"/>
            </a:spcAft>
            <a:buNone/>
          </a:pPr>
          <a:r>
            <a:rPr lang="ko-KR" altLang="en-US" sz="1400" b="0" i="0" kern="1200" dirty="0"/>
            <a:t>필러 </a:t>
          </a:r>
          <a:r>
            <a:rPr lang="en-US" altLang="ko-KR" sz="1400" b="0" i="0" kern="1200" dirty="0"/>
            <a:t>1</a:t>
          </a:r>
          <a:r>
            <a:rPr lang="ko-KR" altLang="en-US" sz="1400" b="0" i="0" kern="1200" dirty="0"/>
            <a:t>이 작동하려면</a:t>
          </a:r>
          <a:r>
            <a:rPr lang="en-US" altLang="ko-KR" sz="1400" b="0" i="0" kern="1200" dirty="0"/>
            <a:t>, </a:t>
          </a:r>
          <a:r>
            <a:rPr lang="ko-KR" altLang="en-US" sz="1400" b="0" i="0" kern="1200" dirty="0"/>
            <a:t>모든 국가가 동일한 방식으로 규칙을 채택하고 기존의 조세 협정을 대체해야 함</a:t>
          </a:r>
          <a:r>
            <a:rPr lang="en-US" altLang="ko-KR" sz="1400" b="0" i="0" kern="1200" dirty="0"/>
            <a:t>. </a:t>
          </a:r>
          <a:r>
            <a:rPr lang="ko-KR" altLang="en-US" sz="1400" b="0" i="0" kern="1200" dirty="0"/>
            <a:t>이를 통해 각국이 다른 접근 방식을 사용하는 것을 방지할 수 있음</a:t>
          </a:r>
          <a:r>
            <a:rPr lang="en-US" altLang="ko-KR" sz="1400" b="0" i="0" kern="1200" dirty="0"/>
            <a:t>.</a:t>
          </a:r>
          <a:endParaRPr lang="en-US" sz="1400" kern="1200" dirty="0"/>
        </a:p>
      </dsp:txBody>
      <dsp:txXfrm>
        <a:off x="1375715" y="645176"/>
        <a:ext cx="8082579" cy="1191095"/>
      </dsp:txXfrm>
    </dsp:sp>
    <dsp:sp modelId="{C4645291-45A8-4927-AA10-EF6938D206FA}">
      <dsp:nvSpPr>
        <dsp:cNvPr id="0" name=""/>
        <dsp:cNvSpPr/>
      </dsp:nvSpPr>
      <dsp:spPr>
        <a:xfrm>
          <a:off x="0" y="2134045"/>
          <a:ext cx="9458295" cy="11910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225AB4-9999-4469-BCFB-9EBEF5A37D41}">
      <dsp:nvSpPr>
        <dsp:cNvPr id="0" name=""/>
        <dsp:cNvSpPr/>
      </dsp:nvSpPr>
      <dsp:spPr>
        <a:xfrm>
          <a:off x="360306" y="2402042"/>
          <a:ext cx="655102" cy="6551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AB7314-7DDB-45F2-B8B8-12EBD95EE8E2}">
      <dsp:nvSpPr>
        <dsp:cNvPr id="0" name=""/>
        <dsp:cNvSpPr/>
      </dsp:nvSpPr>
      <dsp:spPr>
        <a:xfrm>
          <a:off x="1375715" y="2134045"/>
          <a:ext cx="8082579" cy="1191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058" tIns="126058" rIns="126058" bIns="126058" numCol="1" spcCol="1270" anchor="ctr" anchorCtr="0">
          <a:noAutofit/>
        </a:bodyPr>
        <a:lstStyle/>
        <a:p>
          <a:pPr marL="0" lvl="0" indent="0" algn="l" defTabSz="622300">
            <a:lnSpc>
              <a:spcPct val="100000"/>
            </a:lnSpc>
            <a:spcBef>
              <a:spcPct val="0"/>
            </a:spcBef>
            <a:spcAft>
              <a:spcPct val="35000"/>
            </a:spcAft>
            <a:buNone/>
          </a:pPr>
          <a:r>
            <a:rPr lang="ko-KR" altLang="en-US" sz="1400" b="0" i="0" kern="1200" dirty="0"/>
            <a:t>필러 </a:t>
          </a:r>
          <a:r>
            <a:rPr lang="en-US" altLang="ko-KR" sz="1400" b="0" i="0" kern="1200" dirty="0"/>
            <a:t>2</a:t>
          </a:r>
          <a:r>
            <a:rPr lang="ko-KR" altLang="en-US" sz="1400" b="0" i="0" kern="1200" dirty="0"/>
            <a:t>는 더 선택적임</a:t>
          </a:r>
          <a:r>
            <a:rPr lang="en-US" altLang="ko-KR" sz="1400" b="0" i="0" kern="1200" dirty="0"/>
            <a:t>. </a:t>
          </a:r>
          <a:r>
            <a:rPr lang="ko-KR" altLang="en-US" sz="1400" b="0" i="0" kern="1200" dirty="0"/>
            <a:t>필러</a:t>
          </a:r>
          <a:r>
            <a:rPr lang="en-US" altLang="ko-KR" sz="1400" b="0" i="0" kern="1200" dirty="0"/>
            <a:t>2</a:t>
          </a:r>
          <a:r>
            <a:rPr lang="ko-KR" altLang="en-US" sz="1400" b="0" i="0" kern="1200" dirty="0"/>
            <a:t>의 개요는 각 국가가 자신들의 규칙을 설계하는 데 사용할 수 있는 템플릿과 같음</a:t>
          </a:r>
          <a:r>
            <a:rPr lang="en-US" altLang="ko-KR" sz="1400" b="0" i="0" kern="1200" dirty="0"/>
            <a:t>. </a:t>
          </a:r>
          <a:r>
            <a:rPr lang="ko-KR" altLang="en-US" sz="1400" b="0" i="0" kern="1200" dirty="0"/>
            <a:t>충분한 수의 국가가 이 규칙을 채택하면</a:t>
          </a:r>
          <a:r>
            <a:rPr lang="en-US" altLang="ko-KR" sz="1400" b="0" i="0" kern="1200" dirty="0"/>
            <a:t>, </a:t>
          </a:r>
          <a:r>
            <a:rPr lang="ko-KR" altLang="en-US" sz="1400" b="0" i="0" kern="1200" dirty="0"/>
            <a:t>전 세계의 상당한 기업 이익에 대해 </a:t>
          </a:r>
          <a:r>
            <a:rPr lang="en-US" altLang="ko-KR" sz="1400" b="0" i="0" kern="1200" dirty="0"/>
            <a:t>15% </a:t>
          </a:r>
          <a:r>
            <a:rPr lang="ko-KR" altLang="en-US" sz="1400" b="0" i="0" kern="1200" dirty="0"/>
            <a:t>유효 세율이 적용될 것임</a:t>
          </a:r>
          <a:r>
            <a:rPr lang="en-US" altLang="ko-KR" sz="1400" b="0" i="0" kern="1200" dirty="0"/>
            <a:t>.</a:t>
          </a:r>
          <a:endParaRPr lang="en-US" sz="1400" kern="1200" dirty="0"/>
        </a:p>
      </dsp:txBody>
      <dsp:txXfrm>
        <a:off x="1375715" y="2134045"/>
        <a:ext cx="8082579" cy="119109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988DF9-3ECA-4F75-90E6-789B9EBBF3A3}" type="datetimeFigureOut">
              <a:rPr lang="zh-CN" altLang="en-US" smtClean="0"/>
              <a:t>2024/10/17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856E3A-EBF0-4DBC-A739-B2AD5E97AB09}" type="slidenum">
              <a:rPr lang="zh-CN" altLang="en-US" smtClean="0"/>
              <a:t>‹#›</a:t>
            </a:fld>
            <a:endParaRPr lang="zh-CN" altLang="en-US"/>
          </a:p>
        </p:txBody>
      </p:sp>
    </p:spTree>
    <p:extLst>
      <p:ext uri="{BB962C8B-B14F-4D97-AF65-F5344CB8AC3E}">
        <p14:creationId xmlns:p14="http://schemas.microsoft.com/office/powerpoint/2010/main" val="2325595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assets.ey.com/content/dam/ey-sites/ey-com/en_gl/topics/tax/tax-pdfs/ey-beps-2-0-pillar-two-developments-tracker.pdf"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taxfoundation.org/location/united-kingdom/" TargetMode="External"/><Relationship Id="rId5" Type="http://schemas.openxmlformats.org/officeDocument/2006/relationships/hyperlink" Target="https://taxfoundation.org/location/korea/" TargetMode="External"/><Relationship Id="rId4" Type="http://schemas.openxmlformats.org/officeDocument/2006/relationships/hyperlink" Target="https://taxfoundation.org/location/japan/"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assets.ey.com/content/dam/ey-sites/ey-com/en_gl/topics/tax/tax-pdfs/ey-beps-2-0-pillar-two-developments-tracker.pdf"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taxfoundation.org/location/united-kingdom/" TargetMode="External"/><Relationship Id="rId5" Type="http://schemas.openxmlformats.org/officeDocument/2006/relationships/hyperlink" Target="https://taxfoundation.org/location/korea/" TargetMode="External"/><Relationship Id="rId4" Type="http://schemas.openxmlformats.org/officeDocument/2006/relationships/hyperlink" Target="https://taxfoundation.org/location/japan/"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taxfoundation.org/blog/corporations-zero-corporate-tax/"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taxfoundation.org/research/all/federal/global-minimum-tax/" TargetMode="External"/><Relationship Id="rId4" Type="http://schemas.openxmlformats.org/officeDocument/2006/relationships/hyperlink" Target="https://taxfoundation.org/blog/global-minimum-tax-model-rule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sz="1200" b="0" i="0" dirty="0">
                <a:solidFill>
                  <a:srgbClr val="162127"/>
                </a:solidFill>
                <a:effectLst/>
                <a:latin typeface="Roboto Flex"/>
              </a:rPr>
              <a:t>Both Pillar One and Pillar Two represent major changes to international tax rules. Agreement on Pillar One would remove several specified digital services taxes</a:t>
            </a:r>
          </a:p>
        </p:txBody>
      </p:sp>
      <p:sp>
        <p:nvSpPr>
          <p:cNvPr id="4" name="灯片编号占位符 3"/>
          <p:cNvSpPr>
            <a:spLocks noGrp="1"/>
          </p:cNvSpPr>
          <p:nvPr>
            <p:ph type="sldNum" sz="quarter" idx="5"/>
          </p:nvPr>
        </p:nvSpPr>
        <p:spPr/>
        <p:txBody>
          <a:bodyPr/>
          <a:lstStyle/>
          <a:p>
            <a:fld id="{CD7EC172-D2BE-4C88-9060-515838518D4C}" type="slidenum">
              <a:rPr lang="zh-CN" altLang="en-US" smtClean="0"/>
              <a:t>11</a:t>
            </a:fld>
            <a:endParaRPr lang="zh-CN" altLang="en-US"/>
          </a:p>
        </p:txBody>
      </p:sp>
    </p:spTree>
    <p:extLst>
      <p:ext uri="{BB962C8B-B14F-4D97-AF65-F5344CB8AC3E}">
        <p14:creationId xmlns:p14="http://schemas.microsoft.com/office/powerpoint/2010/main" val="2037215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sz="1200" b="0" i="0" dirty="0">
                <a:solidFill>
                  <a:srgbClr val="162127"/>
                </a:solidFill>
                <a:effectLst/>
                <a:latin typeface="Roboto Flex"/>
              </a:rPr>
              <a:t>Both Pillar One and Pillar Two represent major changes to international tax rules. Agreement on Pillar One would remove several specified digital services taxes</a:t>
            </a:r>
          </a:p>
        </p:txBody>
      </p:sp>
      <p:sp>
        <p:nvSpPr>
          <p:cNvPr id="4" name="灯片编号占位符 3"/>
          <p:cNvSpPr>
            <a:spLocks noGrp="1"/>
          </p:cNvSpPr>
          <p:nvPr>
            <p:ph type="sldNum" sz="quarter" idx="5"/>
          </p:nvPr>
        </p:nvSpPr>
        <p:spPr/>
        <p:txBody>
          <a:bodyPr/>
          <a:lstStyle/>
          <a:p>
            <a:fld id="{CD7EC172-D2BE-4C88-9060-515838518D4C}" type="slidenum">
              <a:rPr lang="zh-CN" altLang="en-US" smtClean="0"/>
              <a:t>12</a:t>
            </a:fld>
            <a:endParaRPr lang="zh-CN" altLang="en-US"/>
          </a:p>
        </p:txBody>
      </p:sp>
    </p:spTree>
    <p:extLst>
      <p:ext uri="{BB962C8B-B14F-4D97-AF65-F5344CB8AC3E}">
        <p14:creationId xmlns:p14="http://schemas.microsoft.com/office/powerpoint/2010/main" val="3568728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sz="1200" b="0" i="0" dirty="0">
                <a:solidFill>
                  <a:srgbClr val="162127"/>
                </a:solidFill>
                <a:effectLst/>
                <a:latin typeface="Roboto Flex"/>
              </a:rPr>
              <a:t>As of 7 June 2024, 45 countries have either introduced draft legislation or adopted final </a:t>
            </a:r>
            <a:r>
              <a:rPr lang="en-US" sz="1200" b="0" i="0" u="sng" dirty="0">
                <a:solidFill>
                  <a:srgbClr val="162127"/>
                </a:solidFill>
                <a:effectLst/>
                <a:latin typeface="Roboto Flex"/>
                <a:hlinkClick r:id="rId3"/>
              </a:rPr>
              <a:t>legislation</a:t>
            </a:r>
            <a:r>
              <a:rPr lang="en-US" sz="1200" b="0" i="0" dirty="0">
                <a:solidFill>
                  <a:srgbClr val="162127"/>
                </a:solidFill>
                <a:effectLst/>
                <a:latin typeface="Roboto Flex"/>
              </a:rPr>
              <a:t> transposing Pillar Two’s model rules into their national laws. An additional 10 jurisdictions intend to implement Pillar Two, although they have not proposed legislation to do so.</a:t>
            </a:r>
          </a:p>
          <a:p>
            <a:pPr algn="l"/>
            <a:r>
              <a:rPr lang="en-US" b="0" i="0" dirty="0">
                <a:solidFill>
                  <a:srgbClr val="162127"/>
                </a:solidFill>
                <a:effectLst/>
                <a:latin typeface="Roboto Flex"/>
              </a:rPr>
              <a:t>The structure of the rules means adoption in the 27 EU countries, </a:t>
            </a:r>
            <a:r>
              <a:rPr lang="en-US" b="0" i="0" dirty="0">
                <a:solidFill>
                  <a:srgbClr val="162127"/>
                </a:solidFill>
                <a:effectLst/>
                <a:latin typeface="Roboto Flex"/>
                <a:hlinkClick r:id="rId4"/>
              </a:rPr>
              <a:t>Japan</a:t>
            </a:r>
            <a:r>
              <a:rPr lang="en-US" b="0" i="0" dirty="0">
                <a:solidFill>
                  <a:srgbClr val="162127"/>
                </a:solidFill>
                <a:effectLst/>
                <a:latin typeface="Roboto Flex"/>
              </a:rPr>
              <a:t>, </a:t>
            </a:r>
            <a:r>
              <a:rPr lang="en-US" b="0" i="0" dirty="0">
                <a:solidFill>
                  <a:srgbClr val="162127"/>
                </a:solidFill>
                <a:effectLst/>
                <a:latin typeface="Roboto Flex"/>
                <a:hlinkClick r:id="rId5"/>
              </a:rPr>
              <a:t>Korea</a:t>
            </a:r>
            <a:r>
              <a:rPr lang="en-US" b="0" i="0" dirty="0">
                <a:solidFill>
                  <a:srgbClr val="162127"/>
                </a:solidFill>
                <a:effectLst/>
                <a:latin typeface="Roboto Flex"/>
              </a:rPr>
              <a:t>, the </a:t>
            </a:r>
            <a:r>
              <a:rPr lang="en-US" b="0" i="0" dirty="0">
                <a:solidFill>
                  <a:srgbClr val="162127"/>
                </a:solidFill>
                <a:effectLst/>
                <a:latin typeface="Roboto Flex"/>
                <a:hlinkClick r:id="rId6"/>
              </a:rPr>
              <a:t>United Kingdom</a:t>
            </a:r>
            <a:r>
              <a:rPr lang="en-US" b="0" i="0" dirty="0">
                <a:solidFill>
                  <a:srgbClr val="162127"/>
                </a:solidFill>
                <a:effectLst/>
                <a:latin typeface="Roboto Flex"/>
              </a:rPr>
              <a:t>, and a number of other significant jurisdictions will dramatically impact multinationals across the globe. It also creates pressure for other countries to adopt some version of the rules or make other changes to their tax codes.</a:t>
            </a:r>
          </a:p>
          <a:p>
            <a:pPr algn="l"/>
            <a:r>
              <a:rPr lang="en-US" b="0" i="0" dirty="0">
                <a:solidFill>
                  <a:srgbClr val="162127"/>
                </a:solidFill>
                <a:effectLst/>
                <a:latin typeface="Roboto Flex"/>
              </a:rPr>
              <a:t>The rules clearly incentivize government subsidies to businesses to offset some of the increased costs from the minimum tax. This is because standard tax credits are at a disadvantage relative to government grants and refundable credits.</a:t>
            </a:r>
          </a:p>
          <a:p>
            <a:pPr algn="l"/>
            <a:r>
              <a:rPr lang="en-US" b="0" i="0" dirty="0">
                <a:solidFill>
                  <a:srgbClr val="162127"/>
                </a:solidFill>
                <a:effectLst/>
                <a:latin typeface="Roboto Flex"/>
              </a:rPr>
              <a:t>Undoubtedly, this is a step change in the level of complexity for corporate tax both for governments in their legislating and enforcement roles and taxpayers and their compliance burdens.</a:t>
            </a:r>
          </a:p>
          <a:p>
            <a:pPr algn="l"/>
            <a:endParaRPr lang="en-US" sz="1200" b="0" i="0" dirty="0">
              <a:solidFill>
                <a:srgbClr val="162127"/>
              </a:solidFill>
              <a:effectLst/>
              <a:latin typeface="Roboto Flex"/>
            </a:endParaRPr>
          </a:p>
        </p:txBody>
      </p:sp>
      <p:sp>
        <p:nvSpPr>
          <p:cNvPr id="4" name="灯片编号占位符 3"/>
          <p:cNvSpPr>
            <a:spLocks noGrp="1"/>
          </p:cNvSpPr>
          <p:nvPr>
            <p:ph type="sldNum" sz="quarter" idx="5"/>
          </p:nvPr>
        </p:nvSpPr>
        <p:spPr/>
        <p:txBody>
          <a:bodyPr/>
          <a:lstStyle/>
          <a:p>
            <a:fld id="{CD7EC172-D2BE-4C88-9060-515838518D4C}" type="slidenum">
              <a:rPr lang="zh-CN" altLang="en-US" smtClean="0"/>
              <a:t>13</a:t>
            </a:fld>
            <a:endParaRPr lang="zh-CN" altLang="en-US"/>
          </a:p>
        </p:txBody>
      </p:sp>
    </p:spTree>
    <p:extLst>
      <p:ext uri="{BB962C8B-B14F-4D97-AF65-F5344CB8AC3E}">
        <p14:creationId xmlns:p14="http://schemas.microsoft.com/office/powerpoint/2010/main" val="1319445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sz="1200" b="0" i="0" dirty="0">
                <a:solidFill>
                  <a:srgbClr val="162127"/>
                </a:solidFill>
                <a:effectLst/>
                <a:latin typeface="Roboto Flex"/>
              </a:rPr>
              <a:t>As of 7 June 2024, 45 countries have either introduced draft legislation or adopted final </a:t>
            </a:r>
            <a:r>
              <a:rPr lang="en-US" sz="1200" b="0" i="0" u="sng" dirty="0">
                <a:solidFill>
                  <a:srgbClr val="162127"/>
                </a:solidFill>
                <a:effectLst/>
                <a:latin typeface="Roboto Flex"/>
                <a:hlinkClick r:id="rId3"/>
              </a:rPr>
              <a:t>legislation</a:t>
            </a:r>
            <a:r>
              <a:rPr lang="en-US" sz="1200" b="0" i="0" dirty="0">
                <a:solidFill>
                  <a:srgbClr val="162127"/>
                </a:solidFill>
                <a:effectLst/>
                <a:latin typeface="Roboto Flex"/>
              </a:rPr>
              <a:t> transposing Pillar Two’s model rules into their national laws. An additional 10 jurisdictions intend to implement Pillar Two, although they have not proposed legislation to do so.</a:t>
            </a:r>
          </a:p>
          <a:p>
            <a:pPr algn="l"/>
            <a:r>
              <a:rPr lang="en-US" b="0" i="0" dirty="0">
                <a:solidFill>
                  <a:srgbClr val="162127"/>
                </a:solidFill>
                <a:effectLst/>
                <a:latin typeface="Roboto Flex"/>
              </a:rPr>
              <a:t>The structure of the rules means adoption in the 27 EU countries, </a:t>
            </a:r>
            <a:r>
              <a:rPr lang="en-US" b="0" i="0" dirty="0">
                <a:solidFill>
                  <a:srgbClr val="162127"/>
                </a:solidFill>
                <a:effectLst/>
                <a:latin typeface="Roboto Flex"/>
                <a:hlinkClick r:id="rId4"/>
              </a:rPr>
              <a:t>Japan</a:t>
            </a:r>
            <a:r>
              <a:rPr lang="en-US" b="0" i="0" dirty="0">
                <a:solidFill>
                  <a:srgbClr val="162127"/>
                </a:solidFill>
                <a:effectLst/>
                <a:latin typeface="Roboto Flex"/>
              </a:rPr>
              <a:t>, </a:t>
            </a:r>
            <a:r>
              <a:rPr lang="en-US" b="0" i="0" dirty="0">
                <a:solidFill>
                  <a:srgbClr val="162127"/>
                </a:solidFill>
                <a:effectLst/>
                <a:latin typeface="Roboto Flex"/>
                <a:hlinkClick r:id="rId5"/>
              </a:rPr>
              <a:t>Korea</a:t>
            </a:r>
            <a:r>
              <a:rPr lang="en-US" b="0" i="0" dirty="0">
                <a:solidFill>
                  <a:srgbClr val="162127"/>
                </a:solidFill>
                <a:effectLst/>
                <a:latin typeface="Roboto Flex"/>
              </a:rPr>
              <a:t>, the </a:t>
            </a:r>
            <a:r>
              <a:rPr lang="en-US" b="0" i="0" dirty="0">
                <a:solidFill>
                  <a:srgbClr val="162127"/>
                </a:solidFill>
                <a:effectLst/>
                <a:latin typeface="Roboto Flex"/>
                <a:hlinkClick r:id="rId6"/>
              </a:rPr>
              <a:t>United Kingdom</a:t>
            </a:r>
            <a:r>
              <a:rPr lang="en-US" b="0" i="0" dirty="0">
                <a:solidFill>
                  <a:srgbClr val="162127"/>
                </a:solidFill>
                <a:effectLst/>
                <a:latin typeface="Roboto Flex"/>
              </a:rPr>
              <a:t>, and a number of other significant jurisdictions will dramatically impact multinationals across the globe. It also creates pressure for other countries to adopt some version of the rules or make other changes to their tax codes.</a:t>
            </a:r>
          </a:p>
          <a:p>
            <a:pPr algn="l"/>
            <a:r>
              <a:rPr lang="en-US" b="0" i="0" dirty="0">
                <a:solidFill>
                  <a:srgbClr val="162127"/>
                </a:solidFill>
                <a:effectLst/>
                <a:latin typeface="Roboto Flex"/>
              </a:rPr>
              <a:t>The rules clearly incentivize government subsidies to businesses to offset some of the increased costs from the minimum tax. This is because standard tax credits are at a disadvantage relative to government grants and refundable credits.</a:t>
            </a:r>
          </a:p>
          <a:p>
            <a:pPr algn="l"/>
            <a:r>
              <a:rPr lang="en-US" b="0" i="0" dirty="0">
                <a:solidFill>
                  <a:srgbClr val="162127"/>
                </a:solidFill>
                <a:effectLst/>
                <a:latin typeface="Roboto Flex"/>
              </a:rPr>
              <a:t>Undoubtedly, this is a step change in the level of complexity for corporate tax both for governments in their legislating and enforcement roles and taxpayers and their compliance burdens.</a:t>
            </a:r>
          </a:p>
          <a:p>
            <a:pPr algn="l"/>
            <a:endParaRPr lang="en-US" sz="1200" b="0" i="0" dirty="0">
              <a:solidFill>
                <a:srgbClr val="162127"/>
              </a:solidFill>
              <a:effectLst/>
              <a:latin typeface="Roboto Flex"/>
            </a:endParaRPr>
          </a:p>
        </p:txBody>
      </p:sp>
      <p:sp>
        <p:nvSpPr>
          <p:cNvPr id="4" name="灯片编号占位符 3"/>
          <p:cNvSpPr>
            <a:spLocks noGrp="1"/>
          </p:cNvSpPr>
          <p:nvPr>
            <p:ph type="sldNum" sz="quarter" idx="5"/>
          </p:nvPr>
        </p:nvSpPr>
        <p:spPr/>
        <p:txBody>
          <a:bodyPr/>
          <a:lstStyle/>
          <a:p>
            <a:fld id="{CD7EC172-D2BE-4C88-9060-515838518D4C}" type="slidenum">
              <a:rPr lang="zh-CN" altLang="en-US" smtClean="0"/>
              <a:t>14</a:t>
            </a:fld>
            <a:endParaRPr lang="zh-CN" altLang="en-US"/>
          </a:p>
        </p:txBody>
      </p:sp>
    </p:spTree>
    <p:extLst>
      <p:ext uri="{BB962C8B-B14F-4D97-AF65-F5344CB8AC3E}">
        <p14:creationId xmlns:p14="http://schemas.microsoft.com/office/powerpoint/2010/main" val="153565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endParaRPr lang="en-US" sz="1200" b="0" i="0" dirty="0">
              <a:solidFill>
                <a:srgbClr val="162127"/>
              </a:solidFill>
              <a:effectLst/>
              <a:latin typeface="Roboto Flex"/>
            </a:endParaRPr>
          </a:p>
        </p:txBody>
      </p:sp>
      <p:sp>
        <p:nvSpPr>
          <p:cNvPr id="4" name="灯片编号占位符 3"/>
          <p:cNvSpPr>
            <a:spLocks noGrp="1"/>
          </p:cNvSpPr>
          <p:nvPr>
            <p:ph type="sldNum" sz="quarter" idx="5"/>
          </p:nvPr>
        </p:nvSpPr>
        <p:spPr/>
        <p:txBody>
          <a:bodyPr/>
          <a:lstStyle/>
          <a:p>
            <a:fld id="{CD7EC172-D2BE-4C88-9060-515838518D4C}" type="slidenum">
              <a:rPr lang="zh-CN" altLang="en-US" smtClean="0"/>
              <a:t>15</a:t>
            </a:fld>
            <a:endParaRPr lang="zh-CN" altLang="en-US"/>
          </a:p>
        </p:txBody>
      </p:sp>
    </p:spTree>
    <p:extLst>
      <p:ext uri="{BB962C8B-B14F-4D97-AF65-F5344CB8AC3E}">
        <p14:creationId xmlns:p14="http://schemas.microsoft.com/office/powerpoint/2010/main" val="4000068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D7EC172-D2BE-4C88-9060-515838518D4C}" type="slidenum">
              <a:rPr lang="zh-CN" altLang="en-US" smtClean="0"/>
              <a:t>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b="0" i="0" dirty="0">
                <a:solidFill>
                  <a:srgbClr val="162127"/>
                </a:solidFill>
                <a:effectLst/>
                <a:latin typeface="Roboto Flex"/>
              </a:rPr>
              <a:t>The income inclusion rule would apply to foreign profits after a deduction of 8 percent of the value of tangible assets (like equipment and facilities) and 10 percent of payroll costs. Those deductions would be reduced to 5 percent each over a 10-year transition period.</a:t>
            </a:r>
          </a:p>
          <a:p>
            <a:pPr algn="l"/>
            <a:r>
              <a:rPr lang="en-US" b="0" i="0" dirty="0">
                <a:solidFill>
                  <a:srgbClr val="162127"/>
                </a:solidFill>
                <a:effectLst/>
                <a:latin typeface="Roboto Flex"/>
              </a:rPr>
              <a:t>Importantly, Pillar Two rules rely primarily on financial (i.e., “book”) accounting data rather than tax accounting data. These </a:t>
            </a:r>
            <a:r>
              <a:rPr lang="en-US" b="0" i="0" u="sng" dirty="0">
                <a:solidFill>
                  <a:srgbClr val="162127"/>
                </a:solidFill>
                <a:effectLst/>
                <a:latin typeface="Roboto Flex"/>
                <a:hlinkClick r:id="rId3"/>
              </a:rPr>
              <a:t>book/tax differences</a:t>
            </a:r>
            <a:r>
              <a:rPr lang="en-US" b="0" i="0" dirty="0">
                <a:solidFill>
                  <a:srgbClr val="162127"/>
                </a:solidFill>
                <a:effectLst/>
                <a:latin typeface="Roboto Flex"/>
              </a:rPr>
              <a:t> mean that the Pillar Two rules account for timing differences by focusing on deferred tax assets which can include net operating losses and capital allowances. However, those deferred tax assets must be valued </a:t>
            </a:r>
            <a:r>
              <a:rPr lang="en-US" b="0" i="0" u="sng" dirty="0">
                <a:solidFill>
                  <a:srgbClr val="162127"/>
                </a:solidFill>
                <a:effectLst/>
                <a:latin typeface="Roboto Flex"/>
                <a:hlinkClick r:id="rId4"/>
              </a:rPr>
              <a:t>at the 15 percent minimum tax rate.</a:t>
            </a:r>
            <a:endParaRPr lang="en-US" b="0" i="0" dirty="0">
              <a:solidFill>
                <a:srgbClr val="162127"/>
              </a:solidFill>
              <a:effectLst/>
              <a:latin typeface="Roboto Flex"/>
            </a:endParaRPr>
          </a:p>
          <a:p>
            <a:pPr algn="l"/>
            <a:r>
              <a:rPr lang="en-US" b="0" i="0" dirty="0">
                <a:solidFill>
                  <a:srgbClr val="162127"/>
                </a:solidFill>
                <a:effectLst/>
                <a:latin typeface="Roboto Flex"/>
              </a:rPr>
              <a:t>Like other rules that tax foreign earnings, the income inclusion rule will </a:t>
            </a:r>
            <a:r>
              <a:rPr lang="en-US" b="0" i="0" u="sng" dirty="0">
                <a:solidFill>
                  <a:srgbClr val="162127"/>
                </a:solidFill>
                <a:effectLst/>
                <a:latin typeface="Roboto Flex"/>
                <a:hlinkClick r:id="rId5"/>
              </a:rPr>
              <a:t>increase the tax costs</a:t>
            </a:r>
            <a:r>
              <a:rPr lang="en-US" b="0" i="0" dirty="0">
                <a:solidFill>
                  <a:srgbClr val="162127"/>
                </a:solidFill>
                <a:effectLst/>
                <a:latin typeface="Roboto Flex"/>
              </a:rPr>
              <a:t> of cross-border investment and impact business decisions on where to hire and invest around the world—including in domestic operations.</a:t>
            </a:r>
          </a:p>
          <a:p>
            <a:endParaRPr lang="zh-CN" altLang="en-US" dirty="0"/>
          </a:p>
        </p:txBody>
      </p:sp>
      <p:sp>
        <p:nvSpPr>
          <p:cNvPr id="4" name="灯片编号占位符 3"/>
          <p:cNvSpPr>
            <a:spLocks noGrp="1"/>
          </p:cNvSpPr>
          <p:nvPr>
            <p:ph type="sldNum" sz="quarter" idx="5"/>
          </p:nvPr>
        </p:nvSpPr>
        <p:spPr/>
        <p:txBody>
          <a:bodyPr/>
          <a:lstStyle/>
          <a:p>
            <a:fld id="{CD7EC172-D2BE-4C88-9060-515838518D4C}" type="slidenum">
              <a:rPr lang="zh-CN" altLang="en-US" smtClean="0"/>
              <a:t>8</a:t>
            </a:fld>
            <a:endParaRPr lang="zh-CN" altLang="en-US"/>
          </a:p>
        </p:txBody>
      </p:sp>
    </p:spTree>
    <p:extLst>
      <p:ext uri="{BB962C8B-B14F-4D97-AF65-F5344CB8AC3E}">
        <p14:creationId xmlns:p14="http://schemas.microsoft.com/office/powerpoint/2010/main" val="209637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b="0" i="0" dirty="0">
                <a:solidFill>
                  <a:srgbClr val="162127"/>
                </a:solidFill>
                <a:effectLst/>
                <a:latin typeface="Roboto Flex"/>
              </a:rPr>
              <a:t>Together, the domestic minimum tax, income inclusion rule, and undertaxed profits rule create a minimum tax both on companies investing abroad and foreign companies investing domestically. They are all tied to the minimum effective rate of at least 15 percent and would apply to each jurisdiction in which a company operates.</a:t>
            </a:r>
            <a:endParaRPr lang="zh-CN" altLang="en-US" dirty="0"/>
          </a:p>
        </p:txBody>
      </p:sp>
      <p:sp>
        <p:nvSpPr>
          <p:cNvPr id="4" name="灯片编号占位符 3"/>
          <p:cNvSpPr>
            <a:spLocks noGrp="1"/>
          </p:cNvSpPr>
          <p:nvPr>
            <p:ph type="sldNum" sz="quarter" idx="5"/>
          </p:nvPr>
        </p:nvSpPr>
        <p:spPr/>
        <p:txBody>
          <a:bodyPr/>
          <a:lstStyle/>
          <a:p>
            <a:fld id="{CD7EC172-D2BE-4C88-9060-515838518D4C}" type="slidenum">
              <a:rPr lang="zh-CN" altLang="en-US" smtClean="0"/>
              <a:t>9</a:t>
            </a:fld>
            <a:endParaRPr lang="zh-CN" altLang="en-US"/>
          </a:p>
        </p:txBody>
      </p:sp>
    </p:spTree>
    <p:extLst>
      <p:ext uri="{BB962C8B-B14F-4D97-AF65-F5344CB8AC3E}">
        <p14:creationId xmlns:p14="http://schemas.microsoft.com/office/powerpoint/2010/main" val="338703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b="0" i="0" dirty="0">
                <a:solidFill>
                  <a:srgbClr val="162127"/>
                </a:solidFill>
                <a:effectLst/>
                <a:latin typeface="Roboto Flex"/>
              </a:rPr>
              <a:t>Together, the domestic minimum tax, income inclusion rule, and undertaxed profits rule create a minimum tax both on companies investing abroad and foreign companies investing domestically. They are all tied to the minimum effective rate of at least 15 percent and would apply to each jurisdiction in which a company operates.</a:t>
            </a:r>
            <a:endParaRPr lang="zh-CN" altLang="en-US" dirty="0"/>
          </a:p>
        </p:txBody>
      </p:sp>
      <p:sp>
        <p:nvSpPr>
          <p:cNvPr id="4" name="灯片编号占位符 3"/>
          <p:cNvSpPr>
            <a:spLocks noGrp="1"/>
          </p:cNvSpPr>
          <p:nvPr>
            <p:ph type="sldNum" sz="quarter" idx="5"/>
          </p:nvPr>
        </p:nvSpPr>
        <p:spPr/>
        <p:txBody>
          <a:bodyPr/>
          <a:lstStyle/>
          <a:p>
            <a:fld id="{CD7EC172-D2BE-4C88-9060-515838518D4C}" type="slidenum">
              <a:rPr lang="zh-CN" altLang="en-US" smtClean="0"/>
              <a:t>10</a:t>
            </a:fld>
            <a:endParaRPr lang="zh-CN" altLang="en-US"/>
          </a:p>
        </p:txBody>
      </p:sp>
    </p:spTree>
    <p:extLst>
      <p:ext uri="{BB962C8B-B14F-4D97-AF65-F5344CB8AC3E}">
        <p14:creationId xmlns:p14="http://schemas.microsoft.com/office/powerpoint/2010/main" val="367884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68">
    <p:spTree>
      <p:nvGrpSpPr>
        <p:cNvPr id="1" name=""/>
        <p:cNvGrpSpPr/>
        <p:nvPr/>
      </p:nvGrpSpPr>
      <p:grpSpPr>
        <a:xfrm>
          <a:off x="0" y="0"/>
          <a:ext cx="0" cy="0"/>
          <a:chOff x="0" y="0"/>
          <a:chExt cx="0" cy="0"/>
        </a:xfrm>
      </p:grpSpPr>
      <p:sp>
        <p:nvSpPr>
          <p:cNvPr id="3" name="图片占位符32"/>
          <p:cNvSpPr>
            <a:spLocks noGrp="1"/>
          </p:cNvSpPr>
          <p:nvPr>
            <p:ph type="pic" sz="quarter" idx="10"/>
          </p:nvPr>
        </p:nvSpPr>
        <p:spPr>
          <a:xfrm>
            <a:off x="7002971" y="692331"/>
            <a:ext cx="4572000" cy="5486219"/>
          </a:xfrm>
          <a:prstGeom prst="rect">
            <a:avLst/>
          </a:prstGeom>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DFA0A-210C-4032-8D9F-5B56D815EE16}" type="datetimeFigureOut">
              <a:rPr lang="zh-CN" altLang="en-US" smtClean="0"/>
              <a:t>2024/10/17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AAC921-AA40-4929-B0C7-353918DB6ED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DFA0A-210C-4032-8D9F-5B56D815EE16}" type="datetimeFigureOut">
              <a:rPr lang="zh-CN" altLang="en-US" smtClean="0"/>
              <a:t>2024/10/17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AC921-AA40-4929-B0C7-353918DB6ED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l="1687" t="819" r="154" b="1023"/>
          <a:stretch>
            <a:fillRect/>
          </a:stretch>
        </p:blipFill>
        <p:spPr>
          <a:xfrm>
            <a:off x="0" y="0"/>
            <a:ext cx="12192000" cy="6858000"/>
          </a:xfrm>
          <a:prstGeom prst="rect">
            <a:avLst/>
          </a:prstGeom>
        </p:spPr>
      </p:pic>
      <p:sp>
        <p:nvSpPr>
          <p:cNvPr id="26" name="矩形 25"/>
          <p:cNvSpPr/>
          <p:nvPr/>
        </p:nvSpPr>
        <p:spPr>
          <a:xfrm>
            <a:off x="0" y="0"/>
            <a:ext cx="12192000" cy="6858000"/>
          </a:xfrm>
          <a:prstGeom prst="rect">
            <a:avLst/>
          </a:prstGeom>
          <a:gradFill flip="none" rotWithShape="1">
            <a:gsLst>
              <a:gs pos="0">
                <a:srgbClr val="6853A0">
                  <a:alpha val="50000"/>
                </a:srgbClr>
              </a:gs>
              <a:gs pos="100000">
                <a:srgbClr val="0BAEBA">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燕尾形 26"/>
          <p:cNvSpPr/>
          <p:nvPr/>
        </p:nvSpPr>
        <p:spPr>
          <a:xfrm rot="5400000">
            <a:off x="4604897" y="-1037328"/>
            <a:ext cx="3098794" cy="7948894"/>
          </a:xfrm>
          <a:prstGeom prst="chevron">
            <a:avLst>
              <a:gd name="adj" fmla="val 42736"/>
            </a:avLst>
          </a:prstGeom>
          <a:gradFill>
            <a:gsLst>
              <a:gs pos="0">
                <a:srgbClr val="6853A0">
                  <a:alpha val="50000"/>
                </a:srgbClr>
              </a:gs>
              <a:gs pos="100000">
                <a:srgbClr val="0BAEBA">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五边形 27"/>
          <p:cNvSpPr/>
          <p:nvPr/>
        </p:nvSpPr>
        <p:spPr>
          <a:xfrm rot="5400000">
            <a:off x="3593588" y="-162486"/>
            <a:ext cx="5134708" cy="5459680"/>
          </a:xfrm>
          <a:prstGeom prst="homePlate">
            <a:avLst>
              <a:gd name="adj" fmla="val 18148"/>
            </a:avLst>
          </a:prstGeom>
          <a:gradFill>
            <a:gsLst>
              <a:gs pos="0">
                <a:srgbClr val="6853A0">
                  <a:alpha val="70000"/>
                </a:srgbClr>
              </a:gs>
              <a:gs pos="100000">
                <a:srgbClr val="0BAEB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燕尾形 28"/>
          <p:cNvSpPr/>
          <p:nvPr/>
        </p:nvSpPr>
        <p:spPr>
          <a:xfrm rot="5400000">
            <a:off x="5506794" y="2116484"/>
            <a:ext cx="1308295" cy="5459680"/>
          </a:xfrm>
          <a:prstGeom prst="chevron">
            <a:avLst>
              <a:gd name="adj" fmla="val 69355"/>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文本框 6"/>
          <p:cNvSpPr txBox="1"/>
          <p:nvPr/>
        </p:nvSpPr>
        <p:spPr>
          <a:xfrm>
            <a:off x="3963357" y="1922900"/>
            <a:ext cx="4353560" cy="1353185"/>
          </a:xfrm>
          <a:prstGeom prst="rect">
            <a:avLst/>
          </a:prstGeom>
          <a:noFill/>
        </p:spPr>
        <p:txBody>
          <a:bodyPr wrap="none" rtlCol="0">
            <a:spAutoFit/>
            <a:scene3d>
              <a:camera prst="orthographicFront"/>
              <a:lightRig rig="threePt" dir="t"/>
            </a:scene3d>
            <a:sp3d contourW="12700"/>
          </a:bodyPr>
          <a:lstStyle/>
          <a:p>
            <a:pPr algn="ctr"/>
            <a:r>
              <a:rPr lang="zh-CN" altLang="en-US" sz="8200" b="1" dirty="0">
                <a:solidFill>
                  <a:schemeClr val="bg1"/>
                </a:solidFill>
                <a:effectLst>
                  <a:outerShdw blurRad="38100" dist="38100" dir="2700000" algn="tl">
                    <a:srgbClr val="000000">
                      <a:alpha val="43137"/>
                    </a:srgbClr>
                  </a:outerShdw>
                </a:effectLst>
                <a:cs typeface="+mn-ea"/>
                <a:sym typeface="+mn-lt"/>
              </a:rPr>
              <a:t>模版示意</a:t>
            </a:r>
          </a:p>
        </p:txBody>
      </p:sp>
      <p:sp>
        <p:nvSpPr>
          <p:cNvPr id="34" name="圆角矩形 33"/>
          <p:cNvSpPr/>
          <p:nvPr/>
        </p:nvSpPr>
        <p:spPr>
          <a:xfrm>
            <a:off x="4378779" y="-1944914"/>
            <a:ext cx="1252764" cy="870857"/>
          </a:xfrm>
          <a:prstGeom prst="roundRect">
            <a:avLst/>
          </a:prstGeom>
          <a:solidFill>
            <a:srgbClr val="685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6272846" y="-1944914"/>
            <a:ext cx="1252764" cy="870857"/>
          </a:xfrm>
          <a:prstGeom prst="roundRect">
            <a:avLst/>
          </a:prstGeom>
          <a:solidFill>
            <a:srgbClr val="0B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695375" y="1435299"/>
            <a:ext cx="8419745" cy="1815882"/>
          </a:xfrm>
          <a:prstGeom prst="rect">
            <a:avLst/>
          </a:prstGeom>
          <a:noFill/>
        </p:spPr>
        <p:txBody>
          <a:bodyPr wrap="square">
            <a:spAutoFit/>
          </a:bodyPr>
          <a:lstStyle/>
          <a:p>
            <a:r>
              <a:rPr lang="ko-KR" altLang="en-US" sz="2800" b="0" i="0" dirty="0">
                <a:solidFill>
                  <a:srgbClr val="162127"/>
                </a:solidFill>
                <a:effectLst/>
              </a:rPr>
              <a:t>네 번째 규칙은 </a:t>
            </a:r>
            <a:r>
              <a:rPr lang="en-US" altLang="ko-KR" sz="2800" b="0" i="0" dirty="0">
                <a:solidFill>
                  <a:srgbClr val="162127"/>
                </a:solidFill>
                <a:effectLst/>
              </a:rPr>
              <a:t>“</a:t>
            </a:r>
            <a:r>
              <a:rPr lang="ko-KR" altLang="en-US" sz="2800" b="1" i="0" dirty="0">
                <a:solidFill>
                  <a:srgbClr val="162127"/>
                </a:solidFill>
                <a:effectLst/>
              </a:rPr>
              <a:t>원천지국과세교칙</a:t>
            </a:r>
            <a:r>
              <a:rPr lang="en-US" altLang="ko-KR" sz="2800" b="0" i="0" dirty="0">
                <a:solidFill>
                  <a:srgbClr val="162127"/>
                </a:solidFill>
                <a:effectLst/>
              </a:rPr>
              <a:t>”</a:t>
            </a:r>
            <a:r>
              <a:rPr lang="ko-KR" altLang="en-US" sz="2800" b="0" i="0" dirty="0">
                <a:solidFill>
                  <a:srgbClr val="162127"/>
                </a:solidFill>
                <a:effectLst/>
              </a:rPr>
              <a:t>으로</a:t>
            </a:r>
            <a:r>
              <a:rPr lang="en-US" altLang="ko-KR" sz="2800" b="0" i="0" dirty="0">
                <a:solidFill>
                  <a:srgbClr val="162127"/>
                </a:solidFill>
                <a:effectLst/>
              </a:rPr>
              <a:t>, </a:t>
            </a:r>
            <a:r>
              <a:rPr lang="ko-KR" altLang="en-US" sz="2800" b="0" i="0" dirty="0">
                <a:solidFill>
                  <a:srgbClr val="162127"/>
                </a:solidFill>
                <a:effectLst/>
              </a:rPr>
              <a:t>조세 협정 체계에서 낮은 세율만 적용되는 지급에 대해 국가가 과세할 수 있는 권한을 제공함</a:t>
            </a:r>
            <a:r>
              <a:rPr lang="en-US" altLang="ko-KR" sz="2800" b="0" i="0" dirty="0">
                <a:solidFill>
                  <a:srgbClr val="162127"/>
                </a:solidFill>
                <a:effectLst/>
              </a:rPr>
              <a:t>.  </a:t>
            </a:r>
          </a:p>
          <a:p>
            <a:r>
              <a:rPr lang="ko-KR" altLang="en-US" sz="2800" b="0" i="0" dirty="0">
                <a:solidFill>
                  <a:srgbClr val="162127"/>
                </a:solidFill>
                <a:effectLst/>
              </a:rPr>
              <a:t>이 규칙의 세율은 </a:t>
            </a:r>
            <a:r>
              <a:rPr lang="en-US" altLang="ko-KR" sz="2800" b="0" i="0" dirty="0">
                <a:solidFill>
                  <a:srgbClr val="162127"/>
                </a:solidFill>
                <a:effectLst/>
              </a:rPr>
              <a:t>9%</a:t>
            </a:r>
            <a:r>
              <a:rPr lang="ko-KR" altLang="en-US" sz="2800" b="0" i="0" dirty="0">
                <a:solidFill>
                  <a:srgbClr val="162127"/>
                </a:solidFill>
                <a:effectLst/>
              </a:rPr>
              <a:t>로 설정됨</a:t>
            </a:r>
            <a:r>
              <a:rPr lang="en-US" altLang="ko-KR" sz="2800" b="0" i="0" dirty="0">
                <a:solidFill>
                  <a:srgbClr val="162127"/>
                </a:solidFill>
                <a:effectLst/>
              </a:rPr>
              <a:t>.</a:t>
            </a:r>
            <a:endParaRPr lang="en-US" sz="2800" dirty="0"/>
          </a:p>
        </p:txBody>
      </p:sp>
      <p:pic>
        <p:nvPicPr>
          <p:cNvPr id="2" name="Picture 1">
            <a:extLst>
              <a:ext uri="{FF2B5EF4-FFF2-40B4-BE49-F238E27FC236}">
                <a16:creationId xmlns:a16="http://schemas.microsoft.com/office/drawing/2014/main" id="{6A6B2A2D-EC34-A745-0D7F-E21A6F8DA4BA}"/>
              </a:ext>
            </a:extLst>
          </p:cNvPr>
          <p:cNvPicPr>
            <a:picLocks noChangeAspect="1"/>
          </p:cNvPicPr>
          <p:nvPr/>
        </p:nvPicPr>
        <p:blipFill>
          <a:blip r:embed="rId4"/>
          <a:stretch>
            <a:fillRect/>
          </a:stretch>
        </p:blipFill>
        <p:spPr>
          <a:xfrm>
            <a:off x="322856" y="407859"/>
            <a:ext cx="1125430" cy="1125430"/>
          </a:xfrm>
          <a:prstGeom prst="rect">
            <a:avLst/>
          </a:prstGeom>
        </p:spPr>
      </p:pic>
    </p:spTree>
    <p:extLst>
      <p:ext uri="{BB962C8B-B14F-4D97-AF65-F5344CB8AC3E}">
        <p14:creationId xmlns:p14="http://schemas.microsoft.com/office/powerpoint/2010/main" val="16866101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7386A49-9EA2-3994-780C-56FED7441AFF}"/>
              </a:ext>
            </a:extLst>
          </p:cNvPr>
          <p:cNvPicPr>
            <a:picLocks noChangeAspect="1"/>
          </p:cNvPicPr>
          <p:nvPr/>
        </p:nvPicPr>
        <p:blipFill>
          <a:blip r:embed="rId4"/>
          <a:stretch>
            <a:fillRect/>
          </a:stretch>
        </p:blipFill>
        <p:spPr>
          <a:xfrm>
            <a:off x="262565" y="337521"/>
            <a:ext cx="1125430" cy="1125430"/>
          </a:xfrm>
          <a:prstGeom prst="rect">
            <a:avLst/>
          </a:prstGeom>
        </p:spPr>
      </p:pic>
      <p:graphicFrame>
        <p:nvGraphicFramePr>
          <p:cNvPr id="5" name="TextBox 2">
            <a:extLst>
              <a:ext uri="{FF2B5EF4-FFF2-40B4-BE49-F238E27FC236}">
                <a16:creationId xmlns:a16="http://schemas.microsoft.com/office/drawing/2014/main" id="{93BC2E98-24F7-42C4-0067-AA8138881FB5}"/>
              </a:ext>
            </a:extLst>
          </p:cNvPr>
          <p:cNvGraphicFramePr/>
          <p:nvPr>
            <p:extLst>
              <p:ext uri="{D42A27DB-BD31-4B8C-83A1-F6EECF244321}">
                <p14:modId xmlns:p14="http://schemas.microsoft.com/office/powerpoint/2010/main" val="4278221800"/>
              </p:ext>
            </p:extLst>
          </p:nvPr>
        </p:nvGraphicFramePr>
        <p:xfrm>
          <a:off x="1494408" y="1234332"/>
          <a:ext cx="9458295" cy="39703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7382366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655181" y="1535783"/>
            <a:ext cx="9458295" cy="2246769"/>
          </a:xfrm>
          <a:prstGeom prst="rect">
            <a:avLst/>
          </a:prstGeom>
          <a:noFill/>
        </p:spPr>
        <p:txBody>
          <a:bodyPr wrap="square">
            <a:spAutoFit/>
          </a:bodyPr>
          <a:lstStyle/>
          <a:p>
            <a:pPr algn="l"/>
            <a:r>
              <a:rPr lang="ko-KR" altLang="en-US" sz="2800" b="0" i="0" dirty="0">
                <a:solidFill>
                  <a:srgbClr val="162127"/>
                </a:solidFill>
                <a:effectLst/>
                <a:latin typeface="Roboto Flex"/>
              </a:rPr>
              <a:t>유럽연합</a:t>
            </a:r>
            <a:r>
              <a:rPr lang="en-US" altLang="ko-KR" sz="2800" b="0" i="0" dirty="0">
                <a:solidFill>
                  <a:srgbClr val="162127"/>
                </a:solidFill>
                <a:effectLst/>
                <a:latin typeface="Roboto Flex"/>
              </a:rPr>
              <a:t>(EU) 27</a:t>
            </a:r>
            <a:r>
              <a:rPr lang="ko-KR" altLang="en-US" sz="2800" b="0" i="0" dirty="0">
                <a:solidFill>
                  <a:srgbClr val="162127"/>
                </a:solidFill>
                <a:effectLst/>
                <a:latin typeface="Roboto Flex"/>
              </a:rPr>
              <a:t>개 회원국은 만장일치로 합의된 지침에 따라 </a:t>
            </a:r>
            <a:r>
              <a:rPr lang="en-US" altLang="ko-KR" sz="2800" b="0" i="0" dirty="0">
                <a:solidFill>
                  <a:srgbClr val="162127"/>
                </a:solidFill>
                <a:effectLst/>
                <a:latin typeface="Roboto Flex"/>
              </a:rPr>
              <a:t>Pillar 2 </a:t>
            </a:r>
            <a:r>
              <a:rPr lang="ko-KR" altLang="en-US" sz="2800" b="0" i="0" dirty="0">
                <a:solidFill>
                  <a:srgbClr val="162127"/>
                </a:solidFill>
                <a:effectLst/>
                <a:latin typeface="Roboto Flex"/>
              </a:rPr>
              <a:t>규칙을 시행 중임</a:t>
            </a:r>
            <a:r>
              <a:rPr lang="en-US" altLang="ko-KR" sz="2800" b="0" i="0" dirty="0">
                <a:solidFill>
                  <a:srgbClr val="162127"/>
                </a:solidFill>
                <a:effectLst/>
                <a:latin typeface="Roboto Flex"/>
              </a:rPr>
              <a:t>.  </a:t>
            </a:r>
          </a:p>
          <a:p>
            <a:pPr algn="l"/>
            <a:r>
              <a:rPr lang="ko-KR" altLang="en-US" sz="2800" b="0" i="0" dirty="0">
                <a:solidFill>
                  <a:srgbClr val="162127"/>
                </a:solidFill>
                <a:effectLst/>
                <a:latin typeface="Roboto Flex"/>
              </a:rPr>
              <a:t>연 매출 </a:t>
            </a:r>
            <a:r>
              <a:rPr lang="en-US" altLang="ko-KR" sz="2800" b="0" i="0" dirty="0">
                <a:solidFill>
                  <a:srgbClr val="162127"/>
                </a:solidFill>
                <a:effectLst/>
                <a:latin typeface="Roboto Flex"/>
              </a:rPr>
              <a:t>7</a:t>
            </a:r>
            <a:r>
              <a:rPr lang="ko-KR" altLang="en-US" sz="2800" b="0" i="0" dirty="0">
                <a:solidFill>
                  <a:srgbClr val="162127"/>
                </a:solidFill>
                <a:effectLst/>
                <a:latin typeface="Roboto Flex"/>
              </a:rPr>
              <a:t>억 </a:t>
            </a:r>
            <a:r>
              <a:rPr lang="en-US" altLang="ko-KR" sz="2800" b="0" i="0" dirty="0">
                <a:solidFill>
                  <a:srgbClr val="162127"/>
                </a:solidFill>
                <a:effectLst/>
                <a:latin typeface="Roboto Flex"/>
              </a:rPr>
              <a:t>5</a:t>
            </a:r>
            <a:r>
              <a:rPr lang="ko-KR" altLang="en-US" sz="2800" b="0" i="0" dirty="0">
                <a:solidFill>
                  <a:srgbClr val="162127"/>
                </a:solidFill>
                <a:effectLst/>
                <a:latin typeface="Roboto Flex"/>
              </a:rPr>
              <a:t>천만 유로 이상의 기업은 </a:t>
            </a:r>
            <a:r>
              <a:rPr lang="en-US" altLang="ko-KR" sz="2800" b="0" i="0" dirty="0">
                <a:solidFill>
                  <a:srgbClr val="162127"/>
                </a:solidFill>
                <a:effectLst/>
                <a:latin typeface="Roboto Flex"/>
              </a:rPr>
              <a:t>2024</a:t>
            </a:r>
            <a:r>
              <a:rPr lang="ko-KR" altLang="en-US" sz="2800" b="0" i="0" dirty="0">
                <a:solidFill>
                  <a:srgbClr val="162127"/>
                </a:solidFill>
                <a:effectLst/>
                <a:latin typeface="Roboto Flex"/>
              </a:rPr>
              <a:t>년부터 </a:t>
            </a:r>
            <a:r>
              <a:rPr lang="en-US" altLang="ko-KR" sz="2800" b="0" i="0" dirty="0">
                <a:solidFill>
                  <a:srgbClr val="162127"/>
                </a:solidFill>
                <a:effectLst/>
                <a:latin typeface="Roboto Flex"/>
              </a:rPr>
              <a:t>15% </a:t>
            </a:r>
            <a:r>
              <a:rPr lang="ko-KR" altLang="en-US" sz="2800" b="0" i="0" dirty="0">
                <a:solidFill>
                  <a:srgbClr val="162127"/>
                </a:solidFill>
                <a:effectLst/>
                <a:latin typeface="Roboto Flex"/>
              </a:rPr>
              <a:t>최소 세율을 적용받게 됨</a:t>
            </a:r>
            <a:r>
              <a:rPr lang="en-US" altLang="ko-KR" sz="2800" b="0" i="0" dirty="0">
                <a:solidFill>
                  <a:srgbClr val="162127"/>
                </a:solidFill>
                <a:effectLst/>
                <a:latin typeface="Roboto Flex"/>
              </a:rPr>
              <a:t>.  </a:t>
            </a:r>
          </a:p>
          <a:p>
            <a:pPr algn="l"/>
            <a:r>
              <a:rPr lang="ko-KR" altLang="en-US" sz="2800" b="0" i="0" dirty="0">
                <a:solidFill>
                  <a:srgbClr val="162127"/>
                </a:solidFill>
                <a:effectLst/>
                <a:latin typeface="Roboto Flex"/>
              </a:rPr>
              <a:t>이는 매출 기준을 충족하는 완전 국내 그룹도 포함됨</a:t>
            </a:r>
            <a:r>
              <a:rPr lang="en-US" altLang="ko-KR" sz="2800" b="0" i="0" dirty="0">
                <a:solidFill>
                  <a:srgbClr val="162127"/>
                </a:solidFill>
                <a:effectLst/>
                <a:latin typeface="Roboto Flex"/>
              </a:rPr>
              <a:t>.</a:t>
            </a:r>
            <a:endParaRPr lang="en-US" sz="2800" b="0" i="0" dirty="0">
              <a:solidFill>
                <a:srgbClr val="162127"/>
              </a:solidFill>
              <a:effectLst/>
              <a:latin typeface="Roboto Flex"/>
            </a:endParaRPr>
          </a:p>
        </p:txBody>
      </p:sp>
      <p:pic>
        <p:nvPicPr>
          <p:cNvPr id="2" name="Picture 1">
            <a:extLst>
              <a:ext uri="{FF2B5EF4-FFF2-40B4-BE49-F238E27FC236}">
                <a16:creationId xmlns:a16="http://schemas.microsoft.com/office/drawing/2014/main" id="{D003E040-8662-F785-64FC-F7337B686681}"/>
              </a:ext>
            </a:extLst>
          </p:cNvPr>
          <p:cNvPicPr>
            <a:picLocks noChangeAspect="1"/>
          </p:cNvPicPr>
          <p:nvPr/>
        </p:nvPicPr>
        <p:blipFill>
          <a:blip r:embed="rId4"/>
          <a:stretch>
            <a:fillRect/>
          </a:stretch>
        </p:blipFill>
        <p:spPr>
          <a:xfrm>
            <a:off x="342953" y="410353"/>
            <a:ext cx="1125430" cy="1125430"/>
          </a:xfrm>
          <a:prstGeom prst="rect">
            <a:avLst/>
          </a:prstGeom>
        </p:spPr>
      </p:pic>
    </p:spTree>
    <p:extLst>
      <p:ext uri="{BB962C8B-B14F-4D97-AF65-F5344CB8AC3E}">
        <p14:creationId xmlns:p14="http://schemas.microsoft.com/office/powerpoint/2010/main" val="2609028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604940" y="1415203"/>
            <a:ext cx="9458295" cy="3108543"/>
          </a:xfrm>
          <a:prstGeom prst="rect">
            <a:avLst/>
          </a:prstGeom>
          <a:noFill/>
        </p:spPr>
        <p:txBody>
          <a:bodyPr wrap="square">
            <a:spAutoFit/>
          </a:bodyPr>
          <a:lstStyle/>
          <a:p>
            <a:pPr algn="l"/>
            <a:r>
              <a:rPr lang="en-US" altLang="ko-KR" sz="2800" b="0" i="0" dirty="0">
                <a:solidFill>
                  <a:srgbClr val="162127"/>
                </a:solidFill>
                <a:effectLst/>
                <a:latin typeface="Roboto Flex"/>
              </a:rPr>
              <a:t>12</a:t>
            </a:r>
            <a:r>
              <a:rPr lang="ko-KR" altLang="en-US" sz="2800" b="0" i="0" dirty="0">
                <a:solidFill>
                  <a:srgbClr val="162127"/>
                </a:solidFill>
                <a:effectLst/>
                <a:latin typeface="Roboto Flex"/>
              </a:rPr>
              <a:t>개 이상의 해당 다국적 그룹을 보유한 회원국은 </a:t>
            </a:r>
            <a:r>
              <a:rPr lang="en-US" altLang="ko-KR" sz="2800" b="0" i="0" dirty="0">
                <a:solidFill>
                  <a:srgbClr val="162127"/>
                </a:solidFill>
                <a:effectLst/>
                <a:latin typeface="Roboto Flex"/>
              </a:rPr>
              <a:t>2023</a:t>
            </a:r>
            <a:r>
              <a:rPr lang="ko-KR" altLang="en-US" sz="2800" b="0" i="0" dirty="0">
                <a:solidFill>
                  <a:srgbClr val="162127"/>
                </a:solidFill>
                <a:effectLst/>
                <a:latin typeface="Roboto Flex"/>
              </a:rPr>
              <a:t>년 </a:t>
            </a:r>
            <a:r>
              <a:rPr lang="en-US" altLang="ko-KR" sz="2800" b="0" i="0" dirty="0">
                <a:solidFill>
                  <a:srgbClr val="162127"/>
                </a:solidFill>
                <a:effectLst/>
                <a:latin typeface="Roboto Flex"/>
              </a:rPr>
              <a:t>12</a:t>
            </a:r>
            <a:r>
              <a:rPr lang="ko-KR" altLang="en-US" sz="2800" b="0" i="0" dirty="0">
                <a:solidFill>
                  <a:srgbClr val="162127"/>
                </a:solidFill>
                <a:effectLst/>
                <a:latin typeface="Roboto Flex"/>
              </a:rPr>
              <a:t>월 </a:t>
            </a:r>
            <a:r>
              <a:rPr lang="en-US" altLang="ko-KR" sz="2800" b="0" i="0" dirty="0">
                <a:solidFill>
                  <a:srgbClr val="162127"/>
                </a:solidFill>
                <a:effectLst/>
                <a:latin typeface="Roboto Flex"/>
              </a:rPr>
              <a:t>31</a:t>
            </a:r>
            <a:r>
              <a:rPr lang="ko-KR" altLang="en-US" sz="2800" b="0" i="0" dirty="0">
                <a:solidFill>
                  <a:srgbClr val="162127"/>
                </a:solidFill>
                <a:effectLst/>
                <a:latin typeface="Roboto Flex"/>
              </a:rPr>
              <a:t>일부터 소득 포함 규칙을</a:t>
            </a:r>
            <a:r>
              <a:rPr lang="en-US" altLang="ko-KR" sz="2800" b="0" i="0" dirty="0">
                <a:solidFill>
                  <a:srgbClr val="162127"/>
                </a:solidFill>
                <a:effectLst/>
                <a:latin typeface="Roboto Flex"/>
              </a:rPr>
              <a:t>, 2024</a:t>
            </a:r>
            <a:r>
              <a:rPr lang="ko-KR" altLang="en-US" sz="2800" b="0" i="0" dirty="0">
                <a:solidFill>
                  <a:srgbClr val="162127"/>
                </a:solidFill>
                <a:effectLst/>
                <a:latin typeface="Roboto Flex"/>
              </a:rPr>
              <a:t>년 </a:t>
            </a:r>
            <a:r>
              <a:rPr lang="en-US" altLang="ko-KR" sz="2800" b="0" i="0" dirty="0">
                <a:solidFill>
                  <a:srgbClr val="162127"/>
                </a:solidFill>
                <a:effectLst/>
                <a:latin typeface="Roboto Flex"/>
              </a:rPr>
              <a:t>12</a:t>
            </a:r>
            <a:r>
              <a:rPr lang="ko-KR" altLang="en-US" sz="2800" b="0" i="0" dirty="0">
                <a:solidFill>
                  <a:srgbClr val="162127"/>
                </a:solidFill>
                <a:effectLst/>
                <a:latin typeface="Roboto Flex"/>
              </a:rPr>
              <a:t>월 </a:t>
            </a:r>
            <a:r>
              <a:rPr lang="en-US" altLang="ko-KR" sz="2800" b="0" i="0" dirty="0">
                <a:solidFill>
                  <a:srgbClr val="162127"/>
                </a:solidFill>
                <a:effectLst/>
                <a:latin typeface="Roboto Flex"/>
              </a:rPr>
              <a:t>31</a:t>
            </a:r>
            <a:r>
              <a:rPr lang="ko-KR" altLang="en-US" sz="2800" b="0" i="0" dirty="0">
                <a:solidFill>
                  <a:srgbClr val="162127"/>
                </a:solidFill>
                <a:effectLst/>
                <a:latin typeface="Roboto Flex"/>
              </a:rPr>
              <a:t>일부터 과세가 덜 된 이익 규칙을 시행해야 함</a:t>
            </a:r>
            <a:r>
              <a:rPr lang="en-US" altLang="ko-KR" sz="2800" b="0" i="0" dirty="0">
                <a:solidFill>
                  <a:srgbClr val="162127"/>
                </a:solidFill>
                <a:effectLst/>
                <a:latin typeface="Roboto Flex"/>
              </a:rPr>
              <a:t>.  </a:t>
            </a:r>
          </a:p>
          <a:p>
            <a:pPr algn="l"/>
            <a:r>
              <a:rPr lang="en-US" altLang="ko-KR" sz="2800" b="0" i="0" dirty="0">
                <a:solidFill>
                  <a:srgbClr val="162127"/>
                </a:solidFill>
                <a:effectLst/>
                <a:latin typeface="Roboto Flex"/>
              </a:rPr>
              <a:t>12</a:t>
            </a:r>
            <a:r>
              <a:rPr lang="ko-KR" altLang="en-US" sz="2800" b="0" i="0" dirty="0">
                <a:solidFill>
                  <a:srgbClr val="162127"/>
                </a:solidFill>
                <a:effectLst/>
                <a:latin typeface="Roboto Flex"/>
              </a:rPr>
              <a:t>개 미만의 그룹을 보유한 회원국은 두 규칙의 시행을 </a:t>
            </a:r>
            <a:r>
              <a:rPr lang="en-US" altLang="ko-KR" sz="2800" b="0" i="0" dirty="0">
                <a:solidFill>
                  <a:srgbClr val="162127"/>
                </a:solidFill>
                <a:effectLst/>
                <a:latin typeface="Roboto Flex"/>
              </a:rPr>
              <a:t>6</a:t>
            </a:r>
            <a:r>
              <a:rPr lang="ko-KR" altLang="en-US" sz="2800" b="0" i="0" dirty="0">
                <a:solidFill>
                  <a:srgbClr val="162127"/>
                </a:solidFill>
                <a:effectLst/>
                <a:latin typeface="Roboto Flex"/>
              </a:rPr>
              <a:t>년간 연기할 수 있음</a:t>
            </a:r>
            <a:r>
              <a:rPr lang="en-US" altLang="ko-KR" sz="2800" b="0" i="0" dirty="0">
                <a:solidFill>
                  <a:srgbClr val="162127"/>
                </a:solidFill>
                <a:effectLst/>
                <a:latin typeface="Roboto Flex"/>
              </a:rPr>
              <a:t>.  </a:t>
            </a:r>
          </a:p>
          <a:p>
            <a:pPr algn="l"/>
            <a:r>
              <a:rPr lang="ko-KR" altLang="en-US" sz="2800" b="0" i="0" dirty="0">
                <a:solidFill>
                  <a:srgbClr val="162127"/>
                </a:solidFill>
                <a:effectLst/>
                <a:latin typeface="Roboto Flex"/>
              </a:rPr>
              <a:t>보고서에 따르면</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이러한 국가에는 에스토니아</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라트비아</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리투아니아</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몰타</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슬로바키아가 포함됨</a:t>
            </a:r>
            <a:r>
              <a:rPr lang="en-US" altLang="ko-KR" sz="2800" b="0" i="0" dirty="0">
                <a:solidFill>
                  <a:srgbClr val="162127"/>
                </a:solidFill>
                <a:effectLst/>
                <a:latin typeface="Roboto Flex"/>
              </a:rPr>
              <a:t>.</a:t>
            </a:r>
            <a:endParaRPr lang="en-US" sz="2800" b="0" i="0" dirty="0">
              <a:effectLst/>
              <a:latin typeface="Roboto Flex"/>
            </a:endParaRPr>
          </a:p>
        </p:txBody>
      </p:sp>
      <p:pic>
        <p:nvPicPr>
          <p:cNvPr id="2" name="Picture 1">
            <a:extLst>
              <a:ext uri="{FF2B5EF4-FFF2-40B4-BE49-F238E27FC236}">
                <a16:creationId xmlns:a16="http://schemas.microsoft.com/office/drawing/2014/main" id="{93739D8E-C7B6-8E95-34BF-2D1D9FB92F2E}"/>
              </a:ext>
            </a:extLst>
          </p:cNvPr>
          <p:cNvPicPr>
            <a:picLocks noChangeAspect="1"/>
          </p:cNvPicPr>
          <p:nvPr/>
        </p:nvPicPr>
        <p:blipFill>
          <a:blip r:embed="rId4"/>
          <a:stretch>
            <a:fillRect/>
          </a:stretch>
        </p:blipFill>
        <p:spPr>
          <a:xfrm>
            <a:off x="299928" y="287345"/>
            <a:ext cx="1121761" cy="1127858"/>
          </a:xfrm>
          <a:prstGeom prst="rect">
            <a:avLst/>
          </a:prstGeom>
        </p:spPr>
      </p:pic>
    </p:spTree>
    <p:extLst>
      <p:ext uri="{BB962C8B-B14F-4D97-AF65-F5344CB8AC3E}">
        <p14:creationId xmlns:p14="http://schemas.microsoft.com/office/powerpoint/2010/main" val="11148123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2047067" y="1927670"/>
            <a:ext cx="9458295" cy="954107"/>
          </a:xfrm>
          <a:prstGeom prst="rect">
            <a:avLst/>
          </a:prstGeom>
          <a:noFill/>
        </p:spPr>
        <p:txBody>
          <a:bodyPr wrap="square">
            <a:spAutoFit/>
          </a:bodyPr>
          <a:lstStyle/>
          <a:p>
            <a:pPr algn="l"/>
            <a:r>
              <a:rPr lang="ko-KR" altLang="en-US" sz="2800" b="0" i="0" dirty="0">
                <a:solidFill>
                  <a:srgbClr val="162127"/>
                </a:solidFill>
                <a:effectLst/>
                <a:latin typeface="Roboto Flex"/>
              </a:rPr>
              <a:t>이 합의는 세금 경쟁에 큰 변화를 가져오며</a:t>
            </a:r>
            <a:r>
              <a:rPr lang="en-US" altLang="ko-KR" sz="2800" b="0" i="0" dirty="0">
                <a:solidFill>
                  <a:srgbClr val="162127"/>
                </a:solidFill>
                <a:effectLst/>
                <a:latin typeface="Roboto Flex"/>
              </a:rPr>
              <a:t>, </a:t>
            </a:r>
            <a:r>
              <a:rPr lang="ko-KR" altLang="en-US" sz="2800" b="0" i="0" dirty="0">
                <a:solidFill>
                  <a:srgbClr val="162127"/>
                </a:solidFill>
                <a:effectLst/>
                <a:latin typeface="Roboto Flex"/>
              </a:rPr>
              <a:t>많은 국가들이 다국적 기업을 위한 세금 정책을 재검토할 것으로 예상됨</a:t>
            </a:r>
            <a:r>
              <a:rPr lang="en-US" altLang="ko-KR" sz="2800" b="0" i="0" dirty="0">
                <a:solidFill>
                  <a:srgbClr val="162127"/>
                </a:solidFill>
                <a:effectLst/>
                <a:latin typeface="Roboto Flex"/>
              </a:rPr>
              <a:t>.</a:t>
            </a:r>
            <a:endParaRPr lang="en-US" sz="2800" b="0" i="0" dirty="0">
              <a:effectLst/>
              <a:latin typeface="Roboto Flex"/>
            </a:endParaRPr>
          </a:p>
        </p:txBody>
      </p:sp>
      <p:pic>
        <p:nvPicPr>
          <p:cNvPr id="2" name="Picture 1">
            <a:extLst>
              <a:ext uri="{FF2B5EF4-FFF2-40B4-BE49-F238E27FC236}">
                <a16:creationId xmlns:a16="http://schemas.microsoft.com/office/drawing/2014/main" id="{3D3F3CBC-9351-9BC6-971C-293DFE2527F9}"/>
              </a:ext>
            </a:extLst>
          </p:cNvPr>
          <p:cNvPicPr>
            <a:picLocks noChangeAspect="1"/>
          </p:cNvPicPr>
          <p:nvPr/>
        </p:nvPicPr>
        <p:blipFill>
          <a:blip r:embed="rId4"/>
          <a:stretch>
            <a:fillRect/>
          </a:stretch>
        </p:blipFill>
        <p:spPr>
          <a:xfrm>
            <a:off x="420508" y="272596"/>
            <a:ext cx="1121761" cy="1127858"/>
          </a:xfrm>
          <a:prstGeom prst="rect">
            <a:avLst/>
          </a:prstGeom>
        </p:spPr>
      </p:pic>
    </p:spTree>
    <p:extLst>
      <p:ext uri="{BB962C8B-B14F-4D97-AF65-F5344CB8AC3E}">
        <p14:creationId xmlns:p14="http://schemas.microsoft.com/office/powerpoint/2010/main" val="32814390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2298275" y="2905780"/>
            <a:ext cx="9458295" cy="523220"/>
          </a:xfrm>
          <a:prstGeom prst="rect">
            <a:avLst/>
          </a:prstGeom>
          <a:noFill/>
        </p:spPr>
        <p:txBody>
          <a:bodyPr wrap="square">
            <a:spAutoFit/>
          </a:bodyPr>
          <a:lstStyle/>
          <a:p>
            <a:pPr algn="l"/>
            <a:r>
              <a:rPr lang="ko-KR" altLang="en-US" sz="2800" b="0" i="0" dirty="0">
                <a:solidFill>
                  <a:srgbClr val="162127"/>
                </a:solidFill>
                <a:effectLst/>
                <a:latin typeface="Roboto Flex"/>
              </a:rPr>
              <a:t>경청해주셔서 감사드립니다</a:t>
            </a:r>
            <a:r>
              <a:rPr lang="en-US" altLang="ko-KR" sz="2800" b="0" i="0">
                <a:solidFill>
                  <a:srgbClr val="162127"/>
                </a:solidFill>
                <a:effectLst/>
                <a:latin typeface="Roboto Flex"/>
              </a:rPr>
              <a:t>.</a:t>
            </a:r>
            <a:endParaRPr lang="en-US" sz="2800" b="0" i="0" dirty="0">
              <a:effectLst/>
              <a:latin typeface="Roboto Flex"/>
            </a:endParaRPr>
          </a:p>
        </p:txBody>
      </p:sp>
      <p:pic>
        <p:nvPicPr>
          <p:cNvPr id="2" name="Picture 1">
            <a:extLst>
              <a:ext uri="{FF2B5EF4-FFF2-40B4-BE49-F238E27FC236}">
                <a16:creationId xmlns:a16="http://schemas.microsoft.com/office/drawing/2014/main" id="{29753983-DFA3-5CFB-B226-8FD6F2B3A963}"/>
              </a:ext>
            </a:extLst>
          </p:cNvPr>
          <p:cNvPicPr>
            <a:picLocks noChangeAspect="1"/>
          </p:cNvPicPr>
          <p:nvPr/>
        </p:nvPicPr>
        <p:blipFill>
          <a:blip r:embed="rId4"/>
          <a:stretch>
            <a:fillRect/>
          </a:stretch>
        </p:blipFill>
        <p:spPr>
          <a:xfrm>
            <a:off x="350170" y="202258"/>
            <a:ext cx="1121761" cy="1127858"/>
          </a:xfrm>
          <a:prstGeom prst="rect">
            <a:avLst/>
          </a:prstGeom>
        </p:spPr>
      </p:pic>
    </p:spTree>
    <p:extLst>
      <p:ext uri="{BB962C8B-B14F-4D97-AF65-F5344CB8AC3E}">
        <p14:creationId xmlns:p14="http://schemas.microsoft.com/office/powerpoint/2010/main" val="32448970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0"/>
          <p:cNvSpPr>
            <a:spLocks noChangeArrowheads="1"/>
          </p:cNvSpPr>
          <p:nvPr/>
        </p:nvSpPr>
        <p:spPr bwMode="auto">
          <a:xfrm>
            <a:off x="350520" y="274320"/>
            <a:ext cx="932815" cy="861695"/>
          </a:xfrm>
          <a:prstGeom prst="rect">
            <a:avLst/>
          </a:prstGeom>
          <a:gradFill>
            <a:gsLst>
              <a:gs pos="0">
                <a:srgbClr val="6853A0"/>
              </a:gs>
              <a:gs pos="100000">
                <a:srgbClr val="0BAEBA"/>
              </a:gs>
            </a:gsLst>
            <a:lin ang="2700000" scaled="1"/>
          </a:gradFill>
          <a:ln w="25400" cmpd="sng">
            <a:solidFill>
              <a:srgbClr val="000000">
                <a:alpha val="0"/>
              </a:srgbClr>
            </a:solidFill>
            <a:miter lim="800000"/>
          </a:ln>
        </p:spPr>
        <p:txBody>
          <a:bodyPr lIns="0" tIns="0" rIns="0" bIns="0" anchor="ctr"/>
          <a:lstStyle>
            <a:lvl1pPr defTabSz="584200">
              <a:defRPr>
                <a:solidFill>
                  <a:schemeClr val="tx1"/>
                </a:solidFill>
                <a:latin typeface="Calibri" panose="020F0502020204030204" pitchFamily="34" charset="0"/>
                <a:ea typeface="宋体" panose="02010600030101010101" pitchFamily="2" charset="-122"/>
              </a:defRPr>
            </a:lvl1pPr>
            <a:lvl2pPr marL="742950" indent="-285750" defTabSz="584200">
              <a:defRPr>
                <a:solidFill>
                  <a:schemeClr val="tx1"/>
                </a:solidFill>
                <a:latin typeface="Calibri" panose="020F0502020204030204" pitchFamily="34" charset="0"/>
                <a:ea typeface="宋体" panose="02010600030101010101" pitchFamily="2" charset="-122"/>
              </a:defRPr>
            </a:lvl2pPr>
            <a:lvl3pPr marL="1143000" indent="-228600" defTabSz="584200">
              <a:defRPr>
                <a:solidFill>
                  <a:schemeClr val="tx1"/>
                </a:solidFill>
                <a:latin typeface="Calibri" panose="020F0502020204030204" pitchFamily="34" charset="0"/>
                <a:ea typeface="宋体" panose="02010600030101010101" pitchFamily="2" charset="-122"/>
              </a:defRPr>
            </a:lvl3pPr>
            <a:lvl4pPr marL="1600200" indent="-228600" defTabSz="584200">
              <a:defRPr>
                <a:solidFill>
                  <a:schemeClr val="tx1"/>
                </a:solidFill>
                <a:latin typeface="Calibri" panose="020F0502020204030204" pitchFamily="34" charset="0"/>
                <a:ea typeface="宋体" panose="02010600030101010101" pitchFamily="2" charset="-122"/>
              </a:defRPr>
            </a:lvl4pPr>
            <a:lvl5pPr marL="2057400" indent="-228600" defTabSz="584200">
              <a:defRPr>
                <a:solidFill>
                  <a:schemeClr val="tx1"/>
                </a:solidFill>
                <a:latin typeface="Calibri" panose="020F0502020204030204" pitchFamily="34" charset="0"/>
                <a:ea typeface="宋体" panose="02010600030101010101" pitchFamily="2" charset="-122"/>
              </a:defRPr>
            </a:lvl5pPr>
            <a:lvl6pPr marL="2514600" indent="-228600" defTabSz="5842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5842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5842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5842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4000">
              <a:solidFill>
                <a:srgbClr val="FFFFFF"/>
              </a:solidFill>
              <a:effectLst>
                <a:outerShdw blurRad="38100" dist="38100" dir="2700000" algn="tl">
                  <a:srgbClr val="000000"/>
                </a:outerShdw>
              </a:effectLst>
              <a:latin typeface="+mn-lt"/>
              <a:ea typeface="+mn-ea"/>
              <a:cs typeface="+mn-ea"/>
              <a:sym typeface="+mn-lt"/>
            </a:endParaRPr>
          </a:p>
        </p:txBody>
      </p:sp>
      <p:sp>
        <p:nvSpPr>
          <p:cNvPr id="20" name="文本框 61"/>
          <p:cNvSpPr txBox="1">
            <a:spLocks noChangeArrowheads="1"/>
          </p:cNvSpPr>
          <p:nvPr/>
        </p:nvSpPr>
        <p:spPr bwMode="auto">
          <a:xfrm>
            <a:off x="450215" y="521335"/>
            <a:ext cx="733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dirty="0">
                <a:solidFill>
                  <a:srgbClr val="FFFFFF"/>
                </a:solidFill>
                <a:latin typeface="Impact" panose="020B0806030902050204" pitchFamily="34" charset="0"/>
                <a:ea typeface="+mn-ea"/>
                <a:cs typeface="+mn-ea"/>
                <a:sym typeface="+mn-lt"/>
              </a:rPr>
              <a:t>LOGO</a:t>
            </a:r>
          </a:p>
        </p:txBody>
      </p:sp>
      <p:pic>
        <p:nvPicPr>
          <p:cNvPr id="3" name="图片 2" descr="3011725001518_.pic"/>
          <p:cNvPicPr>
            <a:picLocks noChangeAspect="1"/>
          </p:cNvPicPr>
          <p:nvPr/>
        </p:nvPicPr>
        <p:blipFill>
          <a:blip r:embed="rId3"/>
          <a:stretch>
            <a:fillRect/>
          </a:stretch>
        </p:blipFill>
        <p:spPr>
          <a:xfrm>
            <a:off x="2047240" y="1807845"/>
            <a:ext cx="8096885" cy="32423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357"/>
          <a:stretch>
            <a:fillRect/>
          </a:stretch>
        </p:blipFill>
        <p:spPr>
          <a:xfrm>
            <a:off x="0" y="0"/>
            <a:ext cx="12191999" cy="6858000"/>
          </a:xfrm>
          <a:prstGeom prst="rect">
            <a:avLst/>
          </a:prstGeom>
        </p:spPr>
      </p:pic>
      <p:sp>
        <p:nvSpPr>
          <p:cNvPr id="11" name="矩形 10"/>
          <p:cNvSpPr/>
          <p:nvPr/>
        </p:nvSpPr>
        <p:spPr>
          <a:xfrm>
            <a:off x="-1" y="0"/>
            <a:ext cx="12192000" cy="6858000"/>
          </a:xfrm>
          <a:prstGeom prst="rect">
            <a:avLst/>
          </a:prstGeom>
          <a:gradFill flip="none" rotWithShape="1">
            <a:gsLst>
              <a:gs pos="0">
                <a:srgbClr val="6853A0">
                  <a:alpha val="50000"/>
                </a:srgbClr>
              </a:gs>
              <a:gs pos="100000">
                <a:srgbClr val="0BAEBA">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燕尾形 21"/>
          <p:cNvSpPr/>
          <p:nvPr/>
        </p:nvSpPr>
        <p:spPr>
          <a:xfrm rot="5400000">
            <a:off x="4156842" y="-1438886"/>
            <a:ext cx="3994903" cy="10247556"/>
          </a:xfrm>
          <a:prstGeom prst="chevron">
            <a:avLst/>
          </a:prstGeom>
          <a:gradFill>
            <a:gsLst>
              <a:gs pos="0">
                <a:srgbClr val="6853A0">
                  <a:alpha val="50000"/>
                </a:srgbClr>
              </a:gs>
              <a:gs pos="100000">
                <a:srgbClr val="0BAEBA">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五边形 19"/>
          <p:cNvSpPr/>
          <p:nvPr/>
        </p:nvSpPr>
        <p:spPr>
          <a:xfrm rot="5400000">
            <a:off x="2300142" y="-1045031"/>
            <a:ext cx="7721600" cy="6858002"/>
          </a:xfrm>
          <a:prstGeom prst="homePlate">
            <a:avLst>
              <a:gd name="adj" fmla="val 18148"/>
            </a:avLst>
          </a:prstGeom>
          <a:gradFill>
            <a:gsLst>
              <a:gs pos="0">
                <a:srgbClr val="6853A0">
                  <a:alpha val="70000"/>
                </a:srgbClr>
              </a:gs>
              <a:gs pos="100000">
                <a:srgbClr val="0BAEBA">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燕尾形 20"/>
          <p:cNvSpPr/>
          <p:nvPr/>
        </p:nvSpPr>
        <p:spPr>
          <a:xfrm rot="5400000">
            <a:off x="4903642" y="2171699"/>
            <a:ext cx="2514600" cy="6858002"/>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文本框 17"/>
          <p:cNvSpPr txBox="1"/>
          <p:nvPr/>
        </p:nvSpPr>
        <p:spPr>
          <a:xfrm>
            <a:off x="3432178" y="1997129"/>
            <a:ext cx="5676900" cy="1245235"/>
          </a:xfrm>
          <a:prstGeom prst="rect">
            <a:avLst/>
          </a:prstGeom>
          <a:noFill/>
        </p:spPr>
        <p:txBody>
          <a:bodyPr wrap="none" rtlCol="0">
            <a:spAutoFit/>
            <a:scene3d>
              <a:camera prst="orthographicFront"/>
              <a:lightRig rig="threePt" dir="t"/>
            </a:scene3d>
            <a:sp3d contourW="12700"/>
          </a:bodyPr>
          <a:lstStyle/>
          <a:p>
            <a:r>
              <a:rPr lang="zh-CN" altLang="en-US" sz="7500" b="1" spc="-300" dirty="0">
                <a:solidFill>
                  <a:schemeClr val="bg1"/>
                </a:solidFill>
                <a:effectLst>
                  <a:outerShdw blurRad="38100" dist="38100" dir="2700000" algn="tl">
                    <a:srgbClr val="000000">
                      <a:alpha val="43137"/>
                    </a:srgbClr>
                  </a:outerShdw>
                </a:effectLst>
                <a:cs typeface="+mn-ea"/>
                <a:sym typeface="+mn-lt"/>
              </a:rPr>
              <a:t>演讲者简介页</a:t>
            </a:r>
          </a:p>
        </p:txBody>
      </p:sp>
      <p:sp>
        <p:nvSpPr>
          <p:cNvPr id="19" name="文本框 18"/>
          <p:cNvSpPr txBox="1"/>
          <p:nvPr/>
        </p:nvSpPr>
        <p:spPr>
          <a:xfrm>
            <a:off x="3840160" y="3243624"/>
            <a:ext cx="4861681" cy="670312"/>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ko-KR" altLang="en-US" sz="3600" dirty="0">
                <a:solidFill>
                  <a:schemeClr val="bg1"/>
                </a:solidFill>
                <a:cs typeface="+mn-ea"/>
                <a:sym typeface="+mn-lt"/>
              </a:rPr>
              <a:t>발표자 소개</a:t>
            </a:r>
            <a:endParaRPr lang="en-US" altLang="zh-CN" sz="36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17" name="Rectangle 27"/>
          <p:cNvSpPr/>
          <p:nvPr/>
        </p:nvSpPr>
        <p:spPr>
          <a:xfrm>
            <a:off x="5941060" y="2339975"/>
            <a:ext cx="3568700" cy="2859346"/>
          </a:xfrm>
          <a:prstGeom prst="rect">
            <a:avLst/>
          </a:prstGeom>
        </p:spPr>
        <p:txBody>
          <a:bodyPr wrap="square">
            <a:no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0" i="0" u="none" strike="noStrike" cap="none" normalizeH="0" baseline="0" dirty="0" err="1">
                <a:ln>
                  <a:noFill/>
                </a:ln>
                <a:solidFill>
                  <a:schemeClr val="tx1"/>
                </a:solidFill>
                <a:effectLst/>
                <a:latin typeface="Arial" panose="020B0604020202020204" pitchFamily="34" charset="0"/>
              </a:rPr>
              <a:t>Enkhmend.M은</a:t>
            </a:r>
            <a:r>
              <a:rPr kumimoji="0" lang="en-US" altLang="en-US" sz="1400" b="0" i="0" u="none" strike="noStrike" cap="none" normalizeH="0" baseline="0" dirty="0">
                <a:ln>
                  <a:noFill/>
                </a:ln>
                <a:solidFill>
                  <a:schemeClr val="tx1"/>
                </a:solidFill>
                <a:effectLst/>
                <a:latin typeface="Arial" panose="020B0604020202020204" pitchFamily="34" charset="0"/>
              </a:rPr>
              <a:t> Mckenzie and Partners TMZ </a:t>
            </a:r>
            <a:r>
              <a:rPr kumimoji="0" lang="en-US" altLang="en-US" sz="1400" b="0" i="0" u="none" strike="noStrike" cap="none" normalizeH="0" baseline="0" dirty="0" err="1">
                <a:ln>
                  <a:noFill/>
                </a:ln>
                <a:solidFill>
                  <a:schemeClr val="tx1"/>
                </a:solidFill>
                <a:effectLst/>
                <a:latin typeface="Arial" panose="020B0604020202020204" pitchFamily="34" charset="0"/>
              </a:rPr>
              <a:t>LLC의</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세무</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파트너</a:t>
            </a:r>
            <a:r>
              <a:rPr kumimoji="0" lang="ko-KR" altLang="en-US" sz="1400" b="0" i="0" u="none" strike="noStrike" cap="none" normalizeH="0" baseline="0" dirty="0">
                <a:ln>
                  <a:noFill/>
                </a:ln>
                <a:solidFill>
                  <a:schemeClr val="tx1"/>
                </a:solidFill>
                <a:effectLst/>
                <a:latin typeface="Arial" panose="020B0604020202020204" pitchFamily="34" charset="0"/>
              </a:rPr>
              <a:t>임</a:t>
            </a:r>
            <a:r>
              <a:rPr kumimoji="0" lang="en-US" altLang="en-US" sz="1400" b="0" i="0" u="none" strike="noStrike" cap="none" normalizeH="0" baseline="0" dirty="0">
                <a:ln>
                  <a:noFill/>
                </a:ln>
                <a:solidFill>
                  <a:schemeClr val="tx1"/>
                </a:solidFill>
                <a:effectLst/>
                <a:latin typeface="Arial" panose="020B0604020202020204" pitchFamily="34" charset="0"/>
              </a:rPr>
              <a:t>. 16년 </a:t>
            </a:r>
            <a:r>
              <a:rPr kumimoji="0" lang="en-US" altLang="en-US" sz="1400" b="0" i="0" u="none" strike="noStrike" cap="none" normalizeH="0" baseline="0" dirty="0" err="1">
                <a:ln>
                  <a:noFill/>
                </a:ln>
                <a:solidFill>
                  <a:schemeClr val="tx1"/>
                </a:solidFill>
                <a:effectLst/>
                <a:latin typeface="Arial" panose="020B0604020202020204" pitchFamily="34" charset="0"/>
              </a:rPr>
              <a:t>이상</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세무</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컨설팅</a:t>
            </a:r>
            <a:r>
              <a:rPr kumimoji="0" lang="en-US" altLang="en-US" sz="1400" b="0" i="0" u="none" strike="noStrike" cap="none" normalizeH="0" baseline="0" dirty="0">
                <a:ln>
                  <a:noFill/>
                </a:ln>
                <a:solidFill>
                  <a:schemeClr val="tx1"/>
                </a:solidFill>
                <a:effectLst/>
                <a:latin typeface="Arial" panose="020B0604020202020204" pitchFamily="34" charset="0"/>
              </a:rPr>
              <a:t> 경</a:t>
            </a:r>
            <a:r>
              <a:rPr kumimoji="0" lang="ko-KR" altLang="en-US" sz="1400" b="0" i="0" u="none" strike="noStrike" cap="none" normalizeH="0" baseline="0" dirty="0">
                <a:ln>
                  <a:noFill/>
                </a:ln>
                <a:solidFill>
                  <a:schemeClr val="tx1"/>
                </a:solidFill>
                <a:effectLst/>
                <a:latin typeface="Arial" panose="020B0604020202020204" pitchFamily="34" charset="0"/>
              </a:rPr>
              <a:t>력</a:t>
            </a:r>
            <a:r>
              <a:rPr kumimoji="0" lang="en-US" altLang="en-US" sz="1400" b="0" i="0" u="none" strike="noStrike" cap="none" normalizeH="0" baseline="0" dirty="0">
                <a:ln>
                  <a:noFill/>
                </a:ln>
                <a:solidFill>
                  <a:schemeClr val="tx1"/>
                </a:solidFill>
                <a:effectLst/>
                <a:latin typeface="Arial" panose="020B0604020202020204" pitchFamily="34" charset="0"/>
              </a:rPr>
              <a:t>을 </a:t>
            </a:r>
            <a:r>
              <a:rPr kumimoji="0" lang="en-US" altLang="en-US" sz="1400" b="0" i="0" u="none" strike="noStrike" cap="none" normalizeH="0" baseline="0" dirty="0" err="1">
                <a:ln>
                  <a:noFill/>
                </a:ln>
                <a:solidFill>
                  <a:schemeClr val="tx1"/>
                </a:solidFill>
                <a:effectLst/>
                <a:latin typeface="Arial" panose="020B0604020202020204" pitchFamily="34" charset="0"/>
              </a:rPr>
              <a:t>보유하고</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있으며</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광업</a:t>
            </a:r>
            <a:r>
              <a:rPr kumimoji="0" lang="en-US" altLang="en-US" sz="1400" b="0" i="0" u="none" strike="noStrike" cap="none" normalizeH="0" baseline="0" dirty="0">
                <a:ln>
                  <a:noFill/>
                </a:ln>
                <a:solidFill>
                  <a:schemeClr val="tx1"/>
                </a:solidFill>
                <a:effectLst/>
                <a:latin typeface="Arial" panose="020B0604020202020204" pitchFamily="34" charset="0"/>
              </a:rPr>
              <a:t> 및 </a:t>
            </a:r>
            <a:r>
              <a:rPr kumimoji="0" lang="en-US" altLang="en-US" sz="1400" b="0" i="0" u="none" strike="noStrike" cap="none" normalizeH="0" baseline="0" dirty="0" err="1">
                <a:ln>
                  <a:noFill/>
                </a:ln>
                <a:solidFill>
                  <a:schemeClr val="tx1"/>
                </a:solidFill>
                <a:effectLst/>
                <a:latin typeface="Arial" panose="020B0604020202020204" pitchFamily="34" charset="0"/>
              </a:rPr>
              <a:t>산업</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제품</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비영리</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단체를</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포함한</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다양한</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고객을</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지원해</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왔다</a:t>
            </a:r>
            <a:r>
              <a:rPr kumimoji="0" lang="en-US" altLang="en-US" sz="14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0" i="0" u="none" strike="noStrike" cap="none" normalizeH="0" baseline="0" dirty="0" err="1">
                <a:ln>
                  <a:noFill/>
                </a:ln>
                <a:solidFill>
                  <a:schemeClr val="tx1"/>
                </a:solidFill>
                <a:effectLst/>
                <a:latin typeface="Arial" panose="020B0604020202020204" pitchFamily="34" charset="0"/>
              </a:rPr>
              <a:t>Enkhmend.M은</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호주</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브리즈번의</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퀸즐랜드</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공과대학교에서</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회계</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학사와</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전문</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회계</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석사</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학위를</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취득했으며</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몽골의</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공인회계사</a:t>
            </a:r>
            <a:r>
              <a:rPr kumimoji="0" lang="en-US" altLang="en-US" sz="1400" b="0" i="0" u="none" strike="noStrike" cap="none" normalizeH="0" baseline="0" dirty="0">
                <a:ln>
                  <a:noFill/>
                </a:ln>
                <a:solidFill>
                  <a:schemeClr val="tx1"/>
                </a:solidFill>
                <a:effectLst/>
                <a:latin typeface="Arial" panose="020B0604020202020204" pitchFamily="34" charset="0"/>
              </a:rPr>
              <a:t> 및 </a:t>
            </a:r>
            <a:r>
              <a:rPr kumimoji="0" lang="en-US" altLang="en-US" sz="1400" b="0" i="0" u="none" strike="noStrike" cap="none" normalizeH="0" baseline="0" dirty="0" err="1">
                <a:ln>
                  <a:noFill/>
                </a:ln>
                <a:solidFill>
                  <a:schemeClr val="tx1"/>
                </a:solidFill>
                <a:effectLst/>
                <a:latin typeface="Arial" panose="020B0604020202020204" pitchFamily="34" charset="0"/>
              </a:rPr>
              <a:t>공인세무사</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자격을</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보유하고</a:t>
            </a:r>
            <a:r>
              <a:rPr kumimoji="0" lang="en-US" altLang="en-US" sz="1400" b="0" i="0" u="none" strike="noStrike" cap="none" normalizeH="0" baseline="0" dirty="0">
                <a:ln>
                  <a:noFill/>
                </a:ln>
                <a:solidFill>
                  <a:schemeClr val="tx1"/>
                </a:solidFill>
                <a:effectLst/>
                <a:latin typeface="Arial" panose="020B0604020202020204" pitchFamily="34" charset="0"/>
              </a:rPr>
              <a:t> </a:t>
            </a:r>
            <a:r>
              <a:rPr kumimoji="0" lang="en-US" altLang="en-US" sz="1400" b="0" i="0" u="none" strike="noStrike" cap="none" normalizeH="0" baseline="0" dirty="0" err="1">
                <a:ln>
                  <a:noFill/>
                </a:ln>
                <a:solidFill>
                  <a:schemeClr val="tx1"/>
                </a:solidFill>
                <a:effectLst/>
                <a:latin typeface="Arial" panose="020B0604020202020204" pitchFamily="34" charset="0"/>
              </a:rPr>
              <a:t>있다</a:t>
            </a:r>
            <a:r>
              <a:rPr kumimoji="0" lang="en-US" altLang="en-US" sz="1400" b="0" i="0" u="none" strike="noStrike" cap="none" normalizeH="0" baseline="0" dirty="0">
                <a:ln>
                  <a:noFill/>
                </a:ln>
                <a:solidFill>
                  <a:schemeClr val="tx1"/>
                </a:solidFill>
                <a:effectLst/>
                <a:latin typeface="Arial" panose="020B0604020202020204" pitchFamily="34" charset="0"/>
              </a:rPr>
              <a:t>. </a:t>
            </a:r>
          </a:p>
        </p:txBody>
      </p:sp>
      <p:sp>
        <p:nvSpPr>
          <p:cNvPr id="20" name="Rectangle 35"/>
          <p:cNvSpPr/>
          <p:nvPr/>
        </p:nvSpPr>
        <p:spPr>
          <a:xfrm>
            <a:off x="5941060" y="1714500"/>
            <a:ext cx="4142977" cy="461665"/>
          </a:xfrm>
          <a:prstGeom prst="rect">
            <a:avLst/>
          </a:prstGeom>
        </p:spPr>
        <p:txBody>
          <a:bodyPr wrap="square">
            <a:spAutoFit/>
          </a:bodyPr>
          <a:lstStyle/>
          <a:p>
            <a:pPr algn="l">
              <a:buClr>
                <a:srgbClr val="E24848"/>
              </a:buClr>
              <a:defRPr/>
            </a:pPr>
            <a:r>
              <a:rPr lang="zh-CN" altLang="en-US" sz="2400" noProof="1">
                <a:solidFill>
                  <a:schemeClr val="tx1">
                    <a:lumMod val="75000"/>
                    <a:lumOff val="25000"/>
                  </a:schemeClr>
                </a:solidFill>
                <a:cs typeface="+mn-ea"/>
                <a:sym typeface="+mn-lt"/>
              </a:rPr>
              <a:t>姓名：</a:t>
            </a:r>
            <a:r>
              <a:rPr lang="en-US" altLang="zh-CN" sz="2400" noProof="1">
                <a:solidFill>
                  <a:schemeClr val="tx1">
                    <a:lumMod val="75000"/>
                    <a:lumOff val="25000"/>
                  </a:schemeClr>
                </a:solidFill>
                <a:cs typeface="+mn-ea"/>
                <a:sym typeface="+mn-lt"/>
              </a:rPr>
              <a:t>Enkhmend Magsarjav</a:t>
            </a:r>
          </a:p>
        </p:txBody>
      </p:sp>
      <p:pic>
        <p:nvPicPr>
          <p:cNvPr id="4" name="Picture 3" descr="A person in a black suit&#10;&#10;Description automatically generated">
            <a:extLst>
              <a:ext uri="{FF2B5EF4-FFF2-40B4-BE49-F238E27FC236}">
                <a16:creationId xmlns:a16="http://schemas.microsoft.com/office/drawing/2014/main" id="{59AD42F8-3289-D750-F3C5-B2654713F8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0161" y="1412240"/>
            <a:ext cx="3371850" cy="3371850"/>
          </a:xfrm>
          <a:prstGeom prst="rect">
            <a:avLst/>
          </a:prstGeom>
        </p:spPr>
      </p:pic>
      <p:pic>
        <p:nvPicPr>
          <p:cNvPr id="5" name="Picture 4">
            <a:extLst>
              <a:ext uri="{FF2B5EF4-FFF2-40B4-BE49-F238E27FC236}">
                <a16:creationId xmlns:a16="http://schemas.microsoft.com/office/drawing/2014/main" id="{6B721D5C-1F0D-B548-1ECE-CB2AEB521477}"/>
              </a:ext>
            </a:extLst>
          </p:cNvPr>
          <p:cNvPicPr>
            <a:picLocks noChangeAspect="1"/>
          </p:cNvPicPr>
          <p:nvPr/>
        </p:nvPicPr>
        <p:blipFill>
          <a:blip r:embed="rId5"/>
          <a:stretch>
            <a:fillRect/>
          </a:stretch>
        </p:blipFill>
        <p:spPr>
          <a:xfrm>
            <a:off x="500895" y="476967"/>
            <a:ext cx="930217" cy="9352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357"/>
          <a:stretch>
            <a:fillRect/>
          </a:stretch>
        </p:blipFill>
        <p:spPr>
          <a:xfrm>
            <a:off x="0" y="0"/>
            <a:ext cx="12191999" cy="6858000"/>
          </a:xfrm>
          <a:prstGeom prst="rect">
            <a:avLst/>
          </a:prstGeom>
        </p:spPr>
      </p:pic>
      <p:sp>
        <p:nvSpPr>
          <p:cNvPr id="11" name="矩形 10"/>
          <p:cNvSpPr/>
          <p:nvPr/>
        </p:nvSpPr>
        <p:spPr>
          <a:xfrm>
            <a:off x="-1" y="0"/>
            <a:ext cx="12192000" cy="6858000"/>
          </a:xfrm>
          <a:prstGeom prst="rect">
            <a:avLst/>
          </a:prstGeom>
          <a:gradFill flip="none" rotWithShape="1">
            <a:gsLst>
              <a:gs pos="0">
                <a:srgbClr val="6853A0">
                  <a:alpha val="50000"/>
                </a:srgbClr>
              </a:gs>
              <a:gs pos="100000">
                <a:srgbClr val="0BAEBA">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燕尾形 21"/>
          <p:cNvSpPr/>
          <p:nvPr/>
        </p:nvSpPr>
        <p:spPr>
          <a:xfrm rot="5400000">
            <a:off x="4156842" y="-1438886"/>
            <a:ext cx="3994903" cy="10247556"/>
          </a:xfrm>
          <a:prstGeom prst="chevron">
            <a:avLst/>
          </a:prstGeom>
          <a:gradFill>
            <a:gsLst>
              <a:gs pos="0">
                <a:srgbClr val="6853A0">
                  <a:alpha val="50000"/>
                </a:srgbClr>
              </a:gs>
              <a:gs pos="100000">
                <a:srgbClr val="0BAEBA">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五边形 19"/>
          <p:cNvSpPr/>
          <p:nvPr/>
        </p:nvSpPr>
        <p:spPr>
          <a:xfrm rot="5400000">
            <a:off x="2300142" y="-1045031"/>
            <a:ext cx="7721600" cy="6858002"/>
          </a:xfrm>
          <a:prstGeom prst="homePlate">
            <a:avLst>
              <a:gd name="adj" fmla="val 18148"/>
            </a:avLst>
          </a:prstGeom>
          <a:gradFill>
            <a:gsLst>
              <a:gs pos="0">
                <a:srgbClr val="6853A0">
                  <a:alpha val="70000"/>
                </a:srgbClr>
              </a:gs>
              <a:gs pos="100000">
                <a:srgbClr val="0BAEBA">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燕尾形 20"/>
          <p:cNvSpPr/>
          <p:nvPr/>
        </p:nvSpPr>
        <p:spPr>
          <a:xfrm rot="5400000">
            <a:off x="4903642" y="2171699"/>
            <a:ext cx="2514600" cy="6858002"/>
          </a:xfrm>
          <a:prstGeom prst="chevron">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文本框 18"/>
          <p:cNvSpPr txBox="1"/>
          <p:nvPr/>
        </p:nvSpPr>
        <p:spPr>
          <a:xfrm>
            <a:off x="3051815" y="2383970"/>
            <a:ext cx="5678170" cy="1934312"/>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ko-KR" altLang="en-US" sz="3600" dirty="0">
                <a:solidFill>
                  <a:schemeClr val="bg1"/>
                </a:solidFill>
                <a:cs typeface="+mn-ea"/>
                <a:sym typeface="+mn-lt"/>
              </a:rPr>
              <a:t>다국적 기업</a:t>
            </a:r>
            <a:r>
              <a:rPr lang="en-US" altLang="ko-KR" sz="3600" dirty="0">
                <a:solidFill>
                  <a:schemeClr val="bg1"/>
                </a:solidFill>
                <a:cs typeface="+mn-ea"/>
                <a:sym typeface="+mn-lt"/>
              </a:rPr>
              <a:t>(MNEs)</a:t>
            </a:r>
            <a:r>
              <a:rPr lang="ko-KR" altLang="en-US" sz="3600" dirty="0">
                <a:solidFill>
                  <a:schemeClr val="bg1"/>
                </a:solidFill>
                <a:cs typeface="+mn-ea"/>
                <a:sym typeface="+mn-lt"/>
              </a:rPr>
              <a:t>을 위한 글로벌 및 국내 최소 세금의 도전 과제</a:t>
            </a:r>
            <a:endParaRPr lang="en-US" altLang="zh-CN" sz="36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1967034" y="326331"/>
            <a:ext cx="5334635" cy="830997"/>
          </a:xfrm>
          <a:prstGeom prst="rect">
            <a:avLst/>
          </a:prstGeom>
          <a:noFill/>
        </p:spPr>
        <p:txBody>
          <a:bodyPr wrap="square" rtlCol="0">
            <a:spAutoFit/>
          </a:bodyPr>
          <a:lstStyle/>
          <a:p>
            <a:pPr algn="ctr"/>
            <a:r>
              <a:rPr lang="ko-KR" altLang="en-US" sz="4800" dirty="0"/>
              <a:t>주요 내용</a:t>
            </a:r>
            <a:endParaRPr lang="zh-CN" altLang="en-US" sz="4800" dirty="0"/>
          </a:p>
        </p:txBody>
      </p:sp>
      <p:sp>
        <p:nvSpPr>
          <p:cNvPr id="3" name="文本框 2"/>
          <p:cNvSpPr txBox="1"/>
          <p:nvPr/>
        </p:nvSpPr>
        <p:spPr>
          <a:xfrm>
            <a:off x="4776798" y="4655639"/>
            <a:ext cx="4064000" cy="460375"/>
          </a:xfrm>
          <a:prstGeom prst="rect">
            <a:avLst/>
          </a:prstGeom>
          <a:noFill/>
        </p:spPr>
        <p:txBody>
          <a:bodyPr wrap="square" rtlCol="0">
            <a:spAutoFit/>
          </a:bodyPr>
          <a:lstStyle/>
          <a:p>
            <a:pPr algn="ctr"/>
            <a:r>
              <a:rPr lang="en-US" altLang="zh-CN" sz="2400" dirty="0" err="1"/>
              <a:t>Enkhmend.M</a:t>
            </a:r>
            <a:endParaRPr lang="en-US" altLang="zh-CN" sz="2400" dirty="0"/>
          </a:p>
        </p:txBody>
      </p:sp>
      <p:sp>
        <p:nvSpPr>
          <p:cNvPr id="4" name="TextBox 3">
            <a:extLst>
              <a:ext uri="{FF2B5EF4-FFF2-40B4-BE49-F238E27FC236}">
                <a16:creationId xmlns:a16="http://schemas.microsoft.com/office/drawing/2014/main" id="{7B0AEEC1-1742-E7F8-6E3F-330A8BFE76EF}"/>
              </a:ext>
            </a:extLst>
          </p:cNvPr>
          <p:cNvSpPr txBox="1"/>
          <p:nvPr/>
        </p:nvSpPr>
        <p:spPr>
          <a:xfrm>
            <a:off x="3365165" y="1582341"/>
            <a:ext cx="8118505" cy="1569660"/>
          </a:xfrm>
          <a:prstGeom prst="rect">
            <a:avLst/>
          </a:prstGeom>
          <a:noFill/>
        </p:spPr>
        <p:txBody>
          <a:bodyPr wrap="square" rtlCol="0">
            <a:spAutoFit/>
          </a:bodyPr>
          <a:lstStyle/>
          <a:p>
            <a:pPr marL="285750" indent="-285750">
              <a:buFont typeface="Arial" panose="020B0604020202020204" pitchFamily="34" charset="0"/>
              <a:buChar char="•"/>
            </a:pPr>
            <a:r>
              <a:rPr lang="ko-KR" altLang="en-US" sz="3200" dirty="0"/>
              <a:t>필러 </a:t>
            </a:r>
            <a:r>
              <a:rPr lang="en-US" altLang="ko-KR" sz="3200" dirty="0"/>
              <a:t>2</a:t>
            </a:r>
            <a:endParaRPr lang="en-US" sz="3200" dirty="0"/>
          </a:p>
          <a:p>
            <a:pPr marL="285750" indent="-285750">
              <a:buFont typeface="Arial" panose="020B0604020202020204" pitchFamily="34" charset="0"/>
              <a:buChar char="•"/>
            </a:pPr>
            <a:r>
              <a:rPr lang="ko-KR" altLang="en-US" sz="3200" dirty="0"/>
              <a:t>규칙</a:t>
            </a:r>
            <a:endParaRPr lang="en-US" altLang="ko-KR" sz="3200" dirty="0"/>
          </a:p>
          <a:p>
            <a:pPr marL="285750" indent="-285750">
              <a:buFont typeface="Arial" panose="020B0604020202020204" pitchFamily="34" charset="0"/>
              <a:buChar char="•"/>
            </a:pPr>
            <a:r>
              <a:rPr lang="ko-KR" altLang="en-US" sz="3200" dirty="0"/>
              <a:t>최신 업데이트</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954849" y="1905506"/>
            <a:ext cx="8419745" cy="3046988"/>
          </a:xfrm>
          <a:prstGeom prst="rect">
            <a:avLst/>
          </a:prstGeom>
          <a:noFill/>
        </p:spPr>
        <p:txBody>
          <a:bodyPr wrap="square">
            <a:spAutoFit/>
          </a:bodyPr>
          <a:lstStyle/>
          <a:p>
            <a:r>
              <a:rPr lang="en-US" altLang="ko-KR" sz="3200" dirty="0"/>
              <a:t>Pillar Two</a:t>
            </a:r>
            <a:r>
              <a:rPr lang="ko-KR" altLang="en-US" sz="3200" dirty="0"/>
              <a:t>는 글로벌 최소 세금 제도임</a:t>
            </a:r>
            <a:r>
              <a:rPr lang="en-US" altLang="ko-KR" sz="3200" dirty="0"/>
              <a:t>.</a:t>
            </a:r>
            <a:br>
              <a:rPr lang="ko-KR" altLang="en-US" sz="3200" dirty="0"/>
            </a:br>
            <a:r>
              <a:rPr lang="ko-KR" altLang="en-US" sz="3200" dirty="0"/>
              <a:t>세 가지 주요 규칙과 조세 협정을 위한 네 번째 규칙으로 구성됨</a:t>
            </a:r>
            <a:r>
              <a:rPr lang="en-US" altLang="ko-KR" sz="3200" dirty="0"/>
              <a:t>.</a:t>
            </a:r>
            <a:br>
              <a:rPr lang="en-US" altLang="ko-KR" sz="3200" dirty="0"/>
            </a:br>
            <a:r>
              <a:rPr lang="ko-KR" altLang="en-US" sz="3200" dirty="0"/>
              <a:t>연 매출 </a:t>
            </a:r>
            <a:r>
              <a:rPr lang="en-US" altLang="ko-KR" sz="3200" dirty="0"/>
              <a:t>7</a:t>
            </a:r>
            <a:r>
              <a:rPr lang="ko-KR" altLang="en-US" sz="3200" dirty="0"/>
              <a:t>억 </a:t>
            </a:r>
            <a:r>
              <a:rPr lang="en-US" altLang="ko-KR" sz="3200" dirty="0"/>
              <a:t>5</a:t>
            </a:r>
            <a:r>
              <a:rPr lang="ko-KR" altLang="en-US" sz="3200" dirty="0"/>
              <a:t>천만 유로 이상의 기업을 대상으로 함</a:t>
            </a:r>
            <a:r>
              <a:rPr lang="en-US" altLang="ko-KR" sz="3200" dirty="0"/>
              <a:t>.</a:t>
            </a:r>
            <a:br>
              <a:rPr lang="en-US" altLang="ko-KR" sz="3200" dirty="0"/>
            </a:br>
            <a:r>
              <a:rPr lang="ko-KR" altLang="en-US" sz="3200" dirty="0"/>
              <a:t>모델 규칙은 </a:t>
            </a:r>
            <a:r>
              <a:rPr lang="en-US" altLang="ko-KR" sz="3200" dirty="0"/>
              <a:t>2021</a:t>
            </a:r>
            <a:r>
              <a:rPr lang="ko-KR" altLang="en-US" sz="3200" dirty="0"/>
              <a:t>년 </a:t>
            </a:r>
            <a:r>
              <a:rPr lang="en-US" altLang="ko-KR" sz="3200" dirty="0"/>
              <a:t>12</a:t>
            </a:r>
            <a:r>
              <a:rPr lang="ko-KR" altLang="en-US" sz="3200" dirty="0"/>
              <a:t>월에 발표됨</a:t>
            </a:r>
            <a:r>
              <a:rPr lang="en-US" altLang="ko-KR" sz="3200" dirty="0"/>
              <a:t>.</a:t>
            </a:r>
          </a:p>
        </p:txBody>
      </p:sp>
      <p:pic>
        <p:nvPicPr>
          <p:cNvPr id="4" name="Picture 3">
            <a:extLst>
              <a:ext uri="{FF2B5EF4-FFF2-40B4-BE49-F238E27FC236}">
                <a16:creationId xmlns:a16="http://schemas.microsoft.com/office/drawing/2014/main" id="{806E9DEB-FCE0-0AC3-C409-AE70B581197A}"/>
              </a:ext>
            </a:extLst>
          </p:cNvPr>
          <p:cNvPicPr>
            <a:picLocks noChangeAspect="1"/>
          </p:cNvPicPr>
          <p:nvPr/>
        </p:nvPicPr>
        <p:blipFill>
          <a:blip r:embed="rId4"/>
          <a:stretch>
            <a:fillRect/>
          </a:stretch>
        </p:blipFill>
        <p:spPr>
          <a:xfrm>
            <a:off x="322856" y="427956"/>
            <a:ext cx="1125430" cy="11254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357851" y="1174041"/>
            <a:ext cx="8419745" cy="1384995"/>
          </a:xfrm>
          <a:prstGeom prst="rect">
            <a:avLst/>
          </a:prstGeom>
          <a:noFill/>
        </p:spPr>
        <p:txBody>
          <a:bodyPr wrap="square">
            <a:spAutoFit/>
          </a:bodyPr>
          <a:lstStyle/>
          <a:p>
            <a:r>
              <a:rPr lang="ko-KR" altLang="en-US" sz="2800" dirty="0"/>
              <a:t>첫 번째는 </a:t>
            </a:r>
            <a:r>
              <a:rPr lang="ko-KR" altLang="en-US" sz="2800" b="1" dirty="0"/>
              <a:t>소재국최저한세</a:t>
            </a:r>
            <a:r>
              <a:rPr lang="ko-KR" altLang="en-US" sz="2800" dirty="0"/>
              <a:t>로</a:t>
            </a:r>
            <a:r>
              <a:rPr lang="en-US" altLang="ko-KR" sz="2800" dirty="0"/>
              <a:t>, </a:t>
            </a:r>
            <a:r>
              <a:rPr lang="ko-KR" altLang="en-US" sz="2800" dirty="0"/>
              <a:t>각 국가가 현재 </a:t>
            </a:r>
            <a:r>
              <a:rPr lang="en-US" altLang="ko-KR" sz="2800" dirty="0"/>
              <a:t>15% </a:t>
            </a:r>
            <a:r>
              <a:rPr lang="ko-KR" altLang="en-US" sz="2800" dirty="0"/>
              <a:t>최소 유효 세율 이하로 과세되고 있는 이익에 대해 우선 과세권을 행사할 수 있도록 함</a:t>
            </a:r>
            <a:r>
              <a:rPr lang="en-US" altLang="ko-KR" sz="2800" dirty="0"/>
              <a:t>.</a:t>
            </a:r>
            <a:endParaRPr lang="en-US" sz="2800" dirty="0"/>
          </a:p>
        </p:txBody>
      </p:sp>
      <p:sp>
        <p:nvSpPr>
          <p:cNvPr id="2" name="TextBox 1">
            <a:extLst>
              <a:ext uri="{FF2B5EF4-FFF2-40B4-BE49-F238E27FC236}">
                <a16:creationId xmlns:a16="http://schemas.microsoft.com/office/drawing/2014/main" id="{35A9FAA1-BEA7-67E0-A743-85224749F173}"/>
              </a:ext>
            </a:extLst>
          </p:cNvPr>
          <p:cNvSpPr txBox="1"/>
          <p:nvPr/>
        </p:nvSpPr>
        <p:spPr>
          <a:xfrm>
            <a:off x="2209798" y="2909537"/>
            <a:ext cx="8419745" cy="1815882"/>
          </a:xfrm>
          <a:prstGeom prst="rect">
            <a:avLst/>
          </a:prstGeom>
          <a:noFill/>
        </p:spPr>
        <p:txBody>
          <a:bodyPr wrap="square">
            <a:spAutoFit/>
          </a:bodyPr>
          <a:lstStyle/>
          <a:p>
            <a:r>
              <a:rPr lang="ko-KR" altLang="en-US" sz="2800" dirty="0"/>
              <a:t>두 번째는 </a:t>
            </a:r>
            <a:r>
              <a:rPr lang="ko-KR" altLang="en-US" sz="2800" b="1" dirty="0"/>
              <a:t>소득산입규칙</a:t>
            </a:r>
            <a:r>
              <a:rPr lang="ko-KR" altLang="en-US" sz="2800" dirty="0"/>
              <a:t>으로</a:t>
            </a:r>
            <a:r>
              <a:rPr lang="en-US" altLang="ko-KR" sz="2800" dirty="0"/>
              <a:t>, </a:t>
            </a:r>
            <a:r>
              <a:rPr lang="ko-KR" altLang="en-US" sz="2800" dirty="0"/>
              <a:t>기업의 외국 소득을 모회사 과세 소득에 포함해야 할 시점을 결정함</a:t>
            </a:r>
            <a:r>
              <a:rPr lang="en-US" altLang="ko-KR" sz="2800" dirty="0"/>
              <a:t>. </a:t>
            </a:r>
            <a:r>
              <a:rPr lang="ko-KR" altLang="en-US" sz="2800" dirty="0"/>
              <a:t>합의된 최소 유효 세율은 </a:t>
            </a:r>
            <a:r>
              <a:rPr lang="en-US" altLang="ko-KR" sz="2800" dirty="0"/>
              <a:t>15%</a:t>
            </a:r>
            <a:r>
              <a:rPr lang="ko-KR" altLang="en-US" sz="2800" dirty="0"/>
              <a:t>이며</a:t>
            </a:r>
            <a:r>
              <a:rPr lang="en-US" altLang="ko-KR" sz="2800" dirty="0"/>
              <a:t>, </a:t>
            </a:r>
            <a:r>
              <a:rPr lang="ko-KR" altLang="en-US" sz="2800" dirty="0"/>
              <a:t>이를 충족하지 않으면 추가 세금이 본국에서 부과됨</a:t>
            </a:r>
            <a:r>
              <a:rPr lang="en-US" altLang="ko-KR" sz="2800" dirty="0"/>
              <a:t>.</a:t>
            </a:r>
            <a:endParaRPr lang="en-US" sz="2800" dirty="0"/>
          </a:p>
        </p:txBody>
      </p:sp>
      <p:pic>
        <p:nvPicPr>
          <p:cNvPr id="6" name="Picture 5">
            <a:extLst>
              <a:ext uri="{FF2B5EF4-FFF2-40B4-BE49-F238E27FC236}">
                <a16:creationId xmlns:a16="http://schemas.microsoft.com/office/drawing/2014/main" id="{C6732BA0-8A5C-A774-7BA6-992B53377D15}"/>
              </a:ext>
            </a:extLst>
          </p:cNvPr>
          <p:cNvPicPr>
            <a:picLocks noChangeAspect="1"/>
          </p:cNvPicPr>
          <p:nvPr/>
        </p:nvPicPr>
        <p:blipFill>
          <a:blip r:embed="rId4"/>
          <a:stretch>
            <a:fillRect/>
          </a:stretch>
        </p:blipFill>
        <p:spPr>
          <a:xfrm>
            <a:off x="232421" y="357617"/>
            <a:ext cx="1125430" cy="1125430"/>
          </a:xfrm>
          <a:prstGeom prst="rect">
            <a:avLst/>
          </a:prstGeom>
        </p:spPr>
      </p:pic>
    </p:spTree>
    <p:extLst>
      <p:ext uri="{BB962C8B-B14F-4D97-AF65-F5344CB8AC3E}">
        <p14:creationId xmlns:p14="http://schemas.microsoft.com/office/powerpoint/2010/main" val="8508776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673C3A-5621-ACCA-DB1E-74EE59885F64}"/>
              </a:ext>
            </a:extLst>
          </p:cNvPr>
          <p:cNvSpPr txBox="1"/>
          <p:nvPr/>
        </p:nvSpPr>
        <p:spPr>
          <a:xfrm>
            <a:off x="1695375" y="1435299"/>
            <a:ext cx="8419745" cy="3108543"/>
          </a:xfrm>
          <a:prstGeom prst="rect">
            <a:avLst/>
          </a:prstGeom>
          <a:noFill/>
        </p:spPr>
        <p:txBody>
          <a:bodyPr wrap="square">
            <a:spAutoFit/>
          </a:bodyPr>
          <a:lstStyle/>
          <a:p>
            <a:r>
              <a:rPr lang="ko-KR" altLang="en-US" sz="2800" dirty="0"/>
              <a:t>세 번째 규칙은 </a:t>
            </a:r>
            <a:r>
              <a:rPr lang="ko-KR" altLang="en-US" sz="2800" b="1" dirty="0"/>
              <a:t>소득산입보완규칙</a:t>
            </a:r>
            <a:r>
              <a:rPr lang="ko-KR" altLang="en-US" sz="2800" dirty="0"/>
              <a:t>으로</a:t>
            </a:r>
            <a:r>
              <a:rPr lang="en-US" altLang="ko-KR" sz="2800" dirty="0"/>
              <a:t>, </a:t>
            </a:r>
            <a:r>
              <a:rPr lang="ko-KR" altLang="en-US" sz="2800" dirty="0"/>
              <a:t>다른 관할 구역에 있는 관련 회사가 </a:t>
            </a:r>
            <a:r>
              <a:rPr lang="en-US" altLang="ko-KR" sz="2800" dirty="0"/>
              <a:t>15% </a:t>
            </a:r>
            <a:r>
              <a:rPr lang="ko-KR" altLang="en-US" sz="2800" dirty="0"/>
              <a:t>유효 세율 이하로 과세되는 경우</a:t>
            </a:r>
            <a:r>
              <a:rPr lang="en-US" altLang="ko-KR" sz="2800" dirty="0"/>
              <a:t>, </a:t>
            </a:r>
            <a:r>
              <a:rPr lang="ko-KR" altLang="en-US" sz="2800" dirty="0"/>
              <a:t>자국에서 해당 기업에 추가 세금을 부과할 수 있도록 함</a:t>
            </a:r>
            <a:r>
              <a:rPr lang="en-US" altLang="ko-KR" sz="2800" dirty="0"/>
              <a:t>.</a:t>
            </a:r>
            <a:br>
              <a:rPr lang="en-US" altLang="ko-KR" sz="2800" dirty="0"/>
            </a:br>
            <a:r>
              <a:rPr lang="ko-KR" altLang="en-US" sz="2800" dirty="0"/>
              <a:t>여러 국가가 비슷한 추가 과세를 적용하는 경우</a:t>
            </a:r>
            <a:r>
              <a:rPr lang="en-US" altLang="ko-KR" sz="2800" dirty="0"/>
              <a:t>, </a:t>
            </a:r>
            <a:r>
              <a:rPr lang="ko-KR" altLang="en-US" sz="2800" dirty="0"/>
              <a:t>과세 대상 이익은 유형 자산과 직원의 위치를 기준으로 분배됨</a:t>
            </a:r>
            <a:r>
              <a:rPr lang="en-US" altLang="ko-KR" sz="2800" dirty="0"/>
              <a:t>.</a:t>
            </a:r>
            <a:endParaRPr lang="en-US" sz="2800" dirty="0"/>
          </a:p>
        </p:txBody>
      </p:sp>
      <p:pic>
        <p:nvPicPr>
          <p:cNvPr id="4" name="Picture 3">
            <a:extLst>
              <a:ext uri="{FF2B5EF4-FFF2-40B4-BE49-F238E27FC236}">
                <a16:creationId xmlns:a16="http://schemas.microsoft.com/office/drawing/2014/main" id="{85F990F2-7674-E542-262E-0C78BD860031}"/>
              </a:ext>
            </a:extLst>
          </p:cNvPr>
          <p:cNvPicPr>
            <a:picLocks noChangeAspect="1"/>
          </p:cNvPicPr>
          <p:nvPr/>
        </p:nvPicPr>
        <p:blipFill>
          <a:blip r:embed="rId4"/>
          <a:stretch>
            <a:fillRect/>
          </a:stretch>
        </p:blipFill>
        <p:spPr>
          <a:xfrm>
            <a:off x="322856" y="427956"/>
            <a:ext cx="1125430" cy="1125430"/>
          </a:xfrm>
          <a:prstGeom prst="rect">
            <a:avLst/>
          </a:prstGeom>
        </p:spPr>
      </p:pic>
    </p:spTree>
    <p:extLst>
      <p:ext uri="{BB962C8B-B14F-4D97-AF65-F5344CB8AC3E}">
        <p14:creationId xmlns:p14="http://schemas.microsoft.com/office/powerpoint/2010/main" val="22336097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jb3VudCI6NSwiaGRpZCI6IjIyNzFhMjBmYTcxZTVlMjcwYjJlN2NlODQxZDE5NzdjIiwidXNlckNvdW50IjozfQ=="/>
</p:tagLst>
</file>

<file path=ppt/theme/theme1.xml><?xml version="1.0" encoding="utf-8"?>
<a:theme xmlns:a="http://schemas.openxmlformats.org/drawingml/2006/main" name="Office 主题">
  <a:themeElements>
    <a:clrScheme name="自定义 194">
      <a:dk1>
        <a:sysClr val="windowText" lastClr="000000"/>
      </a:dk1>
      <a:lt1>
        <a:sysClr val="window" lastClr="FFFFFF"/>
      </a:lt1>
      <a:dk2>
        <a:srgbClr val="44546A"/>
      </a:dk2>
      <a:lt2>
        <a:srgbClr val="E7E6E6"/>
      </a:lt2>
      <a:accent1>
        <a:srgbClr val="0BAEBA"/>
      </a:accent1>
      <a:accent2>
        <a:srgbClr val="6853A0"/>
      </a:accent2>
      <a:accent3>
        <a:srgbClr val="0BAEBA"/>
      </a:accent3>
      <a:accent4>
        <a:srgbClr val="6853A0"/>
      </a:accent4>
      <a:accent5>
        <a:srgbClr val="0BAEBA"/>
      </a:accent5>
      <a:accent6>
        <a:srgbClr val="6853A0"/>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1168</Words>
  <Application>Microsoft Office PowerPoint</Application>
  <PresentationFormat>Widescreen</PresentationFormat>
  <Paragraphs>60</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Roboto Flex</vt:lpstr>
      <vt:lpstr>Arial</vt:lpstr>
      <vt:lpstr>Calibri</vt:lpstr>
      <vt:lpstr>Impact</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落尘PPT演示</dc:creator>
  <cp:lastModifiedBy>SY Ka</cp:lastModifiedBy>
  <cp:revision>18</cp:revision>
  <dcterms:created xsi:type="dcterms:W3CDTF">2024-08-30T07:30:00Z</dcterms:created>
  <dcterms:modified xsi:type="dcterms:W3CDTF">2024-10-17T12:57:41Z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2052-12.1.0.17827</vt:lpwstr>
  </property>
  <property fmtid="{D5CDD505-2E9C-101B-9397-08002B2CF9AE}" pid="3" name="KSOTemplateUUID">
    <vt:lpwstr>v1.0_mb_ayJO6Mplb/H5EgXjP6X5nw==</vt:lpwstr>
  </property>
  <property fmtid="{D5CDD505-2E9C-101B-9397-08002B2CF9AE}" pid="4" name="ICV">
    <vt:lpwstr>1D8E0CEF42B247C5840DECE8FEF074AA_13</vt:lpwstr>
  </property>
</Properties>
</file>