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0" r:id="rId2"/>
    <p:sldId id="325" r:id="rId3"/>
    <p:sldId id="321" r:id="rId4"/>
    <p:sldId id="333" r:id="rId5"/>
    <p:sldId id="344" r:id="rId6"/>
    <p:sldId id="335" r:id="rId7"/>
    <p:sldId id="336" r:id="rId8"/>
    <p:sldId id="337" r:id="rId9"/>
    <p:sldId id="338" r:id="rId10"/>
    <p:sldId id="339" r:id="rId11"/>
    <p:sldId id="340" r:id="rId12"/>
    <p:sldId id="341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53A0"/>
    <a:srgbClr val="0BA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051EE3-31C0-4304-B1AB-CFDD62B0D1A8}" v="173" dt="2024-10-17T14:05:41.5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3548" autoAdjust="0"/>
  </p:normalViewPr>
  <p:slideViewPr>
    <p:cSldViewPr snapToGrid="0">
      <p:cViewPr varScale="1">
        <p:scale>
          <a:sx n="96" d="100"/>
          <a:sy n="96" d="100"/>
        </p:scale>
        <p:origin x="96" y="168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 Ka" userId="ec0105221c9063ab" providerId="LiveId" clId="{E1051EE3-31C0-4304-B1AB-CFDD62B0D1A8}"/>
    <pc:docChg chg="undo custSel modSld">
      <pc:chgData name="SY Ka" userId="ec0105221c9063ab" providerId="LiveId" clId="{E1051EE3-31C0-4304-B1AB-CFDD62B0D1A8}" dt="2024-10-17T14:07:39.440" v="511" actId="20577"/>
      <pc:docMkLst>
        <pc:docMk/>
      </pc:docMkLst>
      <pc:sldChg chg="modSp mod">
        <pc:chgData name="SY Ka" userId="ec0105221c9063ab" providerId="LiveId" clId="{E1051EE3-31C0-4304-B1AB-CFDD62B0D1A8}" dt="2024-10-17T13:48:13.050" v="95" actId="6549"/>
        <pc:sldMkLst>
          <pc:docMk/>
          <pc:sldMk cId="0" sldId="321"/>
        </pc:sldMkLst>
        <pc:spChg chg="mod">
          <ac:chgData name="SY Ka" userId="ec0105221c9063ab" providerId="LiveId" clId="{E1051EE3-31C0-4304-B1AB-CFDD62B0D1A8}" dt="2024-10-17T13:48:13.050" v="95" actId="6549"/>
          <ac:spMkLst>
            <pc:docMk/>
            <pc:sldMk cId="0" sldId="321"/>
            <ac:spMk id="17" creationId="{00000000-0000-0000-0000-000000000000}"/>
          </ac:spMkLst>
        </pc:spChg>
      </pc:sldChg>
      <pc:sldChg chg="modSp mod">
        <pc:chgData name="SY Ka" userId="ec0105221c9063ab" providerId="LiveId" clId="{E1051EE3-31C0-4304-B1AB-CFDD62B0D1A8}" dt="2024-10-17T13:46:31.920" v="4" actId="20577"/>
        <pc:sldMkLst>
          <pc:docMk/>
          <pc:sldMk cId="0" sldId="325"/>
        </pc:sldMkLst>
        <pc:spChg chg="mod">
          <ac:chgData name="SY Ka" userId="ec0105221c9063ab" providerId="LiveId" clId="{E1051EE3-31C0-4304-B1AB-CFDD62B0D1A8}" dt="2024-10-17T13:46:31.920" v="4" actId="20577"/>
          <ac:spMkLst>
            <pc:docMk/>
            <pc:sldMk cId="0" sldId="325"/>
            <ac:spMk id="2" creationId="{00000000-0000-0000-0000-000000000000}"/>
          </ac:spMkLst>
        </pc:spChg>
      </pc:sldChg>
      <pc:sldChg chg="modSp mod">
        <pc:chgData name="SY Ka" userId="ec0105221c9063ab" providerId="LiveId" clId="{E1051EE3-31C0-4304-B1AB-CFDD62B0D1A8}" dt="2024-10-17T13:53:20.060" v="265" actId="108"/>
        <pc:sldMkLst>
          <pc:docMk/>
          <pc:sldMk cId="148905860" sldId="333"/>
        </pc:sldMkLst>
        <pc:spChg chg="mod">
          <ac:chgData name="SY Ka" userId="ec0105221c9063ab" providerId="LiveId" clId="{E1051EE3-31C0-4304-B1AB-CFDD62B0D1A8}" dt="2024-10-17T13:51:19.729" v="127"/>
          <ac:spMkLst>
            <pc:docMk/>
            <pc:sldMk cId="148905860" sldId="333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3:53:20.060" v="265" actId="108"/>
          <ac:spMkLst>
            <pc:docMk/>
            <pc:sldMk cId="148905860" sldId="333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3:55:45.474" v="326" actId="20577"/>
        <pc:sldMkLst>
          <pc:docMk/>
          <pc:sldMk cId="602110792" sldId="335"/>
        </pc:sldMkLst>
        <pc:spChg chg="mod">
          <ac:chgData name="SY Ka" userId="ec0105221c9063ab" providerId="LiveId" clId="{E1051EE3-31C0-4304-B1AB-CFDD62B0D1A8}" dt="2024-10-17T13:53:09.607" v="263" actId="20577"/>
          <ac:spMkLst>
            <pc:docMk/>
            <pc:sldMk cId="602110792" sldId="335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3:55:45.474" v="326" actId="20577"/>
          <ac:spMkLst>
            <pc:docMk/>
            <pc:sldMk cId="602110792" sldId="335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4:04:04.943" v="383" actId="20577"/>
        <pc:sldMkLst>
          <pc:docMk/>
          <pc:sldMk cId="2135765326" sldId="336"/>
        </pc:sldMkLst>
        <pc:spChg chg="mod">
          <ac:chgData name="SY Ka" userId="ec0105221c9063ab" providerId="LiveId" clId="{E1051EE3-31C0-4304-B1AB-CFDD62B0D1A8}" dt="2024-10-17T13:52:33.948" v="236"/>
          <ac:spMkLst>
            <pc:docMk/>
            <pc:sldMk cId="2135765326" sldId="336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4:04.943" v="383" actId="20577"/>
          <ac:spMkLst>
            <pc:docMk/>
            <pc:sldMk cId="2135765326" sldId="336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4:04:00.726" v="380" actId="6549"/>
        <pc:sldMkLst>
          <pc:docMk/>
          <pc:sldMk cId="2161888586" sldId="337"/>
        </pc:sldMkLst>
        <pc:spChg chg="mod">
          <ac:chgData name="SY Ka" userId="ec0105221c9063ab" providerId="LiveId" clId="{E1051EE3-31C0-4304-B1AB-CFDD62B0D1A8}" dt="2024-10-17T13:52:35.517" v="237"/>
          <ac:spMkLst>
            <pc:docMk/>
            <pc:sldMk cId="2161888586" sldId="337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4:00.726" v="380" actId="6549"/>
          <ac:spMkLst>
            <pc:docMk/>
            <pc:sldMk cId="2161888586" sldId="337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4:05:41.510" v="462" actId="20577"/>
        <pc:sldMkLst>
          <pc:docMk/>
          <pc:sldMk cId="2542701285" sldId="338"/>
        </pc:sldMkLst>
        <pc:spChg chg="mod">
          <ac:chgData name="SY Ka" userId="ec0105221c9063ab" providerId="LiveId" clId="{E1051EE3-31C0-4304-B1AB-CFDD62B0D1A8}" dt="2024-10-17T14:04:37.489" v="390" actId="20577"/>
          <ac:spMkLst>
            <pc:docMk/>
            <pc:sldMk cId="2542701285" sldId="338"/>
            <ac:spMk id="2" creationId="{5635C1A4-348B-B981-2793-B7B2896D34CD}"/>
          </ac:spMkLst>
        </pc:spChg>
        <pc:spChg chg="mod">
          <ac:chgData name="SY Ka" userId="ec0105221c9063ab" providerId="LiveId" clId="{E1051EE3-31C0-4304-B1AB-CFDD62B0D1A8}" dt="2024-10-17T13:52:47.133" v="240" actId="6549"/>
          <ac:spMkLst>
            <pc:docMk/>
            <pc:sldMk cId="2542701285" sldId="338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5:41.510" v="462" actId="20577"/>
          <ac:spMkLst>
            <pc:docMk/>
            <pc:sldMk cId="2542701285" sldId="338"/>
            <ac:spMk id="4" creationId="{10317CB3-FCBE-7633-4A02-65C491003EDE}"/>
          </ac:spMkLst>
        </pc:spChg>
        <pc:graphicFrameChg chg="mod">
          <ac:chgData name="SY Ka" userId="ec0105221c9063ab" providerId="LiveId" clId="{E1051EE3-31C0-4304-B1AB-CFDD62B0D1A8}" dt="2024-10-17T14:05:06.274" v="423" actId="20577"/>
          <ac:graphicFrameMkLst>
            <pc:docMk/>
            <pc:sldMk cId="2542701285" sldId="338"/>
            <ac:graphicFrameMk id="5" creationId="{52762C4E-FF40-B119-C03B-447AB917A7CF}"/>
          </ac:graphicFrameMkLst>
        </pc:graphicFrameChg>
        <pc:graphicFrameChg chg="mod">
          <ac:chgData name="SY Ka" userId="ec0105221c9063ab" providerId="LiveId" clId="{E1051EE3-31C0-4304-B1AB-CFDD62B0D1A8}" dt="2024-10-17T14:05:16.795" v="453" actId="20577"/>
          <ac:graphicFrameMkLst>
            <pc:docMk/>
            <pc:sldMk cId="2542701285" sldId="338"/>
            <ac:graphicFrameMk id="6" creationId="{A87F83A9-889B-541D-1A0F-15F7A0F06DA8}"/>
          </ac:graphicFrameMkLst>
        </pc:graphicFrameChg>
      </pc:sldChg>
      <pc:sldChg chg="modSp mod">
        <pc:chgData name="SY Ka" userId="ec0105221c9063ab" providerId="LiveId" clId="{E1051EE3-31C0-4304-B1AB-CFDD62B0D1A8}" dt="2024-10-17T14:06:23.125" v="478" actId="20577"/>
        <pc:sldMkLst>
          <pc:docMk/>
          <pc:sldMk cId="3142526530" sldId="339"/>
        </pc:sldMkLst>
        <pc:spChg chg="mod">
          <ac:chgData name="SY Ka" userId="ec0105221c9063ab" providerId="LiveId" clId="{E1051EE3-31C0-4304-B1AB-CFDD62B0D1A8}" dt="2024-10-17T13:52:55.291" v="241"/>
          <ac:spMkLst>
            <pc:docMk/>
            <pc:sldMk cId="3142526530" sldId="339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6:23.125" v="478" actId="20577"/>
          <ac:spMkLst>
            <pc:docMk/>
            <pc:sldMk cId="3142526530" sldId="339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4:07:09.948" v="498" actId="20577"/>
        <pc:sldMkLst>
          <pc:docMk/>
          <pc:sldMk cId="3352847774" sldId="340"/>
        </pc:sldMkLst>
        <pc:spChg chg="mod">
          <ac:chgData name="SY Ka" userId="ec0105221c9063ab" providerId="LiveId" clId="{E1051EE3-31C0-4304-B1AB-CFDD62B0D1A8}" dt="2024-10-17T13:52:58.765" v="242"/>
          <ac:spMkLst>
            <pc:docMk/>
            <pc:sldMk cId="3352847774" sldId="340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7:09.948" v="498" actId="20577"/>
          <ac:spMkLst>
            <pc:docMk/>
            <pc:sldMk cId="3352847774" sldId="340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4:07:39.440" v="511" actId="20577"/>
        <pc:sldMkLst>
          <pc:docMk/>
          <pc:sldMk cId="3025695181" sldId="341"/>
        </pc:sldMkLst>
        <pc:spChg chg="mod">
          <ac:chgData name="SY Ka" userId="ec0105221c9063ab" providerId="LiveId" clId="{E1051EE3-31C0-4304-B1AB-CFDD62B0D1A8}" dt="2024-10-17T13:53:00.818" v="243"/>
          <ac:spMkLst>
            <pc:docMk/>
            <pc:sldMk cId="3025695181" sldId="341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4:07:39.440" v="511" actId="20577"/>
          <ac:spMkLst>
            <pc:docMk/>
            <pc:sldMk cId="3025695181" sldId="341"/>
            <ac:spMk id="12" creationId="{CF66612D-FC85-3C18-1142-9D4818F1F2DD}"/>
          </ac:spMkLst>
        </pc:spChg>
      </pc:sldChg>
      <pc:sldChg chg="modSp mod">
        <pc:chgData name="SY Ka" userId="ec0105221c9063ab" providerId="LiveId" clId="{E1051EE3-31C0-4304-B1AB-CFDD62B0D1A8}" dt="2024-10-17T13:54:28.603" v="308" actId="20577"/>
        <pc:sldMkLst>
          <pc:docMk/>
          <pc:sldMk cId="4280956641" sldId="344"/>
        </pc:sldMkLst>
        <pc:spChg chg="mod">
          <ac:chgData name="SY Ka" userId="ec0105221c9063ab" providerId="LiveId" clId="{E1051EE3-31C0-4304-B1AB-CFDD62B0D1A8}" dt="2024-10-17T13:51:24.008" v="128"/>
          <ac:spMkLst>
            <pc:docMk/>
            <pc:sldMk cId="4280956641" sldId="344"/>
            <ac:spMk id="3" creationId="{54D712F4-1E3D-990F-E7EB-7D77068BC13C}"/>
          </ac:spMkLst>
        </pc:spChg>
        <pc:spChg chg="mod">
          <ac:chgData name="SY Ka" userId="ec0105221c9063ab" providerId="LiveId" clId="{E1051EE3-31C0-4304-B1AB-CFDD62B0D1A8}" dt="2024-10-17T13:54:20.928" v="297" actId="122"/>
          <ac:spMkLst>
            <pc:docMk/>
            <pc:sldMk cId="4280956641" sldId="344"/>
            <ac:spMk id="4" creationId="{704063A6-7276-0444-852F-4DBB28659048}"/>
          </ac:spMkLst>
        </pc:spChg>
        <pc:spChg chg="mod">
          <ac:chgData name="SY Ka" userId="ec0105221c9063ab" providerId="LiveId" clId="{E1051EE3-31C0-4304-B1AB-CFDD62B0D1A8}" dt="2024-10-17T13:53:41.637" v="291" actId="6549"/>
          <ac:spMkLst>
            <pc:docMk/>
            <pc:sldMk cId="4280956641" sldId="344"/>
            <ac:spMk id="6" creationId="{D6CB9C41-75C2-C985-7B32-09B3CC299791}"/>
          </ac:spMkLst>
        </pc:spChg>
        <pc:spChg chg="mod">
          <ac:chgData name="SY Ka" userId="ec0105221c9063ab" providerId="LiveId" clId="{E1051EE3-31C0-4304-B1AB-CFDD62B0D1A8}" dt="2024-10-17T13:53:54.278" v="295" actId="20577"/>
          <ac:spMkLst>
            <pc:docMk/>
            <pc:sldMk cId="4280956641" sldId="344"/>
            <ac:spMk id="8" creationId="{0BDFAF54-1011-769A-7033-0F91043E03E7}"/>
          </ac:spMkLst>
        </pc:spChg>
        <pc:spChg chg="mod">
          <ac:chgData name="SY Ka" userId="ec0105221c9063ab" providerId="LiveId" clId="{E1051EE3-31C0-4304-B1AB-CFDD62B0D1A8}" dt="2024-10-17T13:54:28.603" v="308" actId="20577"/>
          <ac:spMkLst>
            <pc:docMk/>
            <pc:sldMk cId="4280956641" sldId="344"/>
            <ac:spMk id="11" creationId="{3A5F03BA-969B-8DCF-EAE8-A1AC4B5FD92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22269;&#38469;&#37096;-RS\AOTCA\2024\&#22270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22269;&#38469;&#37096;-RS\AOTCA\2024\&#22270;&#3492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평균 유효 세율 증가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81102289582674"/>
          <c:y val="0.16390258139034469"/>
          <c:w val="0.86011638341205432"/>
          <c:h val="0.697889032615497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853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EAD-4BD6-B853-B0AF7834789D}"/>
              </c:ext>
            </c:extLst>
          </c:dPt>
          <c:cat>
            <c:strRef>
              <c:f>Sheet1!$B$37:$B$38</c:f>
              <c:strCache>
                <c:ptCount val="2"/>
                <c:pt idx="0">
                  <c:v>中低收入国家</c:v>
                </c:pt>
                <c:pt idx="1">
                  <c:v>高收入国家</c:v>
                </c:pt>
              </c:strCache>
            </c:strRef>
          </c:cat>
          <c:val>
            <c:numRef>
              <c:f>Sheet1!$C$37:$C$38</c:f>
              <c:numCache>
                <c:formatCode>0.00%</c:formatCode>
                <c:ptCount val="2"/>
                <c:pt idx="0">
                  <c:v>3.3E-3</c:v>
                </c:pt>
                <c:pt idx="1">
                  <c:v>4.5999999999999999E-3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AD-4BD6-B853-B0AF783478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0229888"/>
        <c:axId val="250231424"/>
      </c:barChart>
      <c:catAx>
        <c:axId val="2502298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0231424"/>
        <c:crosses val="autoZero"/>
        <c:auto val="1"/>
        <c:lblAlgn val="ctr"/>
        <c:lblOffset val="100"/>
        <c:noMultiLvlLbl val="0"/>
      </c:catAx>
      <c:valAx>
        <c:axId val="250231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22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한계 유효 세율 증가</a:t>
            </a:r>
            <a:endParaRPr lang="zh-CN" altLang="zh-CN" sz="14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623138918489995"/>
          <c:y val="0.20810714244551248"/>
          <c:w val="0.81056783202597116"/>
          <c:h val="0.643274916017905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853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67-454A-8006-0ED5B84F3BE3}"/>
              </c:ext>
            </c:extLst>
          </c:dPt>
          <c:cat>
            <c:strRef>
              <c:f>Sheet1!$E$37:$E$38</c:f>
              <c:strCache>
                <c:ptCount val="2"/>
                <c:pt idx="0">
                  <c:v>中低收入国家</c:v>
                </c:pt>
                <c:pt idx="1">
                  <c:v>高收入国家</c:v>
                </c:pt>
              </c:strCache>
            </c:strRef>
          </c:cat>
          <c:val>
            <c:numRef>
              <c:f>Sheet1!$F$37:$F$38</c:f>
              <c:numCache>
                <c:formatCode>0.00%</c:formatCode>
                <c:ptCount val="2"/>
                <c:pt idx="0">
                  <c:v>1.9E-2</c:v>
                </c:pt>
                <c:pt idx="1">
                  <c:v>1.4200000000000001E-2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67-454A-8006-0ED5B84F3B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0438784"/>
        <c:axId val="250440320"/>
      </c:barChart>
      <c:catAx>
        <c:axId val="2504387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0440320"/>
        <c:crosses val="autoZero"/>
        <c:auto val="1"/>
        <c:lblAlgn val="ctr"/>
        <c:lblOffset val="100"/>
        <c:noMultiLvlLbl val="0"/>
      </c:catAx>
      <c:valAx>
        <c:axId val="25044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43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0.37114</cdr:x>
      <cdr:y>0.54768</cdr:y>
    </cdr:from>
    <cdr:to>
      <cdr:x>0.56958</cdr:x>
      <cdr:y>1</cdr:y>
    </cdr:to>
    <cdr:sp macro="" textlink="">
      <cdr:nvSpPr>
        <cdr:cNvPr id="2" name="文本框 1">
          <a:extLst xmlns:a="http://schemas.openxmlformats.org/drawingml/2006/main">
            <a:ext uri="{FF2B5EF4-FFF2-40B4-BE49-F238E27FC236}">
              <a16:creationId xmlns:a16="http://schemas.microsoft.com/office/drawing/2014/main" id="{7F28B552-6D9A-EBE8-DFC1-DA6FFF64ABDE}"/>
            </a:ext>
          </a:extLst>
        </cdr:cNvPr>
        <cdr:cNvSpPr txBox="1"/>
      </cdr:nvSpPr>
      <cdr:spPr>
        <a:xfrm xmlns:a="http://schemas.openxmlformats.org/drawingml/2006/main">
          <a:off x="1710240" y="202158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0.11791</cdr:x>
      <cdr:y>0.86799</cdr:y>
    </cdr:from>
    <cdr:to>
      <cdr:x>1</cdr:x>
      <cdr:y>1</cdr:y>
    </cdr:to>
    <cdr:sp macro="" textlink="">
      <cdr:nvSpPr>
        <cdr:cNvPr id="3" name="文本框 2">
          <a:extLst xmlns:a="http://schemas.openxmlformats.org/drawingml/2006/main">
            <a:ext uri="{FF2B5EF4-FFF2-40B4-BE49-F238E27FC236}">
              <a16:creationId xmlns:a16="http://schemas.microsoft.com/office/drawing/2014/main" id="{50013118-F1D0-76EA-313B-0F16F7C402E5}"/>
            </a:ext>
          </a:extLst>
        </cdr:cNvPr>
        <cdr:cNvSpPr txBox="1"/>
      </cdr:nvSpPr>
      <cdr:spPr>
        <a:xfrm xmlns:a="http://schemas.openxmlformats.org/drawingml/2006/main">
          <a:off x="543317" y="1754709"/>
          <a:ext cx="4064728" cy="266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ko-KR" altLang="en-US" dirty="0">
              <a:solidFill>
                <a:srgbClr val="000000">
                  <a:lumMod val="65000"/>
                  <a:lumOff val="35000"/>
                </a:srgb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rPr>
            <a:t>저소득 및 중간소득 국가</a:t>
          </a:r>
          <a:r>
            <a:rPr lang="en-US" altLang="ko-KR" dirty="0">
              <a:solidFill>
                <a:srgbClr val="000000">
                  <a:lumMod val="65000"/>
                  <a:lumOff val="35000"/>
                </a:srgb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rPr>
            <a:t>	</a:t>
          </a:r>
          <a:r>
            <a:rPr lang="ko-KR" altLang="en-US" dirty="0">
              <a:solidFill>
                <a:srgbClr val="000000">
                  <a:lumMod val="65000"/>
                  <a:lumOff val="35000"/>
                </a:srgb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rPr>
            <a:t>                    고소득 국가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0.46403</cdr:x>
      <cdr:y>0.54768</cdr:y>
    </cdr:from>
    <cdr:to>
      <cdr:x>0.66246</cdr:x>
      <cdr:y>1</cdr:y>
    </cdr:to>
    <cdr:sp macro="" textlink="">
      <cdr:nvSpPr>
        <cdr:cNvPr id="4" name="文本框 3">
          <a:extLst xmlns:a="http://schemas.openxmlformats.org/drawingml/2006/main">
            <a:ext uri="{FF2B5EF4-FFF2-40B4-BE49-F238E27FC236}">
              <a16:creationId xmlns:a16="http://schemas.microsoft.com/office/drawing/2014/main" id="{025E66FC-0354-FE03-4930-414DB76CDC2F}"/>
            </a:ext>
          </a:extLst>
        </cdr:cNvPr>
        <cdr:cNvSpPr txBox="1"/>
      </cdr:nvSpPr>
      <cdr:spPr>
        <a:xfrm xmlns:a="http://schemas.openxmlformats.org/drawingml/2006/main">
          <a:off x="2138257" y="13918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88DF9-3ECA-4F75-90E6-789B9EBBF3A3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6E3A-EBF0-4DBC-A739-B2AD5E97AB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824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417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841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C172-D2BE-4C88-9060-515838518D4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960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928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99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615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10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C172-D2BE-4C88-9060-515838518D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69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32"/>
          <p:cNvSpPr>
            <a:spLocks noGrp="1"/>
          </p:cNvSpPr>
          <p:nvPr>
            <p:ph type="pic" sz="quarter" idx="10"/>
          </p:nvPr>
        </p:nvSpPr>
        <p:spPr>
          <a:xfrm>
            <a:off x="7002971" y="692331"/>
            <a:ext cx="4572000" cy="54862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FA0A-210C-4032-8D9F-5B56D815EE16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C921-AA40-4929-B0C7-353918DB6ED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61"/>
          <p:cNvSpPr txBox="1">
            <a:spLocks noChangeArrowheads="1"/>
          </p:cNvSpPr>
          <p:nvPr/>
        </p:nvSpPr>
        <p:spPr bwMode="auto">
          <a:xfrm>
            <a:off x="450215" y="521335"/>
            <a:ext cx="733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LOGO</a:t>
            </a:r>
          </a:p>
        </p:txBody>
      </p:sp>
      <p:pic>
        <p:nvPicPr>
          <p:cNvPr id="3" name="图片 2" descr="3011725001518_.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240" y="1807845"/>
            <a:ext cx="8096885" cy="3242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다국적 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 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그룹의 준수 전략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2.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글로벌 최저한세 준수 준비</a:t>
            </a:r>
          </a:p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다국적 기업 그룹의 글로벌 최저한세 부채에 대한 시뮬레이션 및 계산  </a:t>
            </a:r>
          </a:p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IAS 12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소득세 회계 기준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(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제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차 수정안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)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에 따라 재무 제표 공시 준비  </a:t>
            </a:r>
          </a:p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국가별 보고서의 품질에 주의하고 전환기 국가별 보고서 안전장치 아래에서 정보 면제 사항을 잘 활용  </a:t>
            </a:r>
          </a:p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최소 세금 준수의 디지털화 촉진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252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다국적 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 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그룹의 준수 전략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3. </a:t>
            </a:r>
            <a:r>
              <a:rPr lang="en-US" altLang="ko-KR" sz="2000" b="1" dirty="0" err="1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GloBE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정보 신고 및 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QDMTT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초기 신고를 잘 수행하기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일부 국가에서는 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2025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년에 처음으로 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GIR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을 제출하므로 신고 요구 사항에 주의해야 함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 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다국적 기업 그룹은 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QDMTT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를 시행한 관할 구역의 세금 규칙을 준수하고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국내최저한세를 정확하고 전액 납부해야 함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84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다국적 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 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그룹의 준수 전략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4.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지역 실물 경제 발전 및 실질기반 소득공제의 우대 정책 활용 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조건이 허락하는 경우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호스트 국가에 실제 운영 사이트를 설립하고 자금 및 인력을 배치함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 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Pillar 2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의 관련 규칙 적용 범위는 투자 장비를 늘리고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감가상각 수준을 조정하며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장비를 국경 간에 이전하고 활용함으로써 합리화할 수 있음</a:t>
            </a:r>
            <a:r>
              <a:rPr lang="en-US" altLang="ko-KR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69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44704" y="2332990"/>
            <a:ext cx="716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글로벌 최저한세가 다국적 기업 그룹에 미치는 영향 및 준수 전략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5"/>
          <p:cNvSpPr/>
          <p:nvPr/>
        </p:nvSpPr>
        <p:spPr>
          <a:xfrm>
            <a:off x="1768321" y="2436779"/>
            <a:ext cx="2874826" cy="169482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7" name="Rectangle 27"/>
          <p:cNvSpPr/>
          <p:nvPr/>
        </p:nvSpPr>
        <p:spPr>
          <a:xfrm>
            <a:off x="4136255" y="1177047"/>
            <a:ext cx="6836546" cy="426172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E24848"/>
              </a:buClr>
              <a:defRPr/>
            </a:pP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세무 이사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Beijing Hargent Tax Consulting Co., Ltd.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24848"/>
              </a:buClr>
              <a:defRPr/>
            </a:pP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Sun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은 중국과 미국에서 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12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 이상의 국제 세무 경력을 보유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BEPS 2.0 Pillar 2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자문 및 계획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인수합병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(M&amp;A),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기업 구조조정 분야에서 깊이 있는 세무 경험을 쌓음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24848"/>
              </a:buClr>
              <a:defRPr/>
            </a:pP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금융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에너지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건설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IT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등 다양한 산업의 다국적 기업 고객을 지원함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Hargent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에 합류하기 전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Sun </a:t>
            </a: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은 미국 회계법인과 중국 국영 다국적 기업에서 선임 매니저로 근무함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24848"/>
              </a:buClr>
              <a:defRPr/>
            </a:pPr>
            <a:r>
              <a:rPr lang="ko-KR" altLang="en-US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조지 워싱턴 대학교와 컬럼비아 대학교 졸</a:t>
            </a:r>
            <a:r>
              <a:rPr lang="en-US" altLang="ko-KR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  <a:endParaRPr lang="zh-CN" altLang="en-US" noProof="1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  <p:sp>
        <p:nvSpPr>
          <p:cNvPr id="20" name="Rectangle 35"/>
          <p:cNvSpPr/>
          <p:nvPr/>
        </p:nvSpPr>
        <p:spPr>
          <a:xfrm>
            <a:off x="1021976" y="3731489"/>
            <a:ext cx="3152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Rui Sun, CPA, CFE</a:t>
            </a:r>
            <a:endParaRPr lang="en-US" altLang="zh-CN" sz="2000" noProof="1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  <p:pic>
        <p:nvPicPr>
          <p:cNvPr id="4" name="图片 3" descr="穿着西装的男孩&#10;&#10;描述已自动生成">
            <a:extLst>
              <a:ext uri="{FF2B5EF4-FFF2-40B4-BE49-F238E27FC236}">
                <a16:creationId xmlns:a16="http://schemas.microsoft.com/office/drawing/2014/main" id="{96CDEA8C-82DD-9458-9043-44426CB517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76" y="1170700"/>
            <a:ext cx="2395642" cy="2258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 w="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중국에서의 글로벌 최저한세</a:t>
            </a:r>
            <a:r>
              <a:rPr kumimoji="0" lang="en-US" altLang="ko-KR" sz="2400" b="1" i="0" u="none" strike="noStrike" kern="1200" cap="none" spc="0" normalizeH="0" baseline="0" noProof="0" dirty="0">
                <a:ln w="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(GMT) </a:t>
            </a:r>
            <a:r>
              <a:rPr kumimoji="0" lang="ko-KR" altLang="en-US" sz="2400" b="1" i="0" u="none" strike="noStrike" kern="1200" cap="none" spc="0" normalizeH="0" baseline="0" noProof="0" dirty="0">
                <a:ln w="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시행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중국은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G20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창립 회원국이자 포괄적 프레임워크의 부의장국임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시진핑 주석의 국제 세무 거버넌스 참여 지시에 따라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중국은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BEPS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패키지 개발 과정에 활발히 기여해 옴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중국은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2021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년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10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월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"2-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필러 솔루션에 대한 성명서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와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2023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년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7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월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"2-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필러 솔루션에 대한 결과 성명서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에 서명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2013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시진핑 주석은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G20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상트페테르부르크 정상회의에 참석하여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중국은 조세 회피 문제 해결을 위한 다자간 협력 강화를 지지하며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국제 세무 거버넌스 메커니즘 개선에 기여할 의사가 있음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이라고 선언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G20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항저우 정상회의 공동성명에서는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우리는 글로벌 공정하고 현대적인 국제 세금 시스템을 달성하고 성장을 촉진하기 위해 국제 조세 협력을 지속적으로 지원할 것이며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BEPS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관련 협력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세무 정보 교환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개발도상국의 세무 역량 강화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성장을 촉진하고 조세 확실성을 제공하는 세무 정책을 진전시킬 것임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"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이라고 명시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현재 중국 재정부와 국가세무총국은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BEPS 2.0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의 국내 법제화 작업을 적극적으로 진행 중임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</a:rPr>
              <a:t>.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90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중국에서의 글로벌 최저한세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(GMT) 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시행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5" name="图片 4" descr="图表, 条形图&#10;&#10;描述已自动生成">
            <a:extLst>
              <a:ext uri="{FF2B5EF4-FFF2-40B4-BE49-F238E27FC236}">
                <a16:creationId xmlns:a16="http://schemas.microsoft.com/office/drawing/2014/main" id="{B0B43AEF-A57F-1FBC-6EB4-FA5322D23C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596" y="3298165"/>
            <a:ext cx="9402279" cy="25048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A5F03BA-969B-8DCF-EAE8-A1AC4B5FD922}"/>
              </a:ext>
            </a:extLst>
          </p:cNvPr>
          <p:cNvSpPr txBox="1"/>
          <p:nvPr/>
        </p:nvSpPr>
        <p:spPr>
          <a:xfrm>
            <a:off x="2042596" y="5900007"/>
            <a:ext cx="34247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출처</a:t>
            </a:r>
            <a:r>
              <a:rPr lang="zh-CN" altLang="en-US" sz="1100" dirty="0"/>
              <a:t>：</a:t>
            </a:r>
            <a:r>
              <a:rPr lang="en-US" altLang="zh-CN" sz="1100" dirty="0"/>
              <a:t>UNCTAD: World Investment Report 2024</a:t>
            </a:r>
            <a:endParaRPr lang="zh-CN" altLang="en-US" sz="11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04063A6-7276-0444-852F-4DBB28659048}"/>
              </a:ext>
            </a:extLst>
          </p:cNvPr>
          <p:cNvSpPr txBox="1"/>
          <p:nvPr/>
        </p:nvSpPr>
        <p:spPr>
          <a:xfrm>
            <a:off x="3466072" y="2862284"/>
            <a:ext cx="5408756" cy="406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/>
              <a:t>외국인 직접 투자</a:t>
            </a:r>
            <a:r>
              <a:rPr lang="en-US" altLang="ko-KR" sz="2000" b="1" dirty="0"/>
              <a:t>(FDI) </a:t>
            </a:r>
            <a:r>
              <a:rPr lang="ko-KR" altLang="en-US" sz="2000" b="1" dirty="0"/>
              <a:t>상위 </a:t>
            </a:r>
            <a:r>
              <a:rPr lang="en-US" altLang="ko-KR" sz="2000" b="1" dirty="0"/>
              <a:t>5</a:t>
            </a:r>
            <a:r>
              <a:rPr lang="ko-KR" altLang="en-US" sz="2000" b="1" dirty="0"/>
              <a:t>개 수혜국</a:t>
            </a:r>
            <a:endParaRPr lang="zh-CN" altLang="en-US" sz="2000" b="1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6CB9C41-75C2-C985-7B32-09B3CC299791}"/>
              </a:ext>
            </a:extLst>
          </p:cNvPr>
          <p:cNvSpPr txBox="1"/>
          <p:nvPr/>
        </p:nvSpPr>
        <p:spPr>
          <a:xfrm>
            <a:off x="9364355" y="2990854"/>
            <a:ext cx="1713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(10</a:t>
            </a:r>
            <a:r>
              <a:rPr lang="ko-KR" altLang="en-US" sz="1100" dirty="0"/>
              <a:t>억 달러</a:t>
            </a:r>
            <a:r>
              <a:rPr lang="en-US" altLang="zh-CN" sz="1100" dirty="0"/>
              <a:t>)</a:t>
            </a:r>
            <a:endParaRPr lang="zh-CN" altLang="en-US" sz="11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BDFAF54-1011-769A-7033-0F91043E03E7}"/>
              </a:ext>
            </a:extLst>
          </p:cNvPr>
          <p:cNvSpPr txBox="1"/>
          <p:nvPr/>
        </p:nvSpPr>
        <p:spPr>
          <a:xfrm>
            <a:off x="1264596" y="1318098"/>
            <a:ext cx="94552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2023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중국의 전 산업 해외 직접 투자는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1,478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억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5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천만 달러로 전년 대비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0.9%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증가했으며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비금융 직접 투자는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1,301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억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3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천만 달러로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11.4%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증가하여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11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 연속 전 세계 해외 직접 투자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(ODI)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상위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3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위 안에 들었음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현재 해외 투자는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조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8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천억 달러에 달하며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전 세계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190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개 이상의 관할 구역을 포함하고 있으며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6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 연속 전 세계 상위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3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위 안에 들었음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09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최저한세가 다국적기업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에 미치는 영향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AutoNum type="arabicPeriod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세금 증가 가능성 및 글로벌 세금 공정성</a:t>
            </a:r>
            <a:endParaRPr kumimoji="0" lang="en-US" altLang="ko-KR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  <a:sym typeface="+mn-lt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글로벌 최저한세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(GMT)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는 해당 다국적 기업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(MNE)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그룹이 운영하는 모든 관할 구역에서 최소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15%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의 유효 세율을 지불하도록 요구함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. Pillar 2 </a:t>
            </a:r>
            <a:r>
              <a:rPr lang="en-US" altLang="ko-KR" sz="16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GloBE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규칙이 시행되면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MNE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그룹은 유효 세율 및 현금 세금 지출의 증가 가능성에 직면할 것임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관할권들은 세금 주권을 확보하기 위해 법정 세율을 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15%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로 인상하는 경향이 있을 것임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.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세금 감면 및 인센티브는 더 이상 실현 가능하지 않으며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글로벌 세금 경쟁은 종식될 것임</a:t>
            </a:r>
            <a:r>
              <a:rPr lang="en-US" altLang="ko-KR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  <a:sym typeface="+mn-lt"/>
              </a:rPr>
              <a:t>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211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최저한세가 다국적기업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에 미치는 영향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sz="2000" b="1" dirty="0"/>
              <a:t>2. </a:t>
            </a:r>
            <a:r>
              <a:rPr lang="ko-KR" altLang="en-US" sz="2000" b="1" dirty="0"/>
              <a:t>새로운 국제 세금 규칙에 적응하고 준수</a:t>
            </a:r>
            <a:endParaRPr lang="en-US" altLang="ko-KR" sz="2000" dirty="0"/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/>
              <a:t>글로벌 최저한세</a:t>
            </a:r>
            <a:r>
              <a:rPr lang="en-US" altLang="ko-KR" sz="2000" dirty="0"/>
              <a:t>(GMT) </a:t>
            </a:r>
            <a:r>
              <a:rPr lang="ko-KR" altLang="en-US" sz="2000" dirty="0"/>
              <a:t>관련 문서에는 모델 규칙</a:t>
            </a:r>
            <a:r>
              <a:rPr lang="en-US" altLang="ko-KR" sz="2000" dirty="0"/>
              <a:t>, </a:t>
            </a:r>
            <a:r>
              <a:rPr lang="ko-KR" altLang="en-US" sz="2000" dirty="0"/>
              <a:t>해설</a:t>
            </a:r>
            <a:r>
              <a:rPr lang="en-US" altLang="ko-KR" sz="2000" dirty="0"/>
              <a:t>, </a:t>
            </a:r>
            <a:r>
              <a:rPr lang="ko-KR" altLang="en-US" sz="2000" dirty="0"/>
              <a:t>예시</a:t>
            </a:r>
            <a:r>
              <a:rPr lang="en-US" altLang="ko-KR" sz="2000" dirty="0"/>
              <a:t>, </a:t>
            </a:r>
            <a:r>
              <a:rPr lang="ko-KR" altLang="en-US" sz="2000" dirty="0"/>
              <a:t>행정 지침 등이 포함됨</a:t>
            </a:r>
            <a:r>
              <a:rPr lang="en-US" altLang="ko-KR" sz="2000" dirty="0"/>
              <a:t>.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/>
              <a:t>전환기 국가별 보고</a:t>
            </a:r>
            <a:r>
              <a:rPr lang="en-US" altLang="ko-KR" sz="2000" dirty="0"/>
              <a:t>(</a:t>
            </a:r>
            <a:r>
              <a:rPr lang="en-US" altLang="ko-KR" sz="2000" dirty="0" err="1"/>
              <a:t>CbCR</a:t>
            </a:r>
            <a:r>
              <a:rPr lang="en-US" altLang="ko-KR" sz="2000" dirty="0"/>
              <a:t>) </a:t>
            </a:r>
            <a:r>
              <a:rPr lang="ko-KR" altLang="en-US" sz="2000" dirty="0"/>
              <a:t>안전장치는 </a:t>
            </a:r>
            <a:r>
              <a:rPr lang="en-US" altLang="ko-KR" sz="2000" dirty="0" err="1"/>
              <a:t>CbC</a:t>
            </a:r>
            <a:r>
              <a:rPr lang="en-US" altLang="ko-KR" sz="2000" dirty="0"/>
              <a:t> </a:t>
            </a:r>
            <a:r>
              <a:rPr lang="ko-KR" altLang="en-US" sz="2000" dirty="0"/>
              <a:t>보고서 데이터의 정확성과 준수 수준을 더욱 높게 요구함</a:t>
            </a:r>
            <a:r>
              <a:rPr lang="en-US" altLang="ko-KR" sz="2000" dirty="0"/>
              <a:t>.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 err="1"/>
              <a:t>GloBE</a:t>
            </a:r>
            <a:r>
              <a:rPr lang="en-US" altLang="ko-KR" sz="2000" dirty="0"/>
              <a:t> </a:t>
            </a:r>
            <a:r>
              <a:rPr lang="ko-KR" altLang="en-US" sz="2000" dirty="0"/>
              <a:t>정보 보고서는 상당한 양의 데이터 수집과 전문가의 판단을 필요로 함</a:t>
            </a:r>
            <a:r>
              <a:rPr lang="en-US" altLang="ko-KR" sz="2000" dirty="0"/>
              <a:t>.</a:t>
            </a:r>
            <a:br>
              <a:rPr lang="en-US" altLang="ko-KR" sz="2000" dirty="0"/>
            </a:br>
            <a:r>
              <a:rPr lang="en-US" altLang="ko-KR" sz="2000" dirty="0"/>
              <a:t>2024</a:t>
            </a:r>
            <a:r>
              <a:rPr lang="ko-KR" altLang="en-US" sz="2000" dirty="0"/>
              <a:t>년에는 </a:t>
            </a:r>
            <a:r>
              <a:rPr lang="en-US" altLang="ko-KR" sz="2000" dirty="0"/>
              <a:t>30</a:t>
            </a:r>
            <a:r>
              <a:rPr lang="ko-KR" altLang="en-US" sz="2000" dirty="0"/>
              <a:t>개 이상의 관할 구역에서 </a:t>
            </a:r>
            <a:r>
              <a:rPr lang="en-US" altLang="ko-KR" sz="2000" dirty="0"/>
              <a:t>GMT</a:t>
            </a:r>
            <a:r>
              <a:rPr lang="ko-KR" altLang="en-US" sz="2000" dirty="0"/>
              <a:t>에 대한 새로운 법률이 국내적으로 또는 실질적으로 제정됨</a:t>
            </a:r>
            <a:r>
              <a:rPr lang="en-US" altLang="ko-KR" sz="2000" dirty="0"/>
              <a:t>. 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/>
              <a:t>국가마다 세금 등록 등 구체적인 준수 요구 사항이 있을 수 있으며</a:t>
            </a:r>
            <a:r>
              <a:rPr lang="en-US" altLang="ko-KR" sz="2000" dirty="0"/>
              <a:t>, </a:t>
            </a:r>
            <a:r>
              <a:rPr lang="ko-KR" altLang="en-US" sz="2000" dirty="0"/>
              <a:t>국내 최저한세가 추가적인 준수 부담을 초래할 수 있음</a:t>
            </a:r>
            <a:r>
              <a:rPr lang="en-US" altLang="ko-KR" sz="2000" dirty="0"/>
              <a:t>.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576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최저한세가 다국적기업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에 미치는 영향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66612D-FC85-3C18-1142-9D4818F1F2DD}"/>
              </a:ext>
            </a:extLst>
          </p:cNvPr>
          <p:cNvSpPr txBox="1"/>
          <p:nvPr/>
        </p:nvSpPr>
        <p:spPr>
          <a:xfrm>
            <a:off x="1264596" y="1318098"/>
            <a:ext cx="945528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조직 구조 및 투자에 대한 세금 영향을 재평가</a:t>
            </a:r>
            <a:br>
              <a:rPr lang="ko-KR" altLang="en-US" sz="2400" dirty="0"/>
            </a:br>
            <a:endParaRPr lang="en-US" altLang="ko-KR" sz="2400" dirty="0"/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400" dirty="0"/>
              <a:t>전통적인 저세율 관할 구역은 </a:t>
            </a:r>
            <a:r>
              <a:rPr lang="en-US" altLang="ko-KR" sz="2400" dirty="0"/>
              <a:t>Pillar 2 </a:t>
            </a:r>
            <a:r>
              <a:rPr lang="ko-KR" altLang="en-US" sz="2400" dirty="0"/>
              <a:t>요구 사항을 충족하기 위해 세금 인센티브를 취소하고</a:t>
            </a:r>
            <a:r>
              <a:rPr lang="en-US" altLang="ko-KR" sz="2400" dirty="0"/>
              <a:t>, </a:t>
            </a:r>
            <a:r>
              <a:rPr lang="ko-KR" altLang="en-US" sz="2400" dirty="0"/>
              <a:t>법정 세율을 인상하며</a:t>
            </a:r>
            <a:r>
              <a:rPr lang="en-US" altLang="ko-KR" sz="2400" dirty="0"/>
              <a:t>, </a:t>
            </a:r>
            <a:r>
              <a:rPr lang="ko-KR" altLang="en-US" sz="2400" dirty="0"/>
              <a:t>국내최저한세를 도입하는 등의 조치를 취할 것으로 예상됨</a:t>
            </a:r>
            <a:r>
              <a:rPr lang="en-US" altLang="ko-KR" sz="2400" dirty="0"/>
              <a:t>.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400" dirty="0"/>
              <a:t>다국적 기업</a:t>
            </a:r>
            <a:r>
              <a:rPr lang="en-US" altLang="ko-KR" sz="2400" dirty="0"/>
              <a:t>(MNE) </a:t>
            </a:r>
            <a:r>
              <a:rPr lang="ko-KR" altLang="en-US" sz="2400" dirty="0"/>
              <a:t>그룹은 과거에 누렸던 세금 혜택이 더 이상 실현 가능하지 않기 때문에 이전 가격 책정 및 그룹 구조와 같은 세금 전략을 재평가할 필요가 있음</a:t>
            </a:r>
            <a:r>
              <a:rPr lang="en-US" altLang="ko-KR" sz="2400" dirty="0"/>
              <a:t>.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OPPOSans M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188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54D712F4-1E3D-990F-E7EB-7D77068BC13C}"/>
              </a:ext>
            </a:extLst>
          </p:cNvPr>
          <p:cNvSpPr>
            <a:spLocks noGrp="1"/>
          </p:cNvSpPr>
          <p:nvPr/>
        </p:nvSpPr>
        <p:spPr>
          <a:xfrm>
            <a:off x="212160" y="175150"/>
            <a:ext cx="10969200" cy="705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다국적 기업</a:t>
            </a:r>
            <a:r>
              <a:rPr lang="en-US" altLang="ko-KR" sz="2400" spc="0" dirty="0">
                <a:ln w="0">
                  <a:noFill/>
                </a:ln>
                <a:solidFill>
                  <a:prstClr val="black"/>
                </a:solidFill>
              </a:rPr>
              <a:t>(MNE) </a:t>
            </a:r>
            <a:r>
              <a:rPr lang="ko-KR" altLang="en-US" sz="2400" spc="0" dirty="0">
                <a:ln w="0">
                  <a:noFill/>
                </a:ln>
                <a:solidFill>
                  <a:prstClr val="black"/>
                </a:solidFill>
              </a:rPr>
              <a:t>그룹의 준수 전략</a:t>
            </a:r>
            <a:endParaRPr kumimoji="0" lang="zh-CN" altLang="en-US" sz="2400" b="1" i="0" u="none" strike="noStrike" kern="1200" cap="none" spc="0" normalizeH="0" baseline="0" noProof="0" dirty="0">
              <a:ln w="0"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id="{52762C4E-FF40-B119-C03B-447AB917A7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505808"/>
              </p:ext>
            </p:extLst>
          </p:nvPr>
        </p:nvGraphicFramePr>
        <p:xfrm>
          <a:off x="1130237" y="4221016"/>
          <a:ext cx="4608045" cy="2021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id="{A87F83A9-889B-541D-1A0F-15F7A0F06D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399095"/>
              </p:ext>
            </p:extLst>
          </p:nvPr>
        </p:nvGraphicFramePr>
        <p:xfrm>
          <a:off x="6521447" y="4221016"/>
          <a:ext cx="4349753" cy="2021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635C1A4-348B-B981-2793-B7B2896D34CD}"/>
              </a:ext>
            </a:extLst>
          </p:cNvPr>
          <p:cNvSpPr txBox="1"/>
          <p:nvPr/>
        </p:nvSpPr>
        <p:spPr>
          <a:xfrm>
            <a:off x="1264596" y="1318098"/>
            <a:ext cx="945528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1.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사회적 책임을 다하고 글로벌 세금 공정성 개선</a:t>
            </a:r>
          </a:p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OECD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의 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2020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년 보고서에 따르면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Pillar Two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의 시행으로 저소득 및 중간소득 국가의 평균 유효 세율은 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0.33%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증가하고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고소득 국가의 평균 유효 세율은 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0.46%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증가할 것으로 예상됨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한편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한계 유효 세율은 저소득 및 중간소득 국가에서 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1.9%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증가하고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고소득 국가에서는 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1.42%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증가할 것임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  </a:t>
            </a:r>
          </a:p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다국적 기업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(MNE)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그룹은 글로벌 세금 의무를 이행하고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세금 부담을 합리적인 수준으로 유지하며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, </a:t>
            </a:r>
            <a:r>
              <a:rPr lang="ko-KR" alt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공정한 과세를 기업 거버넌스의 범위 내에서 기업 세무 관리의 원칙으로 포함해야 함</a:t>
            </a:r>
            <a:r>
              <a:rPr lang="en-US" altLang="ko-KR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.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华文细黑" panose="02010600040101010101" pitchFamily="2" charset="-122"/>
              <a:cs typeface="Calibri" panose="020F0502020204030204" pitchFamily="34" charset="0"/>
              <a:sym typeface="+mn-lt"/>
            </a:endParaRPr>
          </a:p>
        </p:txBody>
      </p:sp>
      <p:sp>
        <p:nvSpPr>
          <p:cNvPr id="4" name="文本框 1">
            <a:extLst>
              <a:ext uri="{FF2B5EF4-FFF2-40B4-BE49-F238E27FC236}">
                <a16:creationId xmlns:a16="http://schemas.microsoft.com/office/drawing/2014/main" id="{10317CB3-FCBE-7633-4A02-65C491003EDE}"/>
              </a:ext>
            </a:extLst>
          </p:cNvPr>
          <p:cNvSpPr txBox="1"/>
          <p:nvPr/>
        </p:nvSpPr>
        <p:spPr>
          <a:xfrm>
            <a:off x="6923568" y="5975725"/>
            <a:ext cx="4064728" cy="26687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        저소득 및 중간소득 국가</a:t>
            </a:r>
            <a:r>
              <a:rPr lang="en-US" altLang="ko-KR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	</a:t>
            </a:r>
            <a:r>
              <a:rPr lang="ko-KR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Calibri" panose="020F0502020204030204" pitchFamily="34" charset="0"/>
                <a:sym typeface="+mn-lt"/>
              </a:rPr>
              <a:t>                    고소득 국가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27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jb3VudCI6NSwiaGRpZCI6IjIyNzFhMjBmYTcxZTVlMjcwYjJlN2NlODQxZDE5NzdjIiwidXNlckNvdW50IjozfQ=="/>
</p:tagLst>
</file>

<file path=ppt/theme/theme1.xml><?xml version="1.0" encoding="utf-8"?>
<a:theme xmlns:a="http://schemas.openxmlformats.org/drawingml/2006/main" name="Office 主题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AEBA"/>
      </a:accent1>
      <a:accent2>
        <a:srgbClr val="6853A0"/>
      </a:accent2>
      <a:accent3>
        <a:srgbClr val="0BAEBA"/>
      </a:accent3>
      <a:accent4>
        <a:srgbClr val="6853A0"/>
      </a:accent4>
      <a:accent5>
        <a:srgbClr val="0BAEBA"/>
      </a:accent5>
      <a:accent6>
        <a:srgbClr val="6853A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944</Words>
  <Application>Microsoft Office PowerPoint</Application>
  <PresentationFormat>Widescreen</PresentationFormat>
  <Paragraphs>67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华文细黑</vt:lpstr>
      <vt:lpstr>Arial</vt:lpstr>
      <vt:lpstr>Calibri</vt:lpstr>
      <vt:lpstr>Impact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落尘PPT演示</dc:creator>
  <cp:lastModifiedBy>SY Ka</cp:lastModifiedBy>
  <cp:revision>65</cp:revision>
  <dcterms:created xsi:type="dcterms:W3CDTF">2024-08-30T07:30:00Z</dcterms:created>
  <dcterms:modified xsi:type="dcterms:W3CDTF">2024-10-17T14:07:45Z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KSOTemplateUUID">
    <vt:lpwstr>v1.0_mb_ayJO6Mplb/H5EgXjP6X5nw==</vt:lpwstr>
  </property>
  <property fmtid="{D5CDD505-2E9C-101B-9397-08002B2CF9AE}" pid="4" name="ICV">
    <vt:lpwstr>1D8E0CEF42B247C5840DECE8FEF074AA_13</vt:lpwstr>
  </property>
</Properties>
</file>