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8"/>
  </p:notesMasterIdLst>
  <p:sldIdLst>
    <p:sldId id="260" r:id="rId2"/>
    <p:sldId id="291" r:id="rId3"/>
    <p:sldId id="321" r:id="rId4"/>
    <p:sldId id="325" r:id="rId5"/>
    <p:sldId id="332" r:id="rId6"/>
    <p:sldId id="323" r:id="rId7"/>
    <p:sldId id="333" r:id="rId8"/>
    <p:sldId id="334" r:id="rId9"/>
    <p:sldId id="335" r:id="rId10"/>
    <p:sldId id="336" r:id="rId11"/>
    <p:sldId id="337" r:id="rId12"/>
    <p:sldId id="339" r:id="rId13"/>
    <p:sldId id="340" r:id="rId14"/>
    <p:sldId id="331" r:id="rId15"/>
    <p:sldId id="320" r:id="rId16"/>
    <p:sldId id="341" r:id="rId17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AEBA"/>
    <a:srgbClr val="685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23" autoAdjust="0"/>
    <p:restoredTop sz="94660"/>
  </p:normalViewPr>
  <p:slideViewPr>
    <p:cSldViewPr snapToGrid="0">
      <p:cViewPr>
        <p:scale>
          <a:sx n="120" d="100"/>
          <a:sy n="120" d="100"/>
        </p:scale>
        <p:origin x="344" y="2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988DF9-3ECA-4F75-90E6-789B9EBBF3A3}" type="datetimeFigureOut">
              <a:rPr lang="zh-CN" altLang="en-US" smtClean="0"/>
              <a:t>2024/9/30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56E3A-EBF0-4DBC-A739-B2AD5E97AB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5595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D23E46-80BD-FC4A-B4E9-94093C245E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72B0ECC-5CDD-0B70-2647-7BBC5F0577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161697FD-4E44-D691-F7C4-1EBF0180A7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6625D49-E5DA-556E-CE71-3A04659553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0544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BD7E00-8868-D9BC-DDE4-3B28145FA2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F0198C09-39A5-E376-F0C5-209038DF57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AB990496-EA62-8FCF-D8A9-4C7C8C2B2B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3754BE7-5197-13A7-995F-619E128A0D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802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28ACC6-91BE-DC19-160D-EE281475D3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B975BCF-6C4C-AB2D-E515-45F145C975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85BC3FEE-2EAD-06DE-5382-A38B4658DF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31FA87A-F8F0-208C-8C24-23C693F3D8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0678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3D1CDC-66CA-AD0A-C35A-5B9E2CFE0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3C4658C-E9E2-EE24-5347-011EF8D005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2D0282EE-22D4-E759-008A-CFB6BABA0B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102F16D-2852-23F3-B047-651CB15729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3973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AFB8D-D379-2233-C189-2B7435613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E9175DF5-525D-492D-E989-C367449F49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15340517-0AD7-86E3-14C1-99E132B2B7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EE282F4-32B4-E4A0-E1DD-27A29DB65F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2169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B86DD9-E284-3CE9-CF5F-9ECAAD2B0F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1CE0E6EA-ADC3-5219-5505-FAADEF84B9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48038E72-8D8B-9133-6A44-C23614F18C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2B74072-9D75-9A8A-98E7-A788EB65CF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42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A88EE5-1F3A-764B-4C27-3F24FCFE6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6AC30236-DACA-7E7B-20C2-503BFEE7F8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153AA0C0-35C8-8970-A329-1344753D1F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2B05D8F-250A-A5A6-371B-3DB7F0FE3A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1019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2A9979-7AC6-7FD0-109A-20F71D8B3F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7E2D9764-28BF-33B1-692B-3AB9E8F030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E8F2253F-84FD-6903-2069-4E83D3BD8E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4BB6AE0-8A35-7F29-71D2-842C7AA895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0497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F27476-79E2-B40B-75DD-1222A37AE0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ACC17DFB-D6B4-5671-EB12-8F96FE92AE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E711F1AF-89AA-8B8E-87B8-E8BB60F5C8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0BC9E08-3E5D-3169-6E36-116FE511BA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09226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5A2F8A-880A-30F5-67BE-2CD8085125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04CE822B-2635-325E-30A5-EB2155F61C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AD225CF8-3A7F-936E-B0EA-85E7FE6C40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C9A0D51-858D-10F3-EDAB-C9BBCA853D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541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32"/>
          <p:cNvSpPr>
            <a:spLocks noGrp="1"/>
          </p:cNvSpPr>
          <p:nvPr>
            <p:ph type="pic" sz="quarter" idx="10"/>
          </p:nvPr>
        </p:nvSpPr>
        <p:spPr>
          <a:xfrm>
            <a:off x="7002971" y="692331"/>
            <a:ext cx="4572000" cy="548621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</p:sldLayoutIdLst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61"/>
          <p:cNvSpPr txBox="1">
            <a:spLocks noChangeArrowheads="1"/>
          </p:cNvSpPr>
          <p:nvPr/>
        </p:nvSpPr>
        <p:spPr bwMode="auto">
          <a:xfrm>
            <a:off x="450215" y="521335"/>
            <a:ext cx="733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solidFill>
                  <a:srgbClr val="FFFFFF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LOGO</a:t>
            </a:r>
          </a:p>
        </p:txBody>
      </p:sp>
      <p:pic>
        <p:nvPicPr>
          <p:cNvPr id="3" name="图片 2" descr="3011725001518_.pi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240" y="1807845"/>
            <a:ext cx="8096885" cy="324231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E86EEE4-84A9-D983-D868-B9AF53CB71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21" y="223461"/>
            <a:ext cx="1473434" cy="84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71F3A6-46F2-3A52-4C0B-670C6D7817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515873F9-90C4-5174-4250-F4FEC9CD2FC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E3C3325C-0635-703E-B625-010259A043AD}"/>
              </a:ext>
            </a:extLst>
          </p:cNvPr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燕尾形 21">
            <a:extLst>
              <a:ext uri="{FF2B5EF4-FFF2-40B4-BE49-F238E27FC236}">
                <a16:creationId xmlns:a16="http://schemas.microsoft.com/office/drawing/2014/main" id="{1A895B73-0E8C-4E61-F52E-B11EB0C29233}"/>
              </a:ext>
            </a:extLst>
          </p:cNvPr>
          <p:cNvSpPr/>
          <p:nvPr/>
        </p:nvSpPr>
        <p:spPr>
          <a:xfrm rot="5400000">
            <a:off x="4156842" y="-1438886"/>
            <a:ext cx="3994903" cy="10247556"/>
          </a:xfrm>
          <a:prstGeom prst="chevron">
            <a:avLst/>
          </a:prstGeom>
          <a:gradFill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五边形 19">
            <a:extLst>
              <a:ext uri="{FF2B5EF4-FFF2-40B4-BE49-F238E27FC236}">
                <a16:creationId xmlns:a16="http://schemas.microsoft.com/office/drawing/2014/main" id="{F347B7AB-24F6-E0C2-C62E-111F94BB025B}"/>
              </a:ext>
            </a:extLst>
          </p:cNvPr>
          <p:cNvSpPr/>
          <p:nvPr/>
        </p:nvSpPr>
        <p:spPr>
          <a:xfrm rot="5400000">
            <a:off x="2300142" y="-1045031"/>
            <a:ext cx="7721600" cy="6858002"/>
          </a:xfrm>
          <a:prstGeom prst="homePlate">
            <a:avLst>
              <a:gd name="adj" fmla="val 18148"/>
            </a:avLst>
          </a:prstGeom>
          <a:gradFill>
            <a:gsLst>
              <a:gs pos="0">
                <a:srgbClr val="6853A0">
                  <a:alpha val="70000"/>
                </a:srgbClr>
              </a:gs>
              <a:gs pos="100000">
                <a:srgbClr val="0BAEBA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燕尾形 20">
            <a:extLst>
              <a:ext uri="{FF2B5EF4-FFF2-40B4-BE49-F238E27FC236}">
                <a16:creationId xmlns:a16="http://schemas.microsoft.com/office/drawing/2014/main" id="{08ADC2F5-991F-3B78-0F58-3DA3ED732A2B}"/>
              </a:ext>
            </a:extLst>
          </p:cNvPr>
          <p:cNvSpPr/>
          <p:nvPr/>
        </p:nvSpPr>
        <p:spPr>
          <a:xfrm rot="5400000">
            <a:off x="4903642" y="2171699"/>
            <a:ext cx="2514600" cy="6858002"/>
          </a:xfrm>
          <a:prstGeom prst="chevron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B88C6E-5E5E-B685-82CB-AD71EC00C3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040" y="138790"/>
            <a:ext cx="11591143" cy="6011324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845A240D-2677-AE2B-BC0A-B3EA92DBB2D1}"/>
              </a:ext>
            </a:extLst>
          </p:cNvPr>
          <p:cNvSpPr txBox="1"/>
          <p:nvPr/>
        </p:nvSpPr>
        <p:spPr>
          <a:xfrm>
            <a:off x="410040" y="6159184"/>
            <a:ext cx="119701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TA: 1 Jul 2016 to 31 Mar 2017</a:t>
            </a:r>
          </a:p>
          <a:p>
            <a:r>
              <a:rPr lang="en-US" altLang="zh-CN" sz="2000" dirty="0"/>
              <a:t>If 1 USD = Rp13,500: Total Redemption USD 8.5 billion with Total Declaration USD 361.8 billion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E8DB78-66EA-487B-6DD0-0934A6E0E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635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620F93-492F-E4C7-D4D4-33FADD5888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3A9C4EA4-7149-FD07-AF8F-DFB79B466F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E35E45A0-AA19-D94E-043F-94C8E734D29B}"/>
              </a:ext>
            </a:extLst>
          </p:cNvPr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燕尾形 21">
            <a:extLst>
              <a:ext uri="{FF2B5EF4-FFF2-40B4-BE49-F238E27FC236}">
                <a16:creationId xmlns:a16="http://schemas.microsoft.com/office/drawing/2014/main" id="{3C64C2D2-E75F-3102-06AB-740F7C78B17C}"/>
              </a:ext>
            </a:extLst>
          </p:cNvPr>
          <p:cNvSpPr/>
          <p:nvPr/>
        </p:nvSpPr>
        <p:spPr>
          <a:xfrm rot="5400000">
            <a:off x="4156843" y="-1438886"/>
            <a:ext cx="3994903" cy="10247556"/>
          </a:xfrm>
          <a:prstGeom prst="chevron">
            <a:avLst/>
          </a:prstGeom>
          <a:gradFill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五边形 19">
            <a:extLst>
              <a:ext uri="{FF2B5EF4-FFF2-40B4-BE49-F238E27FC236}">
                <a16:creationId xmlns:a16="http://schemas.microsoft.com/office/drawing/2014/main" id="{8FB30167-703D-4CE8-E3DE-0A1879B991C9}"/>
              </a:ext>
            </a:extLst>
          </p:cNvPr>
          <p:cNvSpPr/>
          <p:nvPr/>
        </p:nvSpPr>
        <p:spPr>
          <a:xfrm rot="5400000">
            <a:off x="2279561" y="-1689101"/>
            <a:ext cx="7721600" cy="6858002"/>
          </a:xfrm>
          <a:prstGeom prst="homePlate">
            <a:avLst>
              <a:gd name="adj" fmla="val 18148"/>
            </a:avLst>
          </a:prstGeom>
          <a:gradFill>
            <a:gsLst>
              <a:gs pos="0">
                <a:srgbClr val="6853A0">
                  <a:alpha val="70000"/>
                </a:srgbClr>
              </a:gs>
              <a:gs pos="100000">
                <a:srgbClr val="0BAEBA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燕尾形 20">
            <a:extLst>
              <a:ext uri="{FF2B5EF4-FFF2-40B4-BE49-F238E27FC236}">
                <a16:creationId xmlns:a16="http://schemas.microsoft.com/office/drawing/2014/main" id="{A19C9444-396D-44E0-1D1B-0FD98E80007A}"/>
              </a:ext>
            </a:extLst>
          </p:cNvPr>
          <p:cNvSpPr/>
          <p:nvPr/>
        </p:nvSpPr>
        <p:spPr>
          <a:xfrm rot="5400000">
            <a:off x="4903643" y="2171699"/>
            <a:ext cx="2514600" cy="6858002"/>
          </a:xfrm>
          <a:prstGeom prst="chevron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B75CE3D-531E-8F80-DF4F-70BA84E69765}"/>
              </a:ext>
            </a:extLst>
          </p:cNvPr>
          <p:cNvSpPr txBox="1"/>
          <p:nvPr/>
        </p:nvSpPr>
        <p:spPr>
          <a:xfrm>
            <a:off x="163140" y="254131"/>
            <a:ext cx="118657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dirty="0">
                <a:solidFill>
                  <a:schemeClr val="bg1"/>
                </a:solidFill>
              </a:rPr>
              <a:t>In the period after the Tax Amnesty, there was a significant increase in compliance with the submission of Annual Tax Returns with a Compliance Ratio for TA Participating Taxpayers higher than the National Compliance Ratio.</a:t>
            </a:r>
          </a:p>
        </p:txBody>
      </p:sp>
      <p:grpSp>
        <p:nvGrpSpPr>
          <p:cNvPr id="4" name="object 8">
            <a:extLst>
              <a:ext uri="{FF2B5EF4-FFF2-40B4-BE49-F238E27FC236}">
                <a16:creationId xmlns:a16="http://schemas.microsoft.com/office/drawing/2014/main" id="{1DA4B9FC-E34C-C6E4-2B42-1677A0C805B6}"/>
              </a:ext>
            </a:extLst>
          </p:cNvPr>
          <p:cNvGrpSpPr/>
          <p:nvPr/>
        </p:nvGrpSpPr>
        <p:grpSpPr>
          <a:xfrm>
            <a:off x="305725" y="2441474"/>
            <a:ext cx="9169176" cy="4620633"/>
            <a:chOff x="5020564" y="1271142"/>
            <a:chExt cx="5172710" cy="1744980"/>
          </a:xfrm>
        </p:grpSpPr>
        <p:sp>
          <p:nvSpPr>
            <p:cNvPr id="5" name="object 9">
              <a:extLst>
                <a:ext uri="{FF2B5EF4-FFF2-40B4-BE49-F238E27FC236}">
                  <a16:creationId xmlns:a16="http://schemas.microsoft.com/office/drawing/2014/main" id="{248D6E01-D066-E077-7354-A5ED83E07003}"/>
                </a:ext>
              </a:extLst>
            </p:cNvPr>
            <p:cNvSpPr/>
            <p:nvPr/>
          </p:nvSpPr>
          <p:spPr>
            <a:xfrm>
              <a:off x="5166868" y="1271155"/>
              <a:ext cx="4157979" cy="1100455"/>
            </a:xfrm>
            <a:custGeom>
              <a:avLst/>
              <a:gdLst/>
              <a:ahLst/>
              <a:cxnLst/>
              <a:rect l="l" t="t" r="r" b="b"/>
              <a:pathLst>
                <a:path w="4157979" h="1100455">
                  <a:moveTo>
                    <a:pt x="286512" y="158496"/>
                  </a:moveTo>
                  <a:lnTo>
                    <a:pt x="0" y="158496"/>
                  </a:lnTo>
                  <a:lnTo>
                    <a:pt x="0" y="1100315"/>
                  </a:lnTo>
                  <a:lnTo>
                    <a:pt x="286512" y="1100315"/>
                  </a:lnTo>
                  <a:lnTo>
                    <a:pt x="286512" y="158496"/>
                  </a:lnTo>
                  <a:close/>
                </a:path>
                <a:path w="4157979" h="1100455">
                  <a:moveTo>
                    <a:pt x="1575816" y="350507"/>
                  </a:moveTo>
                  <a:lnTo>
                    <a:pt x="1292352" y="350507"/>
                  </a:lnTo>
                  <a:lnTo>
                    <a:pt x="1292352" y="1100315"/>
                  </a:lnTo>
                  <a:lnTo>
                    <a:pt x="1575816" y="1100315"/>
                  </a:lnTo>
                  <a:lnTo>
                    <a:pt x="1575816" y="350507"/>
                  </a:lnTo>
                  <a:close/>
                </a:path>
                <a:path w="4157979" h="1100455">
                  <a:moveTo>
                    <a:pt x="2865120" y="0"/>
                  </a:moveTo>
                  <a:lnTo>
                    <a:pt x="2581656" y="0"/>
                  </a:lnTo>
                  <a:lnTo>
                    <a:pt x="2581656" y="1100315"/>
                  </a:lnTo>
                  <a:lnTo>
                    <a:pt x="2865120" y="1100315"/>
                  </a:lnTo>
                  <a:lnTo>
                    <a:pt x="2865120" y="0"/>
                  </a:lnTo>
                  <a:close/>
                </a:path>
                <a:path w="4157979" h="1100455">
                  <a:moveTo>
                    <a:pt x="4157459" y="213347"/>
                  </a:moveTo>
                  <a:lnTo>
                    <a:pt x="3870960" y="213347"/>
                  </a:lnTo>
                  <a:lnTo>
                    <a:pt x="3870960" y="1100315"/>
                  </a:lnTo>
                  <a:lnTo>
                    <a:pt x="4157459" y="1100315"/>
                  </a:lnTo>
                  <a:lnTo>
                    <a:pt x="4157459" y="213347"/>
                  </a:lnTo>
                  <a:close/>
                </a:path>
              </a:pathLst>
            </a:custGeom>
            <a:solidFill>
              <a:srgbClr val="538E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10">
              <a:extLst>
                <a:ext uri="{FF2B5EF4-FFF2-40B4-BE49-F238E27FC236}">
                  <a16:creationId xmlns:a16="http://schemas.microsoft.com/office/drawing/2014/main" id="{9186BA48-7291-7264-F411-A29F74B26F31}"/>
                </a:ext>
              </a:extLst>
            </p:cNvPr>
            <p:cNvSpPr/>
            <p:nvPr/>
          </p:nvSpPr>
          <p:spPr>
            <a:xfrm>
              <a:off x="5529580" y="1289443"/>
              <a:ext cx="4154804" cy="1082040"/>
            </a:xfrm>
            <a:custGeom>
              <a:avLst/>
              <a:gdLst/>
              <a:ahLst/>
              <a:cxnLst/>
              <a:rect l="l" t="t" r="r" b="b"/>
              <a:pathLst>
                <a:path w="4154804" h="1082039">
                  <a:moveTo>
                    <a:pt x="283451" y="143243"/>
                  </a:moveTo>
                  <a:lnTo>
                    <a:pt x="0" y="143243"/>
                  </a:lnTo>
                  <a:lnTo>
                    <a:pt x="0" y="1082027"/>
                  </a:lnTo>
                  <a:lnTo>
                    <a:pt x="283451" y="1082027"/>
                  </a:lnTo>
                  <a:lnTo>
                    <a:pt x="283451" y="143243"/>
                  </a:lnTo>
                  <a:close/>
                </a:path>
                <a:path w="4154804" h="1082039">
                  <a:moveTo>
                    <a:pt x="1572768" y="594360"/>
                  </a:moveTo>
                  <a:lnTo>
                    <a:pt x="1289304" y="594360"/>
                  </a:lnTo>
                  <a:lnTo>
                    <a:pt x="1289304" y="1082027"/>
                  </a:lnTo>
                  <a:lnTo>
                    <a:pt x="1572768" y="1082027"/>
                  </a:lnTo>
                  <a:lnTo>
                    <a:pt x="1572768" y="594360"/>
                  </a:lnTo>
                  <a:close/>
                </a:path>
                <a:path w="4154804" h="1082039">
                  <a:moveTo>
                    <a:pt x="2865120" y="0"/>
                  </a:moveTo>
                  <a:lnTo>
                    <a:pt x="2581656" y="0"/>
                  </a:lnTo>
                  <a:lnTo>
                    <a:pt x="2581656" y="1082027"/>
                  </a:lnTo>
                  <a:lnTo>
                    <a:pt x="2865120" y="1082027"/>
                  </a:lnTo>
                  <a:lnTo>
                    <a:pt x="2865120" y="0"/>
                  </a:lnTo>
                  <a:close/>
                </a:path>
                <a:path w="4154804" h="1082039">
                  <a:moveTo>
                    <a:pt x="4154424" y="350507"/>
                  </a:moveTo>
                  <a:lnTo>
                    <a:pt x="3870960" y="350507"/>
                  </a:lnTo>
                  <a:lnTo>
                    <a:pt x="3870960" y="1082027"/>
                  </a:lnTo>
                  <a:lnTo>
                    <a:pt x="4154424" y="1082027"/>
                  </a:lnTo>
                  <a:lnTo>
                    <a:pt x="4154424" y="350507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11">
              <a:extLst>
                <a:ext uri="{FF2B5EF4-FFF2-40B4-BE49-F238E27FC236}">
                  <a16:creationId xmlns:a16="http://schemas.microsoft.com/office/drawing/2014/main" id="{49D3B5C7-919D-FA23-FC3B-626DB5DC330B}"/>
                </a:ext>
              </a:extLst>
            </p:cNvPr>
            <p:cNvSpPr/>
            <p:nvPr/>
          </p:nvSpPr>
          <p:spPr>
            <a:xfrm>
              <a:off x="5889244" y="1289443"/>
              <a:ext cx="4157979" cy="1082040"/>
            </a:xfrm>
            <a:custGeom>
              <a:avLst/>
              <a:gdLst/>
              <a:ahLst/>
              <a:cxnLst/>
              <a:rect l="l" t="t" r="r" b="b"/>
              <a:pathLst>
                <a:path w="4157979" h="1082039">
                  <a:moveTo>
                    <a:pt x="286512" y="48755"/>
                  </a:moveTo>
                  <a:lnTo>
                    <a:pt x="0" y="48755"/>
                  </a:lnTo>
                  <a:lnTo>
                    <a:pt x="0" y="1082027"/>
                  </a:lnTo>
                  <a:lnTo>
                    <a:pt x="286512" y="1082027"/>
                  </a:lnTo>
                  <a:lnTo>
                    <a:pt x="286512" y="48755"/>
                  </a:lnTo>
                  <a:close/>
                </a:path>
                <a:path w="4157979" h="1082039">
                  <a:moveTo>
                    <a:pt x="1575816" y="399275"/>
                  </a:moveTo>
                  <a:lnTo>
                    <a:pt x="1292352" y="399275"/>
                  </a:lnTo>
                  <a:lnTo>
                    <a:pt x="1292352" y="1082027"/>
                  </a:lnTo>
                  <a:lnTo>
                    <a:pt x="1575816" y="1082027"/>
                  </a:lnTo>
                  <a:lnTo>
                    <a:pt x="1575816" y="399275"/>
                  </a:lnTo>
                  <a:close/>
                </a:path>
                <a:path w="4157979" h="1082039">
                  <a:moveTo>
                    <a:pt x="2865120" y="0"/>
                  </a:moveTo>
                  <a:lnTo>
                    <a:pt x="2581656" y="0"/>
                  </a:lnTo>
                  <a:lnTo>
                    <a:pt x="2581656" y="1082027"/>
                  </a:lnTo>
                  <a:lnTo>
                    <a:pt x="2865120" y="1082027"/>
                  </a:lnTo>
                  <a:lnTo>
                    <a:pt x="2865120" y="0"/>
                  </a:lnTo>
                  <a:close/>
                </a:path>
                <a:path w="4157979" h="1082039">
                  <a:moveTo>
                    <a:pt x="4157459" y="307848"/>
                  </a:moveTo>
                  <a:lnTo>
                    <a:pt x="3870960" y="307848"/>
                  </a:lnTo>
                  <a:lnTo>
                    <a:pt x="3870960" y="1082027"/>
                  </a:lnTo>
                  <a:lnTo>
                    <a:pt x="4157459" y="1082027"/>
                  </a:lnTo>
                  <a:lnTo>
                    <a:pt x="4157459" y="307848"/>
                  </a:lnTo>
                  <a:close/>
                </a:path>
              </a:pathLst>
            </a:custGeom>
            <a:solidFill>
              <a:srgbClr val="8062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12">
              <a:extLst>
                <a:ext uri="{FF2B5EF4-FFF2-40B4-BE49-F238E27FC236}">
                  <a16:creationId xmlns:a16="http://schemas.microsoft.com/office/drawing/2014/main" id="{044656B9-0408-0662-DD37-723E08D168D2}"/>
                </a:ext>
              </a:extLst>
            </p:cNvPr>
            <p:cNvSpPr/>
            <p:nvPr/>
          </p:nvSpPr>
          <p:spPr>
            <a:xfrm>
              <a:off x="5025136" y="2372994"/>
              <a:ext cx="5163820" cy="643255"/>
            </a:xfrm>
            <a:custGeom>
              <a:avLst/>
              <a:gdLst/>
              <a:ahLst/>
              <a:cxnLst/>
              <a:rect l="l" t="t" r="r" b="b"/>
              <a:pathLst>
                <a:path w="5163820" h="643255">
                  <a:moveTo>
                    <a:pt x="0" y="0"/>
                  </a:moveTo>
                  <a:lnTo>
                    <a:pt x="5163312" y="0"/>
                  </a:lnTo>
                </a:path>
                <a:path w="5163820" h="643255">
                  <a:moveTo>
                    <a:pt x="0" y="0"/>
                  </a:moveTo>
                  <a:lnTo>
                    <a:pt x="0" y="320039"/>
                  </a:lnTo>
                </a:path>
                <a:path w="5163820" h="643255">
                  <a:moveTo>
                    <a:pt x="2581656" y="0"/>
                  </a:moveTo>
                  <a:lnTo>
                    <a:pt x="2581656" y="320039"/>
                  </a:lnTo>
                </a:path>
                <a:path w="5163820" h="643255">
                  <a:moveTo>
                    <a:pt x="5163312" y="0"/>
                  </a:moveTo>
                  <a:lnTo>
                    <a:pt x="5163312" y="320039"/>
                  </a:lnTo>
                </a:path>
                <a:path w="5163820" h="643255">
                  <a:moveTo>
                    <a:pt x="0" y="320039"/>
                  </a:moveTo>
                  <a:lnTo>
                    <a:pt x="0" y="643127"/>
                  </a:lnTo>
                </a:path>
                <a:path w="5163820" h="643255">
                  <a:moveTo>
                    <a:pt x="2581656" y="320039"/>
                  </a:moveTo>
                  <a:lnTo>
                    <a:pt x="2581656" y="643127"/>
                  </a:lnTo>
                </a:path>
                <a:path w="5163820" h="643255">
                  <a:moveTo>
                    <a:pt x="5163312" y="320039"/>
                  </a:moveTo>
                  <a:lnTo>
                    <a:pt x="5163312" y="643127"/>
                  </a:lnTo>
                </a:path>
              </a:pathLst>
            </a:custGeom>
            <a:ln w="9144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13">
            <a:extLst>
              <a:ext uri="{FF2B5EF4-FFF2-40B4-BE49-F238E27FC236}">
                <a16:creationId xmlns:a16="http://schemas.microsoft.com/office/drawing/2014/main" id="{C1CF056F-40C2-94F0-7554-A1C0A3716DCE}"/>
              </a:ext>
            </a:extLst>
          </p:cNvPr>
          <p:cNvSpPr txBox="1"/>
          <p:nvPr/>
        </p:nvSpPr>
        <p:spPr>
          <a:xfrm>
            <a:off x="2954957" y="2926473"/>
            <a:ext cx="473989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chemeClr val="bg1"/>
                </a:solidFill>
                <a:latin typeface="Segoe UI"/>
                <a:cs typeface="Segoe UI"/>
              </a:rPr>
              <a:t>63%</a:t>
            </a:r>
          </a:p>
        </p:txBody>
      </p:sp>
      <p:sp>
        <p:nvSpPr>
          <p:cNvPr id="12" name="object 14">
            <a:extLst>
              <a:ext uri="{FF2B5EF4-FFF2-40B4-BE49-F238E27FC236}">
                <a16:creationId xmlns:a16="http://schemas.microsoft.com/office/drawing/2014/main" id="{A79D8C7D-4FB3-A2C6-988A-FCFE34EA934B}"/>
              </a:ext>
            </a:extLst>
          </p:cNvPr>
          <p:cNvSpPr txBox="1"/>
          <p:nvPr/>
        </p:nvSpPr>
        <p:spPr>
          <a:xfrm>
            <a:off x="629098" y="2285491"/>
            <a:ext cx="1643349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chemeClr val="bg1"/>
                </a:solidFill>
                <a:latin typeface="Segoe UI"/>
                <a:cs typeface="Segoe UI"/>
              </a:rPr>
              <a:t>79%</a:t>
            </a:r>
            <a:r>
              <a:rPr sz="1400" spc="-25" dirty="0">
                <a:solidFill>
                  <a:schemeClr val="bg1"/>
                </a:solidFill>
                <a:latin typeface="Segoe UI"/>
                <a:cs typeface="Segoe UI"/>
              </a:rPr>
              <a:t> </a:t>
            </a:r>
            <a:r>
              <a:rPr lang="en-US" sz="1400" spc="-25" dirty="0">
                <a:solidFill>
                  <a:schemeClr val="bg1"/>
                </a:solidFill>
                <a:latin typeface="Segoe UI"/>
                <a:cs typeface="Segoe UI"/>
              </a:rPr>
              <a:t>     </a:t>
            </a:r>
            <a:r>
              <a:rPr sz="1400" dirty="0">
                <a:solidFill>
                  <a:schemeClr val="bg1"/>
                </a:solidFill>
                <a:latin typeface="Segoe UI"/>
                <a:cs typeface="Segoe UI"/>
              </a:rPr>
              <a:t>79%</a:t>
            </a:r>
            <a:r>
              <a:rPr sz="1400" spc="20" dirty="0">
                <a:solidFill>
                  <a:schemeClr val="bg1"/>
                </a:solidFill>
                <a:latin typeface="Segoe UI"/>
                <a:cs typeface="Segoe UI"/>
              </a:rPr>
              <a:t> </a:t>
            </a:r>
            <a:r>
              <a:rPr lang="en-US" sz="1400" spc="20" dirty="0">
                <a:solidFill>
                  <a:schemeClr val="bg1"/>
                </a:solidFill>
                <a:latin typeface="Segoe UI"/>
                <a:cs typeface="Segoe UI"/>
              </a:rPr>
              <a:t>     </a:t>
            </a:r>
            <a:r>
              <a:rPr sz="2000" baseline="30092" dirty="0">
                <a:solidFill>
                  <a:schemeClr val="bg1"/>
                </a:solidFill>
                <a:latin typeface="Segoe UI"/>
                <a:cs typeface="Segoe UI"/>
              </a:rPr>
              <a:t>87%</a:t>
            </a:r>
            <a:endParaRPr lang="en-US" sz="2000" baseline="30092" dirty="0">
              <a:solidFill>
                <a:schemeClr val="bg1"/>
              </a:solidFill>
              <a:latin typeface="Segoe UI"/>
              <a:cs typeface="Segoe UI"/>
            </a:endParaRPr>
          </a:p>
        </p:txBody>
      </p:sp>
      <p:sp>
        <p:nvSpPr>
          <p:cNvPr id="13" name="object 15">
            <a:extLst>
              <a:ext uri="{FF2B5EF4-FFF2-40B4-BE49-F238E27FC236}">
                <a16:creationId xmlns:a16="http://schemas.microsoft.com/office/drawing/2014/main" id="{6BE291FC-6CB4-88D3-A485-0527D9C3FEFA}"/>
              </a:ext>
            </a:extLst>
          </p:cNvPr>
          <p:cNvSpPr txBox="1"/>
          <p:nvPr/>
        </p:nvSpPr>
        <p:spPr>
          <a:xfrm>
            <a:off x="4192105" y="3220852"/>
            <a:ext cx="511337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chemeClr val="bg1"/>
                </a:solidFill>
                <a:latin typeface="Segoe UI"/>
                <a:cs typeface="Segoe UI"/>
              </a:rPr>
              <a:t>58%</a:t>
            </a:r>
          </a:p>
        </p:txBody>
      </p:sp>
      <p:sp>
        <p:nvSpPr>
          <p:cNvPr id="14" name="object 16">
            <a:extLst>
              <a:ext uri="{FF2B5EF4-FFF2-40B4-BE49-F238E27FC236}">
                <a16:creationId xmlns:a16="http://schemas.microsoft.com/office/drawing/2014/main" id="{B76BA8EB-3A11-486D-AA89-2B2BCCF3C844}"/>
              </a:ext>
            </a:extLst>
          </p:cNvPr>
          <p:cNvSpPr txBox="1"/>
          <p:nvPr/>
        </p:nvSpPr>
        <p:spPr>
          <a:xfrm>
            <a:off x="3557284" y="3684288"/>
            <a:ext cx="497883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chemeClr val="bg1"/>
                </a:solidFill>
                <a:latin typeface="Segoe UI"/>
                <a:cs typeface="Segoe UI"/>
              </a:rPr>
              <a:t>41%</a:t>
            </a:r>
          </a:p>
        </p:txBody>
      </p:sp>
      <p:sp>
        <p:nvSpPr>
          <p:cNvPr id="15" name="object 17">
            <a:extLst>
              <a:ext uri="{FF2B5EF4-FFF2-40B4-BE49-F238E27FC236}">
                <a16:creationId xmlns:a16="http://schemas.microsoft.com/office/drawing/2014/main" id="{9B7CAC9D-86FE-8DD5-0720-7848DE240159}"/>
              </a:ext>
            </a:extLst>
          </p:cNvPr>
          <p:cNvSpPr txBox="1"/>
          <p:nvPr/>
        </p:nvSpPr>
        <p:spPr>
          <a:xfrm>
            <a:off x="5205075" y="2081557"/>
            <a:ext cx="1643349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400" spc="-7" dirty="0">
                <a:solidFill>
                  <a:schemeClr val="bg1"/>
                </a:solidFill>
                <a:latin typeface="Segoe UI"/>
                <a:cs typeface="Segoe UI"/>
              </a:rPr>
              <a:t>93%</a:t>
            </a:r>
            <a:r>
              <a:rPr sz="1400" spc="-37" dirty="0">
                <a:solidFill>
                  <a:schemeClr val="bg1"/>
                </a:solidFill>
                <a:latin typeface="Segoe UI"/>
                <a:cs typeface="Segoe UI"/>
              </a:rPr>
              <a:t> </a:t>
            </a:r>
            <a:r>
              <a:rPr lang="en-US" sz="1400" spc="-37" dirty="0">
                <a:solidFill>
                  <a:schemeClr val="bg1"/>
                </a:solidFill>
                <a:latin typeface="Segoe UI"/>
                <a:cs typeface="Segoe UI"/>
              </a:rPr>
              <a:t>    </a:t>
            </a:r>
            <a:r>
              <a:rPr sz="1400" dirty="0">
                <a:solidFill>
                  <a:schemeClr val="bg1"/>
                </a:solidFill>
                <a:latin typeface="Segoe UI"/>
                <a:cs typeface="Segoe UI"/>
              </a:rPr>
              <a:t>91%</a:t>
            </a:r>
            <a:r>
              <a:rPr sz="1400" spc="20" dirty="0">
                <a:solidFill>
                  <a:schemeClr val="bg1"/>
                </a:solidFill>
                <a:latin typeface="Segoe UI"/>
                <a:cs typeface="Segoe UI"/>
              </a:rPr>
              <a:t> </a:t>
            </a:r>
            <a:r>
              <a:rPr lang="en-US" sz="1400" spc="20" dirty="0">
                <a:solidFill>
                  <a:schemeClr val="bg1"/>
                </a:solidFill>
                <a:latin typeface="Segoe UI"/>
                <a:cs typeface="Segoe UI"/>
              </a:rPr>
              <a:t>     </a:t>
            </a:r>
            <a:r>
              <a:rPr sz="1400" dirty="0">
                <a:solidFill>
                  <a:schemeClr val="bg1"/>
                </a:solidFill>
                <a:latin typeface="Segoe UI"/>
                <a:cs typeface="Segoe UI"/>
              </a:rPr>
              <a:t>91%</a:t>
            </a:r>
          </a:p>
        </p:txBody>
      </p:sp>
      <p:sp>
        <p:nvSpPr>
          <p:cNvPr id="16" name="object 18">
            <a:extLst>
              <a:ext uri="{FF2B5EF4-FFF2-40B4-BE49-F238E27FC236}">
                <a16:creationId xmlns:a16="http://schemas.microsoft.com/office/drawing/2014/main" id="{DCACC62F-5EDD-CCAA-D6B5-3AC7FFDB1503}"/>
              </a:ext>
            </a:extLst>
          </p:cNvPr>
          <p:cNvSpPr txBox="1"/>
          <p:nvPr/>
        </p:nvSpPr>
        <p:spPr>
          <a:xfrm>
            <a:off x="7478268" y="2627870"/>
            <a:ext cx="473989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chemeClr val="bg1"/>
                </a:solidFill>
                <a:latin typeface="Segoe UI"/>
                <a:cs typeface="Segoe UI"/>
              </a:rPr>
              <a:t>75%</a:t>
            </a:r>
          </a:p>
        </p:txBody>
      </p:sp>
      <p:sp>
        <p:nvSpPr>
          <p:cNvPr id="17" name="object 19">
            <a:extLst>
              <a:ext uri="{FF2B5EF4-FFF2-40B4-BE49-F238E27FC236}">
                <a16:creationId xmlns:a16="http://schemas.microsoft.com/office/drawing/2014/main" id="{CBA92BD3-AE7E-C78B-6299-D8D01450C33E}"/>
              </a:ext>
            </a:extLst>
          </p:cNvPr>
          <p:cNvSpPr txBox="1"/>
          <p:nvPr/>
        </p:nvSpPr>
        <p:spPr>
          <a:xfrm>
            <a:off x="8178522" y="2936504"/>
            <a:ext cx="10398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400" spc="-7" dirty="0">
                <a:solidFill>
                  <a:schemeClr val="bg1"/>
                </a:solidFill>
                <a:latin typeface="Segoe UI"/>
                <a:cs typeface="Segoe UI"/>
              </a:rPr>
              <a:t>62%</a:t>
            </a:r>
            <a:r>
              <a:rPr sz="1400" spc="157" dirty="0">
                <a:solidFill>
                  <a:schemeClr val="bg1"/>
                </a:solidFill>
                <a:latin typeface="Segoe UI"/>
                <a:cs typeface="Segoe UI"/>
              </a:rPr>
              <a:t> </a:t>
            </a:r>
            <a:r>
              <a:rPr lang="en-US" sz="1400" spc="157" dirty="0">
                <a:solidFill>
                  <a:schemeClr val="bg1"/>
                </a:solidFill>
                <a:latin typeface="Segoe UI"/>
                <a:cs typeface="Segoe UI"/>
              </a:rPr>
              <a:t>  </a:t>
            </a:r>
            <a:r>
              <a:rPr sz="1400" spc="-5" dirty="0">
                <a:solidFill>
                  <a:schemeClr val="bg1"/>
                </a:solidFill>
                <a:latin typeface="Segoe UI"/>
                <a:cs typeface="Segoe UI"/>
              </a:rPr>
              <a:t>65%</a:t>
            </a:r>
            <a:endParaRPr sz="1400" dirty="0">
              <a:solidFill>
                <a:schemeClr val="bg1"/>
              </a:solidFill>
              <a:latin typeface="Segoe UI"/>
              <a:cs typeface="Segoe UI"/>
            </a:endParaRPr>
          </a:p>
        </p:txBody>
      </p:sp>
      <p:sp>
        <p:nvSpPr>
          <p:cNvPr id="18" name="object 20">
            <a:extLst>
              <a:ext uri="{FF2B5EF4-FFF2-40B4-BE49-F238E27FC236}">
                <a16:creationId xmlns:a16="http://schemas.microsoft.com/office/drawing/2014/main" id="{AAF65E6A-918F-8520-3E4E-9F72FC5094E9}"/>
              </a:ext>
            </a:extLst>
          </p:cNvPr>
          <p:cNvSpPr txBox="1"/>
          <p:nvPr/>
        </p:nvSpPr>
        <p:spPr>
          <a:xfrm>
            <a:off x="629098" y="5427452"/>
            <a:ext cx="4074344" cy="7694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1755">
              <a:lnSpc>
                <a:spcPct val="100000"/>
              </a:lnSpc>
              <a:spcBef>
                <a:spcPts val="100"/>
              </a:spcBef>
              <a:tabLst>
                <a:tab pos="1425575" algn="l"/>
              </a:tabLst>
            </a:pPr>
            <a:r>
              <a:rPr lang="en-US" sz="2000" spc="-5" dirty="0">
                <a:latin typeface="Segoe UI"/>
                <a:cs typeface="Segoe UI"/>
              </a:rPr>
              <a:t>Participant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-45" dirty="0">
                <a:latin typeface="Segoe UI"/>
                <a:cs typeface="Segoe UI"/>
              </a:rPr>
              <a:t>TA	</a:t>
            </a:r>
            <a:r>
              <a:rPr lang="en-US" sz="2000" spc="-45" dirty="0">
                <a:latin typeface="Segoe UI"/>
                <a:cs typeface="Segoe UI"/>
              </a:rPr>
              <a:t>	</a:t>
            </a:r>
            <a:r>
              <a:rPr sz="2000" spc="-5" dirty="0">
                <a:latin typeface="Segoe UI"/>
                <a:cs typeface="Segoe UI"/>
              </a:rPr>
              <a:t>Nasional</a:t>
            </a:r>
            <a:endParaRPr sz="2000" dirty="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  <a:spcBef>
                <a:spcPts val="1105"/>
              </a:spcBef>
            </a:pPr>
            <a:r>
              <a:rPr lang="en-US" sz="2000" spc="-5" dirty="0">
                <a:latin typeface="Segoe UI"/>
                <a:cs typeface="Segoe UI"/>
              </a:rPr>
              <a:t>Before</a:t>
            </a:r>
            <a:r>
              <a:rPr sz="2000" spc="-45" dirty="0">
                <a:latin typeface="Segoe UI"/>
                <a:cs typeface="Segoe UI"/>
              </a:rPr>
              <a:t> </a:t>
            </a:r>
            <a:r>
              <a:rPr sz="2000" spc="-90" dirty="0">
                <a:latin typeface="Segoe UI"/>
                <a:cs typeface="Segoe UI"/>
              </a:rPr>
              <a:t>T</a:t>
            </a:r>
            <a:r>
              <a:rPr sz="2000" dirty="0">
                <a:latin typeface="Segoe UI"/>
                <a:cs typeface="Segoe UI"/>
              </a:rPr>
              <a:t>A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lang="en-US" sz="2000" spc="10" dirty="0">
                <a:latin typeface="Segoe UI"/>
                <a:cs typeface="Segoe UI"/>
              </a:rPr>
              <a:t> </a:t>
            </a:r>
            <a:r>
              <a:rPr sz="2000" dirty="0">
                <a:latin typeface="Segoe UI"/>
                <a:cs typeface="Segoe UI"/>
              </a:rPr>
              <a:t>(</a:t>
            </a:r>
            <a:r>
              <a:rPr lang="en-US" sz="2000" spc="-140" dirty="0">
                <a:latin typeface="Segoe UI"/>
                <a:cs typeface="Segoe UI"/>
              </a:rPr>
              <a:t>Fiscal Year</a:t>
            </a:r>
            <a:r>
              <a:rPr sz="2000" spc="-95" dirty="0">
                <a:latin typeface="Segoe UI"/>
                <a:cs typeface="Segoe UI"/>
              </a:rPr>
              <a:t> </a:t>
            </a:r>
            <a:r>
              <a:rPr sz="2000" dirty="0">
                <a:latin typeface="Segoe UI"/>
                <a:cs typeface="Segoe UI"/>
              </a:rPr>
              <a:t>2014)</a:t>
            </a:r>
          </a:p>
        </p:txBody>
      </p:sp>
      <p:sp>
        <p:nvSpPr>
          <p:cNvPr id="19" name="object 21">
            <a:extLst>
              <a:ext uri="{FF2B5EF4-FFF2-40B4-BE49-F238E27FC236}">
                <a16:creationId xmlns:a16="http://schemas.microsoft.com/office/drawing/2014/main" id="{3D4A7C08-AB0C-77A4-B3AF-D80C84BA2A4B}"/>
              </a:ext>
            </a:extLst>
          </p:cNvPr>
          <p:cNvSpPr txBox="1"/>
          <p:nvPr/>
        </p:nvSpPr>
        <p:spPr>
          <a:xfrm>
            <a:off x="5104860" y="5509096"/>
            <a:ext cx="4193969" cy="7694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034">
              <a:lnSpc>
                <a:spcPct val="100000"/>
              </a:lnSpc>
              <a:spcBef>
                <a:spcPts val="100"/>
              </a:spcBef>
              <a:tabLst>
                <a:tab pos="1379855" algn="l"/>
              </a:tabLst>
            </a:pPr>
            <a:r>
              <a:rPr lang="en-US" sz="2000" spc="-5" dirty="0">
                <a:latin typeface="Segoe UI"/>
                <a:cs typeface="Segoe UI"/>
              </a:rPr>
              <a:t>Participant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-45" dirty="0">
                <a:latin typeface="Segoe UI"/>
                <a:cs typeface="Segoe UI"/>
              </a:rPr>
              <a:t>TA	</a:t>
            </a:r>
            <a:r>
              <a:rPr lang="en-US" sz="2000" spc="-45" dirty="0">
                <a:latin typeface="Segoe UI"/>
                <a:cs typeface="Segoe UI"/>
              </a:rPr>
              <a:t>	</a:t>
            </a:r>
            <a:r>
              <a:rPr sz="2000" spc="-5" dirty="0">
                <a:latin typeface="Segoe UI"/>
                <a:cs typeface="Segoe UI"/>
              </a:rPr>
              <a:t>Nasional</a:t>
            </a:r>
            <a:endParaRPr sz="2000" dirty="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  <a:spcBef>
                <a:spcPts val="1105"/>
              </a:spcBef>
            </a:pPr>
            <a:r>
              <a:rPr lang="en-US" sz="2000" spc="-5" dirty="0">
                <a:latin typeface="Segoe UI"/>
                <a:cs typeface="Segoe UI"/>
              </a:rPr>
              <a:t>After</a:t>
            </a:r>
            <a:r>
              <a:rPr sz="2000" spc="-40" dirty="0">
                <a:latin typeface="Segoe UI"/>
                <a:cs typeface="Segoe UI"/>
              </a:rPr>
              <a:t> </a:t>
            </a:r>
            <a:r>
              <a:rPr sz="2000" spc="-90" dirty="0">
                <a:latin typeface="Segoe UI"/>
                <a:cs typeface="Segoe UI"/>
              </a:rPr>
              <a:t>T</a:t>
            </a:r>
            <a:r>
              <a:rPr sz="2000" dirty="0">
                <a:latin typeface="Segoe UI"/>
                <a:cs typeface="Segoe UI"/>
              </a:rPr>
              <a:t>A (</a:t>
            </a:r>
            <a:r>
              <a:rPr lang="en-US" sz="2000" spc="-140" dirty="0">
                <a:latin typeface="Segoe UI"/>
                <a:cs typeface="Segoe UI"/>
              </a:rPr>
              <a:t>Fiscal Year </a:t>
            </a:r>
            <a:r>
              <a:rPr sz="2000" dirty="0">
                <a:latin typeface="Segoe UI"/>
                <a:cs typeface="Segoe UI"/>
              </a:rPr>
              <a:t>2016)</a:t>
            </a:r>
          </a:p>
        </p:txBody>
      </p:sp>
      <p:sp>
        <p:nvSpPr>
          <p:cNvPr id="23" name="object 22">
            <a:extLst>
              <a:ext uri="{FF2B5EF4-FFF2-40B4-BE49-F238E27FC236}">
                <a16:creationId xmlns:a16="http://schemas.microsoft.com/office/drawing/2014/main" id="{0BB458A4-E63F-DD98-3C59-3A66245AEC93}"/>
              </a:ext>
            </a:extLst>
          </p:cNvPr>
          <p:cNvSpPr/>
          <p:nvPr/>
        </p:nvSpPr>
        <p:spPr>
          <a:xfrm>
            <a:off x="9681462" y="3145354"/>
            <a:ext cx="172091" cy="148859"/>
          </a:xfrm>
          <a:custGeom>
            <a:avLst/>
            <a:gdLst/>
            <a:ahLst/>
            <a:cxnLst/>
            <a:rect l="l" t="t" r="r" b="b"/>
            <a:pathLst>
              <a:path w="91440" h="91439">
                <a:moveTo>
                  <a:pt x="91440" y="0"/>
                </a:moveTo>
                <a:lnTo>
                  <a:pt x="0" y="0"/>
                </a:lnTo>
                <a:lnTo>
                  <a:pt x="0" y="91438"/>
                </a:lnTo>
                <a:lnTo>
                  <a:pt x="91440" y="91438"/>
                </a:lnTo>
                <a:lnTo>
                  <a:pt x="91440" y="0"/>
                </a:lnTo>
                <a:close/>
              </a:path>
            </a:pathLst>
          </a:custGeom>
          <a:solidFill>
            <a:srgbClr val="538ED3"/>
          </a:solidFill>
        </p:spPr>
        <p:txBody>
          <a:bodyPr wrap="square" lIns="0" tIns="0" rIns="0" bIns="0" rtlCol="0"/>
          <a:lstStyle/>
          <a:p>
            <a:endParaRPr sz="1400">
              <a:solidFill>
                <a:schemeClr val="bg1"/>
              </a:solidFill>
            </a:endParaRPr>
          </a:p>
        </p:txBody>
      </p:sp>
      <p:sp>
        <p:nvSpPr>
          <p:cNvPr id="24" name="object 23">
            <a:extLst>
              <a:ext uri="{FF2B5EF4-FFF2-40B4-BE49-F238E27FC236}">
                <a16:creationId xmlns:a16="http://schemas.microsoft.com/office/drawing/2014/main" id="{831C048B-0D6F-EE78-AFF5-7FB624E4126C}"/>
              </a:ext>
            </a:extLst>
          </p:cNvPr>
          <p:cNvSpPr/>
          <p:nvPr/>
        </p:nvSpPr>
        <p:spPr>
          <a:xfrm>
            <a:off x="9704039" y="3414337"/>
            <a:ext cx="172091" cy="215763"/>
          </a:xfrm>
          <a:custGeom>
            <a:avLst/>
            <a:gdLst/>
            <a:ahLst/>
            <a:cxnLst/>
            <a:rect l="l" t="t" r="r" b="b"/>
            <a:pathLst>
              <a:path w="91440" h="91439">
                <a:moveTo>
                  <a:pt x="91440" y="0"/>
                </a:moveTo>
                <a:lnTo>
                  <a:pt x="0" y="0"/>
                </a:lnTo>
                <a:lnTo>
                  <a:pt x="0" y="91438"/>
                </a:lnTo>
                <a:lnTo>
                  <a:pt x="91440" y="91438"/>
                </a:lnTo>
                <a:lnTo>
                  <a:pt x="9144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4">
            <a:extLst>
              <a:ext uri="{FF2B5EF4-FFF2-40B4-BE49-F238E27FC236}">
                <a16:creationId xmlns:a16="http://schemas.microsoft.com/office/drawing/2014/main" id="{BEE205D6-0133-844C-EE62-3B829B432D5C}"/>
              </a:ext>
            </a:extLst>
          </p:cNvPr>
          <p:cNvSpPr/>
          <p:nvPr/>
        </p:nvSpPr>
        <p:spPr>
          <a:xfrm>
            <a:off x="9704039" y="3691705"/>
            <a:ext cx="172091" cy="215763"/>
          </a:xfrm>
          <a:custGeom>
            <a:avLst/>
            <a:gdLst/>
            <a:ahLst/>
            <a:cxnLst/>
            <a:rect l="l" t="t" r="r" b="b"/>
            <a:pathLst>
              <a:path w="91440" h="88900">
                <a:moveTo>
                  <a:pt x="91440" y="0"/>
                </a:moveTo>
                <a:lnTo>
                  <a:pt x="0" y="0"/>
                </a:lnTo>
                <a:lnTo>
                  <a:pt x="0" y="88390"/>
                </a:lnTo>
                <a:lnTo>
                  <a:pt x="91440" y="88390"/>
                </a:lnTo>
                <a:lnTo>
                  <a:pt x="91440" y="0"/>
                </a:lnTo>
                <a:close/>
              </a:path>
            </a:pathLst>
          </a:custGeom>
          <a:solidFill>
            <a:srgbClr val="8062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5">
            <a:extLst>
              <a:ext uri="{FF2B5EF4-FFF2-40B4-BE49-F238E27FC236}">
                <a16:creationId xmlns:a16="http://schemas.microsoft.com/office/drawing/2014/main" id="{B2078AAE-27A7-60C2-8704-E73D011C7D0D}"/>
              </a:ext>
            </a:extLst>
          </p:cNvPr>
          <p:cNvSpPr txBox="1"/>
          <p:nvPr/>
        </p:nvSpPr>
        <p:spPr>
          <a:xfrm>
            <a:off x="9955668" y="2976089"/>
            <a:ext cx="2236332" cy="972702"/>
          </a:xfrm>
          <a:prstGeom prst="rect">
            <a:avLst/>
          </a:prstGeom>
        </p:spPr>
        <p:txBody>
          <a:bodyPr vert="horz" wrap="square" lIns="0" tIns="996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5"/>
              </a:spcBef>
            </a:pPr>
            <a:r>
              <a:rPr sz="2000" spc="-5" dirty="0">
                <a:solidFill>
                  <a:schemeClr val="bg1"/>
                </a:solidFill>
                <a:latin typeface="Segoe UI"/>
                <a:cs typeface="Segoe UI"/>
              </a:rPr>
              <a:t>OP</a:t>
            </a:r>
            <a:r>
              <a:rPr sz="2000" spc="-65" dirty="0">
                <a:solidFill>
                  <a:schemeClr val="bg1"/>
                </a:solidFill>
                <a:latin typeface="Segoe UI"/>
                <a:cs typeface="Segoe UI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Segoe UI"/>
                <a:cs typeface="Segoe UI"/>
              </a:rPr>
              <a:t>Employee</a:t>
            </a:r>
            <a:endParaRPr sz="2000" dirty="0">
              <a:solidFill>
                <a:schemeClr val="bg1"/>
              </a:solidFill>
              <a:latin typeface="Segoe UI"/>
              <a:cs typeface="Segoe UI"/>
            </a:endParaRPr>
          </a:p>
          <a:p>
            <a:pPr marL="12700" marR="5080">
              <a:lnSpc>
                <a:spcPts val="2210"/>
              </a:lnSpc>
              <a:spcBef>
                <a:spcPts val="15"/>
              </a:spcBef>
            </a:pPr>
            <a:r>
              <a:rPr sz="2000" spc="-5" dirty="0">
                <a:solidFill>
                  <a:schemeClr val="bg1"/>
                </a:solidFill>
                <a:latin typeface="Segoe UI"/>
                <a:cs typeface="Segoe UI"/>
              </a:rPr>
              <a:t>O</a:t>
            </a:r>
            <a:r>
              <a:rPr sz="2000" dirty="0">
                <a:solidFill>
                  <a:schemeClr val="bg1"/>
                </a:solidFill>
                <a:latin typeface="Segoe UI"/>
                <a:cs typeface="Segoe UI"/>
              </a:rPr>
              <a:t>P</a:t>
            </a:r>
            <a:r>
              <a:rPr sz="2000" spc="-5" dirty="0">
                <a:solidFill>
                  <a:schemeClr val="bg1"/>
                </a:solidFill>
                <a:latin typeface="Segoe UI"/>
                <a:cs typeface="Segoe UI"/>
              </a:rPr>
              <a:t> N</a:t>
            </a:r>
            <a:r>
              <a:rPr sz="2000" spc="5" dirty="0">
                <a:solidFill>
                  <a:schemeClr val="bg1"/>
                </a:solidFill>
                <a:latin typeface="Segoe UI"/>
                <a:cs typeface="Segoe UI"/>
              </a:rPr>
              <a:t>o</a:t>
            </a:r>
            <a:r>
              <a:rPr sz="2000" dirty="0">
                <a:solidFill>
                  <a:schemeClr val="bg1"/>
                </a:solidFill>
                <a:latin typeface="Segoe UI"/>
                <a:cs typeface="Segoe UI"/>
              </a:rPr>
              <a:t>n</a:t>
            </a:r>
            <a:r>
              <a:rPr sz="2000" spc="-120" dirty="0">
                <a:solidFill>
                  <a:schemeClr val="bg1"/>
                </a:solidFill>
                <a:latin typeface="Segoe UI"/>
                <a:cs typeface="Segoe UI"/>
              </a:rPr>
              <a:t> </a:t>
            </a:r>
            <a:r>
              <a:rPr lang="en-US" sz="2000" spc="-5" dirty="0">
                <a:solidFill>
                  <a:schemeClr val="bg1"/>
                </a:solidFill>
                <a:latin typeface="Segoe UI"/>
                <a:cs typeface="Segoe UI"/>
              </a:rPr>
              <a:t>Employee</a:t>
            </a:r>
          </a:p>
          <a:p>
            <a:pPr marL="12700" marR="5080">
              <a:lnSpc>
                <a:spcPts val="2210"/>
              </a:lnSpc>
              <a:spcBef>
                <a:spcPts val="15"/>
              </a:spcBef>
            </a:pPr>
            <a:r>
              <a:rPr lang="en-US" sz="2000" dirty="0">
                <a:solidFill>
                  <a:schemeClr val="bg1"/>
                </a:solidFill>
                <a:latin typeface="Segoe UI"/>
                <a:cs typeface="Segoe UI"/>
              </a:rPr>
              <a:t>Corporate</a:t>
            </a:r>
            <a:endParaRPr sz="2000" dirty="0">
              <a:solidFill>
                <a:schemeClr val="bg1"/>
              </a:solidFill>
              <a:latin typeface="Segoe UI"/>
              <a:cs typeface="Segoe U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A17115-3B81-AD84-8B86-16C38D736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2AAC921-AA40-4929-B0C7-353918DB6EDF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27" name="文本框 2">
            <a:extLst>
              <a:ext uri="{FF2B5EF4-FFF2-40B4-BE49-F238E27FC236}">
                <a16:creationId xmlns:a16="http://schemas.microsoft.com/office/drawing/2014/main" id="{4903E5BF-1ECF-D675-5EC4-F780AD20E944}"/>
              </a:ext>
            </a:extLst>
          </p:cNvPr>
          <p:cNvSpPr txBox="1"/>
          <p:nvPr/>
        </p:nvSpPr>
        <p:spPr>
          <a:xfrm>
            <a:off x="110919" y="6387471"/>
            <a:ext cx="11970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Source: DGT</a:t>
            </a:r>
          </a:p>
        </p:txBody>
      </p:sp>
    </p:spTree>
    <p:extLst>
      <p:ext uri="{BB962C8B-B14F-4D97-AF65-F5344CB8AC3E}">
        <p14:creationId xmlns:p14="http://schemas.microsoft.com/office/powerpoint/2010/main" val="399325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A8B13D-3CBF-93F2-663B-98FC535016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0C7EB869-7C92-B490-0AF7-9F4A8C4E96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62095AB1-BDB7-282B-3D83-94303B1CB258}"/>
              </a:ext>
            </a:extLst>
          </p:cNvPr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燕尾形 21">
            <a:extLst>
              <a:ext uri="{FF2B5EF4-FFF2-40B4-BE49-F238E27FC236}">
                <a16:creationId xmlns:a16="http://schemas.microsoft.com/office/drawing/2014/main" id="{39C871AA-4A02-3C8D-5E90-51FA65337939}"/>
              </a:ext>
            </a:extLst>
          </p:cNvPr>
          <p:cNvSpPr/>
          <p:nvPr/>
        </p:nvSpPr>
        <p:spPr>
          <a:xfrm rot="5400000">
            <a:off x="4156842" y="-1438886"/>
            <a:ext cx="3994903" cy="10247556"/>
          </a:xfrm>
          <a:prstGeom prst="chevron">
            <a:avLst/>
          </a:prstGeom>
          <a:gradFill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五边形 19">
            <a:extLst>
              <a:ext uri="{FF2B5EF4-FFF2-40B4-BE49-F238E27FC236}">
                <a16:creationId xmlns:a16="http://schemas.microsoft.com/office/drawing/2014/main" id="{C0D4CA10-46B0-AF32-AFB3-784EAA970959}"/>
              </a:ext>
            </a:extLst>
          </p:cNvPr>
          <p:cNvSpPr/>
          <p:nvPr/>
        </p:nvSpPr>
        <p:spPr>
          <a:xfrm rot="5400000">
            <a:off x="2300142" y="-1045031"/>
            <a:ext cx="7721600" cy="6858002"/>
          </a:xfrm>
          <a:prstGeom prst="homePlate">
            <a:avLst>
              <a:gd name="adj" fmla="val 18148"/>
            </a:avLst>
          </a:prstGeom>
          <a:gradFill>
            <a:gsLst>
              <a:gs pos="0">
                <a:srgbClr val="6853A0">
                  <a:alpha val="70000"/>
                </a:srgbClr>
              </a:gs>
              <a:gs pos="100000">
                <a:srgbClr val="0BAEBA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燕尾形 20">
            <a:extLst>
              <a:ext uri="{FF2B5EF4-FFF2-40B4-BE49-F238E27FC236}">
                <a16:creationId xmlns:a16="http://schemas.microsoft.com/office/drawing/2014/main" id="{299EEDDB-86CC-8DFF-DC54-635CE231AD95}"/>
              </a:ext>
            </a:extLst>
          </p:cNvPr>
          <p:cNvSpPr/>
          <p:nvPr/>
        </p:nvSpPr>
        <p:spPr>
          <a:xfrm rot="5400000">
            <a:off x="4903642" y="2171699"/>
            <a:ext cx="2514600" cy="6858002"/>
          </a:xfrm>
          <a:prstGeom prst="chevron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39D9496-5571-4A79-67B7-81835D21FFFD}"/>
              </a:ext>
            </a:extLst>
          </p:cNvPr>
          <p:cNvSpPr txBox="1"/>
          <p:nvPr/>
        </p:nvSpPr>
        <p:spPr>
          <a:xfrm>
            <a:off x="110919" y="6387471"/>
            <a:ext cx="11970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Source: DGT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2F477D2-32F8-006B-4F54-F549A937A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980" y="206682"/>
            <a:ext cx="11850418" cy="611037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59FDE-AD6D-ED27-FE45-465E4C1AB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4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403B2C-D880-100E-8642-BA9941CAAD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3FF3A40B-E593-6769-BB66-0106A44A5FA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3C8B97FE-54F7-FABE-D9C9-938778E63223}"/>
              </a:ext>
            </a:extLst>
          </p:cNvPr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燕尾形 21">
            <a:extLst>
              <a:ext uri="{FF2B5EF4-FFF2-40B4-BE49-F238E27FC236}">
                <a16:creationId xmlns:a16="http://schemas.microsoft.com/office/drawing/2014/main" id="{CD7302AF-8E66-7C4F-4837-F263F60A3856}"/>
              </a:ext>
            </a:extLst>
          </p:cNvPr>
          <p:cNvSpPr/>
          <p:nvPr/>
        </p:nvSpPr>
        <p:spPr>
          <a:xfrm rot="5400000">
            <a:off x="4156842" y="-1438886"/>
            <a:ext cx="3994903" cy="10247556"/>
          </a:xfrm>
          <a:prstGeom prst="chevron">
            <a:avLst/>
          </a:prstGeom>
          <a:gradFill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五边形 19">
            <a:extLst>
              <a:ext uri="{FF2B5EF4-FFF2-40B4-BE49-F238E27FC236}">
                <a16:creationId xmlns:a16="http://schemas.microsoft.com/office/drawing/2014/main" id="{0D19F880-FF7E-5D13-D326-255C7C4F5FDE}"/>
              </a:ext>
            </a:extLst>
          </p:cNvPr>
          <p:cNvSpPr/>
          <p:nvPr/>
        </p:nvSpPr>
        <p:spPr>
          <a:xfrm rot="5400000">
            <a:off x="2300142" y="-1045031"/>
            <a:ext cx="7721600" cy="6858002"/>
          </a:xfrm>
          <a:prstGeom prst="homePlate">
            <a:avLst>
              <a:gd name="adj" fmla="val 18148"/>
            </a:avLst>
          </a:prstGeom>
          <a:gradFill>
            <a:gsLst>
              <a:gs pos="0">
                <a:srgbClr val="6853A0">
                  <a:alpha val="70000"/>
                </a:srgbClr>
              </a:gs>
              <a:gs pos="100000">
                <a:srgbClr val="0BAEBA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燕尾形 20">
            <a:extLst>
              <a:ext uri="{FF2B5EF4-FFF2-40B4-BE49-F238E27FC236}">
                <a16:creationId xmlns:a16="http://schemas.microsoft.com/office/drawing/2014/main" id="{F79B0A69-4911-6580-F14A-5355F537F8B3}"/>
              </a:ext>
            </a:extLst>
          </p:cNvPr>
          <p:cNvSpPr/>
          <p:nvPr/>
        </p:nvSpPr>
        <p:spPr>
          <a:xfrm rot="5400000">
            <a:off x="4903642" y="2171699"/>
            <a:ext cx="2514600" cy="6858002"/>
          </a:xfrm>
          <a:prstGeom prst="chevron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665551E-2A46-A098-2D64-6BFD5A30C81B}"/>
              </a:ext>
            </a:extLst>
          </p:cNvPr>
          <p:cNvSpPr txBox="1"/>
          <p:nvPr/>
        </p:nvSpPr>
        <p:spPr>
          <a:xfrm>
            <a:off x="542719" y="147644"/>
            <a:ext cx="11115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Voluntary disclosure program (Tax Amnesty II) 1 Jan 2022 to 30 Jun 2022</a:t>
            </a:r>
          </a:p>
        </p:txBody>
      </p:sp>
      <p:sp>
        <p:nvSpPr>
          <p:cNvPr id="4" name="文本框 2">
            <a:extLst>
              <a:ext uri="{FF2B5EF4-FFF2-40B4-BE49-F238E27FC236}">
                <a16:creationId xmlns:a16="http://schemas.microsoft.com/office/drawing/2014/main" id="{48D8747A-6126-1626-4EE0-8B2862E1202A}"/>
              </a:ext>
            </a:extLst>
          </p:cNvPr>
          <p:cNvSpPr txBox="1"/>
          <p:nvPr/>
        </p:nvSpPr>
        <p:spPr>
          <a:xfrm>
            <a:off x="542719" y="5991905"/>
            <a:ext cx="11970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If 1 USD = Rp13,500: Total Redemption USD 4.5 billion with Total Declaration USD 44.1 billion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C33BF9-249A-9290-5C30-9DFD220D96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284" y="642035"/>
            <a:ext cx="10518188" cy="52803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5B5E91-32D9-0031-73AD-FD2DFFDE3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8" name="文本框 2">
            <a:extLst>
              <a:ext uri="{FF2B5EF4-FFF2-40B4-BE49-F238E27FC236}">
                <a16:creationId xmlns:a16="http://schemas.microsoft.com/office/drawing/2014/main" id="{4A3FE529-4547-EA28-9572-92A3ABE74E44}"/>
              </a:ext>
            </a:extLst>
          </p:cNvPr>
          <p:cNvSpPr txBox="1"/>
          <p:nvPr/>
        </p:nvSpPr>
        <p:spPr>
          <a:xfrm>
            <a:off x="542719" y="6452800"/>
            <a:ext cx="11970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Source: DGT</a:t>
            </a:r>
          </a:p>
        </p:txBody>
      </p:sp>
    </p:spTree>
    <p:extLst>
      <p:ext uri="{BB962C8B-B14F-4D97-AF65-F5344CB8AC3E}">
        <p14:creationId xmlns:p14="http://schemas.microsoft.com/office/powerpoint/2010/main" val="66719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5F825EE-9BC7-8DAB-22FD-9C3C76A502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954510AC-A39F-0D5D-9D9E-C7122935314B}"/>
              </a:ext>
            </a:extLst>
          </p:cNvPr>
          <p:cNvSpPr txBox="1"/>
          <p:nvPr/>
        </p:nvSpPr>
        <p:spPr>
          <a:xfrm>
            <a:off x="1041400" y="2136140"/>
            <a:ext cx="1010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/>
              <a:t>3. Incoming major changes in tax administration - </a:t>
            </a:r>
            <a:r>
              <a:rPr lang="en-US" altLang="zh-CN" sz="4800" dirty="0" err="1"/>
              <a:t>Coretax</a:t>
            </a:r>
            <a:r>
              <a:rPr lang="en-US" altLang="zh-CN" sz="4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729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燕尾形 21"/>
          <p:cNvSpPr/>
          <p:nvPr/>
        </p:nvSpPr>
        <p:spPr>
          <a:xfrm rot="5400000">
            <a:off x="4156842" y="-1438886"/>
            <a:ext cx="3994903" cy="10247556"/>
          </a:xfrm>
          <a:prstGeom prst="chevron">
            <a:avLst/>
          </a:prstGeom>
          <a:gradFill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五边形 19"/>
          <p:cNvSpPr/>
          <p:nvPr/>
        </p:nvSpPr>
        <p:spPr>
          <a:xfrm rot="5400000">
            <a:off x="2300142" y="-431801"/>
            <a:ext cx="7721600" cy="6858002"/>
          </a:xfrm>
          <a:prstGeom prst="homePlate">
            <a:avLst>
              <a:gd name="adj" fmla="val 18148"/>
            </a:avLst>
          </a:prstGeom>
          <a:gradFill>
            <a:gsLst>
              <a:gs pos="0">
                <a:srgbClr val="6853A0">
                  <a:alpha val="70000"/>
                </a:srgbClr>
              </a:gs>
              <a:gs pos="100000">
                <a:srgbClr val="0BAEBA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燕尾形 20"/>
          <p:cNvSpPr/>
          <p:nvPr/>
        </p:nvSpPr>
        <p:spPr>
          <a:xfrm rot="5400000">
            <a:off x="4903642" y="2171699"/>
            <a:ext cx="2514600" cy="6858002"/>
          </a:xfrm>
          <a:prstGeom prst="chevron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75144" y="196055"/>
            <a:ext cx="11826356" cy="468275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4000" dirty="0" err="1">
                <a:solidFill>
                  <a:schemeClr val="bg1"/>
                </a:solidFill>
                <a:cs typeface="+mn-ea"/>
                <a:sym typeface="+mn-lt"/>
              </a:rPr>
              <a:t>Coretax</a:t>
            </a:r>
            <a:endParaRPr lang="en-US" altLang="zh-CN" sz="40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457200" indent="-4572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altLang="zh-CN" sz="2800" dirty="0" err="1">
                <a:solidFill>
                  <a:schemeClr val="bg1"/>
                </a:solidFill>
                <a:cs typeface="+mn-ea"/>
                <a:sym typeface="+mn-lt"/>
              </a:rPr>
              <a:t>Coretax</a:t>
            </a:r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 is one of the landmarks of the Directorate General of Tax Administration Reform, to realize a strong, credible, accountable tax institution, supported by information technology that is on par with developed countries.</a:t>
            </a:r>
          </a:p>
          <a:p>
            <a:pPr marL="457200" indent="-4572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All tax compliances (Monthly Tax Return, Annual Income Tax Return, tax information) in one portal.</a:t>
            </a:r>
          </a:p>
          <a:p>
            <a:pPr marL="457200" indent="-4572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Interlocking: 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Data Suppliers and Purchasers, WHT with Income/Expenses</a:t>
            </a:r>
          </a:p>
          <a:p>
            <a:pPr marL="457200" indent="-4572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altLang="zh-CN" sz="2800" dirty="0" err="1">
                <a:solidFill>
                  <a:schemeClr val="bg1"/>
                </a:solidFill>
                <a:cs typeface="+mn-ea"/>
                <a:sym typeface="+mn-lt"/>
              </a:rPr>
              <a:t>Coretax</a:t>
            </a:r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 will be implemented starting 1 January 2025</a:t>
            </a:r>
          </a:p>
        </p:txBody>
      </p:sp>
      <p:sp>
        <p:nvSpPr>
          <p:cNvPr id="3" name="文本框 18">
            <a:extLst>
              <a:ext uri="{FF2B5EF4-FFF2-40B4-BE49-F238E27FC236}">
                <a16:creationId xmlns:a16="http://schemas.microsoft.com/office/drawing/2014/main" id="{F6DD558F-85BF-C9E0-CB1F-D819B1B524B6}"/>
              </a:ext>
            </a:extLst>
          </p:cNvPr>
          <p:cNvSpPr txBox="1"/>
          <p:nvPr/>
        </p:nvSpPr>
        <p:spPr>
          <a:xfrm>
            <a:off x="150807" y="5131167"/>
            <a:ext cx="11826356" cy="143712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What are the roles/Challenges for Tax Consultants?</a:t>
            </a:r>
          </a:p>
          <a:p>
            <a:pPr algn="ctr">
              <a:lnSpc>
                <a:spcPct val="114000"/>
              </a:lnSpc>
            </a:pPr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Are Tax Consultants still needed?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B76862-D777-0BF6-0AB1-C7D01A971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85B2FB-2C1C-E897-1EB4-3CAD811AE8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11D3D350-7EB5-71A1-12CB-C8FC4E2560DC}"/>
              </a:ext>
            </a:extLst>
          </p:cNvPr>
          <p:cNvSpPr txBox="1"/>
          <p:nvPr/>
        </p:nvSpPr>
        <p:spPr>
          <a:xfrm>
            <a:off x="3428365" y="1932940"/>
            <a:ext cx="53346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/>
              <a:t>Thank You</a:t>
            </a:r>
            <a:endParaRPr lang="zh-CN" altLang="en-US" sz="4800" dirty="0"/>
          </a:p>
        </p:txBody>
      </p:sp>
    </p:spTree>
    <p:extLst>
      <p:ext uri="{BB962C8B-B14F-4D97-AF65-F5344CB8AC3E}">
        <p14:creationId xmlns:p14="http://schemas.microsoft.com/office/powerpoint/2010/main" val="1399972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" t="819" r="154" b="10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燕尾形 26"/>
          <p:cNvSpPr/>
          <p:nvPr/>
        </p:nvSpPr>
        <p:spPr>
          <a:xfrm rot="5400000">
            <a:off x="4604897" y="-1037328"/>
            <a:ext cx="3098794" cy="7948894"/>
          </a:xfrm>
          <a:prstGeom prst="chevron">
            <a:avLst>
              <a:gd name="adj" fmla="val 42736"/>
            </a:avLst>
          </a:prstGeom>
          <a:gradFill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五边形 27"/>
          <p:cNvSpPr/>
          <p:nvPr/>
        </p:nvSpPr>
        <p:spPr>
          <a:xfrm rot="5400000">
            <a:off x="3593588" y="-162486"/>
            <a:ext cx="5134708" cy="5459680"/>
          </a:xfrm>
          <a:prstGeom prst="homePlate">
            <a:avLst>
              <a:gd name="adj" fmla="val 18148"/>
            </a:avLst>
          </a:prstGeom>
          <a:gradFill>
            <a:gsLst>
              <a:gs pos="0">
                <a:srgbClr val="6853A0">
                  <a:alpha val="70000"/>
                </a:srgbClr>
              </a:gs>
              <a:gs pos="100000">
                <a:srgbClr val="0BAEB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 rot="5400000">
            <a:off x="5506794" y="2116484"/>
            <a:ext cx="1308295" cy="5459680"/>
          </a:xfrm>
          <a:prstGeom prst="chevron">
            <a:avLst>
              <a:gd name="adj" fmla="val 69355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7460" y="980498"/>
            <a:ext cx="11717079" cy="34163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TAX GOVERNANCE </a:t>
            </a:r>
          </a:p>
          <a:p>
            <a:pPr algn="ctr"/>
            <a:r>
              <a:rPr lang="en-US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AND THE ROLES OF TAX CONSULTANTS</a:t>
            </a:r>
          </a:p>
          <a:p>
            <a:pPr algn="ctr"/>
            <a:r>
              <a:rPr lang="en-US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IN INDONESIA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4378779" y="-1944914"/>
            <a:ext cx="1252764" cy="870857"/>
          </a:xfrm>
          <a:prstGeom prst="roundRect">
            <a:avLst/>
          </a:prstGeom>
          <a:solidFill>
            <a:srgbClr val="685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圆角矩形 34"/>
          <p:cNvSpPr/>
          <p:nvPr/>
        </p:nvSpPr>
        <p:spPr>
          <a:xfrm>
            <a:off x="6272846" y="-1944914"/>
            <a:ext cx="1252764" cy="870857"/>
          </a:xfrm>
          <a:prstGeom prst="roundRect">
            <a:avLst/>
          </a:prstGeom>
          <a:solidFill>
            <a:srgbClr val="0BA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8">
            <a:extLst>
              <a:ext uri="{FF2B5EF4-FFF2-40B4-BE49-F238E27FC236}">
                <a16:creationId xmlns:a16="http://schemas.microsoft.com/office/drawing/2014/main" id="{CFCB0C3F-28A1-5A96-ADA7-9BA9F7650260}"/>
              </a:ext>
            </a:extLst>
          </p:cNvPr>
          <p:cNvSpPr txBox="1"/>
          <p:nvPr/>
        </p:nvSpPr>
        <p:spPr>
          <a:xfrm>
            <a:off x="2573109" y="4825435"/>
            <a:ext cx="6317673" cy="13027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Presented by </a:t>
            </a:r>
          </a:p>
          <a:p>
            <a:pPr algn="ctr">
              <a:lnSpc>
                <a:spcPct val="114000"/>
              </a:lnSpc>
            </a:pPr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Dr. David </a:t>
            </a:r>
            <a:r>
              <a:rPr lang="en-US" altLang="zh-CN" sz="3600" dirty="0" err="1">
                <a:solidFill>
                  <a:schemeClr val="bg1"/>
                </a:solidFill>
                <a:cs typeface="+mn-ea"/>
                <a:sym typeface="+mn-lt"/>
              </a:rPr>
              <a:t>Tjhai</a:t>
            </a:r>
            <a:endParaRPr lang="en-US" altLang="zh-CN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7"/>
          <p:cNvSpPr/>
          <p:nvPr/>
        </p:nvSpPr>
        <p:spPr>
          <a:xfrm>
            <a:off x="4511735" y="1738972"/>
            <a:ext cx="5744092" cy="317250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60363" indent="-350838" algn="just" hangingPunct="0"/>
            <a:r>
              <a:rPr lang="en-US" sz="1800" dirty="0"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1. 	Doctor of Law from University of Pelita Harapan (UPH)</a:t>
            </a:r>
            <a:endParaRPr lang="en-ID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60363" indent="-350838" algn="just" hangingPunct="0"/>
            <a:r>
              <a:rPr lang="en-US" sz="1800" dirty="0"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2. 	Master in Fiscal Administration and Tax Policy from University of Indonesia</a:t>
            </a:r>
            <a:endParaRPr lang="en-ID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60363" indent="-350838" algn="just" hangingPunct="0">
              <a:buAutoNum type="arabicPeriod" startAt="3"/>
            </a:pPr>
            <a:r>
              <a:rPr lang="en-US" sz="1800" dirty="0" err="1"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B.Sc</a:t>
            </a:r>
            <a:r>
              <a:rPr lang="en-US" sz="1800" dirty="0"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 (Hons) in Statistic from University of New South Wales</a:t>
            </a:r>
          </a:p>
          <a:p>
            <a:pPr marL="360363" indent="-350838" algn="just" hangingPunct="0"/>
            <a:r>
              <a:rPr lang="en-US" sz="1800" dirty="0"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4. 	A certified Tax Advisor, specialized in Transfer Pricing and International Taxation from Indonesia’s perspective.</a:t>
            </a:r>
            <a:endParaRPr lang="en-ID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60363" indent="-350838" algn="just" hangingPunct="0"/>
            <a:r>
              <a:rPr lang="en-US" sz="1800" dirty="0"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5. 	A Lecturer at </a:t>
            </a:r>
            <a:r>
              <a:rPr lang="en-US" sz="1800" dirty="0" err="1"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Trisakti</a:t>
            </a:r>
            <a:r>
              <a:rPr lang="en-US" sz="1800" dirty="0"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 School of Management</a:t>
            </a:r>
            <a:endParaRPr lang="en-ID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60363" indent="-350838" algn="just" hangingPunct="0"/>
            <a:r>
              <a:rPr lang="en-US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6. </a:t>
            </a:r>
            <a:r>
              <a:rPr lang="en-US" sz="1800" dirty="0"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Director PT. Bina Solusi Consulting, a Tax Consulting Firm</a:t>
            </a:r>
          </a:p>
          <a:p>
            <a:pPr marL="360363" indent="-350838" algn="just" hangingPunct="0"/>
            <a:r>
              <a:rPr lang="en-US" sz="1800" dirty="0"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7. Hea</a:t>
            </a:r>
            <a:r>
              <a:rPr lang="en-US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d of Department International Relation 2024-2029, Indonesian Tax Consultant Association (IKPI)</a:t>
            </a:r>
            <a:endParaRPr lang="en-ID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3535" indent="-342900" algn="just" hangingPunct="0">
              <a:buAutoNum type="arabicPeriod" startAt="3"/>
            </a:pPr>
            <a:endParaRPr lang="en-US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635" algn="just" hangingPunct="0"/>
            <a:endParaRPr lang="en-ID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Rectangle 35"/>
          <p:cNvSpPr/>
          <p:nvPr/>
        </p:nvSpPr>
        <p:spPr>
          <a:xfrm>
            <a:off x="4511735" y="1164408"/>
            <a:ext cx="47694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Clr>
                <a:srgbClr val="E24848"/>
              </a:buClr>
              <a:defRPr/>
            </a:pPr>
            <a:r>
              <a:rPr lang="en-US" altLang="zh-CN" sz="24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Dr. TJHAI FUNG NJIT (DAVID) </a:t>
            </a:r>
          </a:p>
        </p:txBody>
      </p:sp>
      <p:pic>
        <p:nvPicPr>
          <p:cNvPr id="4" name="Picture 3" descr="A person in a suit&#10;&#10;Description automatically generated">
            <a:extLst>
              <a:ext uri="{FF2B5EF4-FFF2-40B4-BE49-F238E27FC236}">
                <a16:creationId xmlns:a16="http://schemas.microsoft.com/office/drawing/2014/main" id="{D830322D-6F9D-5954-5B27-C72C826FFF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010" y="1164408"/>
            <a:ext cx="2697027" cy="26970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58101" y="343131"/>
            <a:ext cx="53346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/>
              <a:t>Outline</a:t>
            </a:r>
            <a:endParaRPr lang="zh-CN" altLang="en-US" sz="4800" dirty="0"/>
          </a:p>
        </p:txBody>
      </p:sp>
      <p:sp>
        <p:nvSpPr>
          <p:cNvPr id="4" name="文本框 1">
            <a:extLst>
              <a:ext uri="{FF2B5EF4-FFF2-40B4-BE49-F238E27FC236}">
                <a16:creationId xmlns:a16="http://schemas.microsoft.com/office/drawing/2014/main" id="{31E59353-002A-5620-660F-B0B18DA60073}"/>
              </a:ext>
            </a:extLst>
          </p:cNvPr>
          <p:cNvSpPr txBox="1"/>
          <p:nvPr/>
        </p:nvSpPr>
        <p:spPr>
          <a:xfrm>
            <a:off x="941791" y="1454727"/>
            <a:ext cx="1030841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AutoNum type="arabicPeriod"/>
            </a:pPr>
            <a:r>
              <a:rPr lang="en-US" altLang="zh-CN" sz="4000" dirty="0"/>
              <a:t>A Few Highlights on Indonesian Tax Administration</a:t>
            </a:r>
          </a:p>
          <a:p>
            <a:pPr marL="914400" indent="-914400">
              <a:buAutoNum type="arabicPeriod"/>
            </a:pPr>
            <a:r>
              <a:rPr lang="en-US" altLang="zh-CN" sz="4000" dirty="0"/>
              <a:t>An Overview of Tax Compliance in Indonesia</a:t>
            </a:r>
          </a:p>
          <a:p>
            <a:pPr marL="914400" indent="-914400">
              <a:buAutoNum type="arabicPeriod"/>
            </a:pPr>
            <a:r>
              <a:rPr lang="en-US" altLang="zh-CN" sz="4000" dirty="0"/>
              <a:t>Incoming major changes in tax administration - </a:t>
            </a:r>
            <a:r>
              <a:rPr lang="en-US" altLang="zh-CN" sz="4000" dirty="0" err="1"/>
              <a:t>Coretax</a:t>
            </a:r>
            <a:r>
              <a:rPr lang="en-US" altLang="zh-CN" sz="4000" dirty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4702DCE-F646-BA2F-830C-A3C355462E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>
            <a:extLst>
              <a:ext uri="{FF2B5EF4-FFF2-40B4-BE49-F238E27FC236}">
                <a16:creationId xmlns:a16="http://schemas.microsoft.com/office/drawing/2014/main" id="{A450DF41-28A6-D2C1-5745-DA69C51CC6FE}"/>
              </a:ext>
            </a:extLst>
          </p:cNvPr>
          <p:cNvSpPr txBox="1"/>
          <p:nvPr/>
        </p:nvSpPr>
        <p:spPr>
          <a:xfrm>
            <a:off x="941791" y="1454727"/>
            <a:ext cx="103084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AutoNum type="arabicPeriod"/>
            </a:pPr>
            <a:r>
              <a:rPr lang="en-US" altLang="zh-CN" sz="4000" dirty="0"/>
              <a:t>A Few Highlights on Indonesian Tax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19878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燕尾形 21"/>
          <p:cNvSpPr/>
          <p:nvPr/>
        </p:nvSpPr>
        <p:spPr>
          <a:xfrm rot="5400000">
            <a:off x="4156842" y="-1438886"/>
            <a:ext cx="3994903" cy="10247556"/>
          </a:xfrm>
          <a:prstGeom prst="chevron">
            <a:avLst/>
          </a:prstGeom>
          <a:gradFill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五边形 19"/>
          <p:cNvSpPr/>
          <p:nvPr/>
        </p:nvSpPr>
        <p:spPr>
          <a:xfrm rot="5400000">
            <a:off x="2300142" y="-1045031"/>
            <a:ext cx="7721600" cy="6858002"/>
          </a:xfrm>
          <a:prstGeom prst="homePlate">
            <a:avLst>
              <a:gd name="adj" fmla="val 18148"/>
            </a:avLst>
          </a:prstGeom>
          <a:gradFill>
            <a:gsLst>
              <a:gs pos="0">
                <a:srgbClr val="6853A0">
                  <a:alpha val="70000"/>
                </a:srgbClr>
              </a:gs>
              <a:gs pos="100000">
                <a:srgbClr val="0BAEBA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燕尾形 20"/>
          <p:cNvSpPr/>
          <p:nvPr/>
        </p:nvSpPr>
        <p:spPr>
          <a:xfrm rot="5400000">
            <a:off x="4903642" y="2171699"/>
            <a:ext cx="2514600" cy="6858002"/>
          </a:xfrm>
          <a:prstGeom prst="chevron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72538" y="0"/>
            <a:ext cx="11290270" cy="692497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6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A few highlights on Indonesian Tax Administration: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Self Assessment since comprehensive tax reforms 1984-1985)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Request for Explanation of Data and/or Information Letter (SP2DK)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Tax Audit (within 5 years)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Tax Disputes: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zh-CN" sz="28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Objection to regional office,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zh-CN" sz="28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Appeal/Law suit to Tax Court (final and binding), and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zh-CN" sz="28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Civil Review (an Extra ordinary legal action) to S</a:t>
            </a:r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upreme Court (MA)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Preliminary Investigation (</a:t>
            </a:r>
            <a:r>
              <a:rPr lang="en-US" altLang="zh-CN" sz="3200" b="1" spc="-3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BukPer</a:t>
            </a:r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)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Settlement  with 100% Penalty, Administrative or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to Tax Crime Investigation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Tax Crime Investigation: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Settlement with 100%-400% Penalty, Administrative or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Trail at the District Court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203BE2-A07C-CB51-865A-3DECC7D4D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26406A-27E3-3BC8-F2D2-46B6052009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EAA00BFB-96C4-AF71-C855-DC5435AD8E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8EE1049B-8D7B-530D-B708-44894CCFB834}"/>
              </a:ext>
            </a:extLst>
          </p:cNvPr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燕尾形 21">
            <a:extLst>
              <a:ext uri="{FF2B5EF4-FFF2-40B4-BE49-F238E27FC236}">
                <a16:creationId xmlns:a16="http://schemas.microsoft.com/office/drawing/2014/main" id="{3DD5AB6B-9375-7C69-A1F0-4B3346ED424C}"/>
              </a:ext>
            </a:extLst>
          </p:cNvPr>
          <p:cNvSpPr/>
          <p:nvPr/>
        </p:nvSpPr>
        <p:spPr>
          <a:xfrm rot="5400000">
            <a:off x="4156842" y="-1438886"/>
            <a:ext cx="3994903" cy="10247556"/>
          </a:xfrm>
          <a:prstGeom prst="chevron">
            <a:avLst/>
          </a:prstGeom>
          <a:gradFill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五边形 19">
            <a:extLst>
              <a:ext uri="{FF2B5EF4-FFF2-40B4-BE49-F238E27FC236}">
                <a16:creationId xmlns:a16="http://schemas.microsoft.com/office/drawing/2014/main" id="{8A094DD3-1670-FDCF-849A-A58D6B76DC48}"/>
              </a:ext>
            </a:extLst>
          </p:cNvPr>
          <p:cNvSpPr/>
          <p:nvPr/>
        </p:nvSpPr>
        <p:spPr>
          <a:xfrm rot="5400000">
            <a:off x="2300142" y="-1045031"/>
            <a:ext cx="7721600" cy="6858002"/>
          </a:xfrm>
          <a:prstGeom prst="homePlate">
            <a:avLst>
              <a:gd name="adj" fmla="val 18148"/>
            </a:avLst>
          </a:prstGeom>
          <a:gradFill>
            <a:gsLst>
              <a:gs pos="0">
                <a:srgbClr val="6853A0">
                  <a:alpha val="70000"/>
                </a:srgbClr>
              </a:gs>
              <a:gs pos="100000">
                <a:srgbClr val="0BAEBA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燕尾形 20">
            <a:extLst>
              <a:ext uri="{FF2B5EF4-FFF2-40B4-BE49-F238E27FC236}">
                <a16:creationId xmlns:a16="http://schemas.microsoft.com/office/drawing/2014/main" id="{CAB56AC1-9816-9E79-75A7-413F61DC3119}"/>
              </a:ext>
            </a:extLst>
          </p:cNvPr>
          <p:cNvSpPr/>
          <p:nvPr/>
        </p:nvSpPr>
        <p:spPr>
          <a:xfrm rot="5400000">
            <a:off x="4903642" y="2171699"/>
            <a:ext cx="2514600" cy="6858002"/>
          </a:xfrm>
          <a:prstGeom prst="chevron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224F7607-3688-F24C-E9BA-2B4104BD6F70}"/>
              </a:ext>
            </a:extLst>
          </p:cNvPr>
          <p:cNvSpPr txBox="1"/>
          <p:nvPr/>
        </p:nvSpPr>
        <p:spPr>
          <a:xfrm>
            <a:off x="313934" y="240804"/>
            <a:ext cx="11318085" cy="63094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6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A few highlights on Indonesian Tax Administration: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Tax office: Large Taxpayers (LTO), Medium Taxpayers (MTO), STO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Taxation: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zh-CN" sz="28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Worldwide Income for Tax Residences, and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zh-CN" sz="28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Sources for Non-Tax Residences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Significant WHT Tax System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Final Tax for certain income (Bank interest, construction, shipping</a:t>
            </a:r>
          </a:p>
          <a:p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	Small &amp; medium Enterprise for  3 to 7 years)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VAT 11% (Increase to 12% from 1 Apr 2025?)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zh-CN" sz="28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Local Government Tax as Substitute for VAT such as: </a:t>
            </a:r>
          </a:p>
          <a:p>
            <a:pPr lvl="2"/>
            <a:r>
              <a:rPr lang="en-US" altLang="zh-CN" sz="28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 Restaurant Tax, Hotel Tax, Entertainment Tax, </a:t>
            </a:r>
            <a:r>
              <a:rPr lang="en-US" altLang="zh-CN" sz="2800" b="1" spc="-3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etc</a:t>
            </a:r>
            <a:r>
              <a:rPr lang="en-US" altLang="zh-CN" sz="28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Tax Return: </a:t>
            </a:r>
            <a:r>
              <a:rPr lang="en-US" altLang="zh-CN" sz="28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Periodical (monthly) and/or Annual income Tax Return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AEOI and  Access to Financial Information for Tax Purposes 2017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93A00D-3D86-A07D-3F72-8EAD56712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0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2AF296-9986-F8AC-6787-DE5C31656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>
            <a:extLst>
              <a:ext uri="{FF2B5EF4-FFF2-40B4-BE49-F238E27FC236}">
                <a16:creationId xmlns:a16="http://schemas.microsoft.com/office/drawing/2014/main" id="{E006374C-5634-652B-9D5A-D2710457E68E}"/>
              </a:ext>
            </a:extLst>
          </p:cNvPr>
          <p:cNvSpPr txBox="1"/>
          <p:nvPr/>
        </p:nvSpPr>
        <p:spPr>
          <a:xfrm>
            <a:off x="972964" y="1808018"/>
            <a:ext cx="109350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/>
              <a:t>2. An Overview of Tax Compliance in Indonesia</a:t>
            </a:r>
          </a:p>
          <a:p>
            <a:endParaRPr lang="en-US" altLang="zh-CN" sz="4000" dirty="0"/>
          </a:p>
        </p:txBody>
      </p:sp>
    </p:spTree>
    <p:extLst>
      <p:ext uri="{BB962C8B-B14F-4D97-AF65-F5344CB8AC3E}">
        <p14:creationId xmlns:p14="http://schemas.microsoft.com/office/powerpoint/2010/main" val="30493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668897-280D-61C5-2470-279BBAEDE8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138E0AE2-64E8-5E36-607E-ADE89B6E1AF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23AB1711-9BB6-4870-DBBE-D7DB0C20F590}"/>
              </a:ext>
            </a:extLst>
          </p:cNvPr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燕尾形 21">
            <a:extLst>
              <a:ext uri="{FF2B5EF4-FFF2-40B4-BE49-F238E27FC236}">
                <a16:creationId xmlns:a16="http://schemas.microsoft.com/office/drawing/2014/main" id="{2B09E602-7A68-A22B-E296-1EED48C7E301}"/>
              </a:ext>
            </a:extLst>
          </p:cNvPr>
          <p:cNvSpPr/>
          <p:nvPr/>
        </p:nvSpPr>
        <p:spPr>
          <a:xfrm rot="5400000">
            <a:off x="4156842" y="-1438886"/>
            <a:ext cx="3994903" cy="10247556"/>
          </a:xfrm>
          <a:prstGeom prst="chevron">
            <a:avLst/>
          </a:prstGeom>
          <a:gradFill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五边形 19">
            <a:extLst>
              <a:ext uri="{FF2B5EF4-FFF2-40B4-BE49-F238E27FC236}">
                <a16:creationId xmlns:a16="http://schemas.microsoft.com/office/drawing/2014/main" id="{5B1891CD-386D-B2B5-1C25-4DEAFC5E1EE2}"/>
              </a:ext>
            </a:extLst>
          </p:cNvPr>
          <p:cNvSpPr/>
          <p:nvPr/>
        </p:nvSpPr>
        <p:spPr>
          <a:xfrm rot="5400000">
            <a:off x="2300142" y="-1045031"/>
            <a:ext cx="7721600" cy="6858002"/>
          </a:xfrm>
          <a:prstGeom prst="homePlate">
            <a:avLst>
              <a:gd name="adj" fmla="val 18148"/>
            </a:avLst>
          </a:prstGeom>
          <a:gradFill>
            <a:gsLst>
              <a:gs pos="0">
                <a:srgbClr val="6853A0">
                  <a:alpha val="70000"/>
                </a:srgbClr>
              </a:gs>
              <a:gs pos="100000">
                <a:srgbClr val="0BAEBA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燕尾形 20">
            <a:extLst>
              <a:ext uri="{FF2B5EF4-FFF2-40B4-BE49-F238E27FC236}">
                <a16:creationId xmlns:a16="http://schemas.microsoft.com/office/drawing/2014/main" id="{0BDE038B-B722-A818-63EE-AE1D48D3B829}"/>
              </a:ext>
            </a:extLst>
          </p:cNvPr>
          <p:cNvSpPr/>
          <p:nvPr/>
        </p:nvSpPr>
        <p:spPr>
          <a:xfrm rot="5400000">
            <a:off x="4903642" y="2171699"/>
            <a:ext cx="2514600" cy="6858002"/>
          </a:xfrm>
          <a:prstGeom prst="chevron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828CE000-7760-1F04-A45C-8B1BDB9A2378}"/>
              </a:ext>
            </a:extLst>
          </p:cNvPr>
          <p:cNvSpPr txBox="1"/>
          <p:nvPr/>
        </p:nvSpPr>
        <p:spPr>
          <a:xfrm>
            <a:off x="188965" y="6379789"/>
            <a:ext cx="11814068" cy="29238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ID" sz="1300" i="1" dirty="0">
                <a:solidFill>
                  <a:schemeClr val="bg1"/>
                </a:solidFill>
              </a:rPr>
              <a:t>OECD (2024), Revenue Statistics in Asia and the Pacific 2024: Tax Revenue Buoyancy in Asia, OECD Publishing, Paris, https://</a:t>
            </a:r>
            <a:r>
              <a:rPr lang="en-ID" sz="1300" i="1" dirty="0" err="1">
                <a:solidFill>
                  <a:schemeClr val="bg1"/>
                </a:solidFill>
              </a:rPr>
              <a:t>doi.org</a:t>
            </a:r>
            <a:r>
              <a:rPr lang="en-ID" sz="1300" i="1" dirty="0">
                <a:solidFill>
                  <a:schemeClr val="bg1"/>
                </a:solidFill>
              </a:rPr>
              <a:t>/10.1787/e4681bfa-en.</a:t>
            </a:r>
            <a:endParaRPr lang="en-ID" sz="1300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11EABC-5C99-EC6F-C3DE-49B1991CBB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204" y="355886"/>
            <a:ext cx="11929473" cy="588888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623CE6-16A3-2777-CB7B-D488CCD59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31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jb3VudCI6NSwiaGRpZCI6IjIyNzFhMjBmYTcxZTVlMjcwYjJlN2NlODQxZDE5NzdjIiwidXNlckNvdW50IjozfQ=="/>
</p:tagLst>
</file>

<file path=ppt/theme/theme1.xml><?xml version="1.0" encoding="utf-8"?>
<a:theme xmlns:a="http://schemas.openxmlformats.org/drawingml/2006/main" name="Office 主题">
  <a:themeElements>
    <a:clrScheme name="自定义 1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BAEBA"/>
      </a:accent1>
      <a:accent2>
        <a:srgbClr val="6853A0"/>
      </a:accent2>
      <a:accent3>
        <a:srgbClr val="0BAEBA"/>
      </a:accent3>
      <a:accent4>
        <a:srgbClr val="6853A0"/>
      </a:accent4>
      <a:accent5>
        <a:srgbClr val="0BAEBA"/>
      </a:accent5>
      <a:accent6>
        <a:srgbClr val="6853A0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714</Words>
  <Application>Microsoft Macintosh PowerPoint</Application>
  <PresentationFormat>Widescreen</PresentationFormat>
  <Paragraphs>102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Bookman Old Style</vt:lpstr>
      <vt:lpstr>Calibri</vt:lpstr>
      <vt:lpstr>Impact</vt:lpstr>
      <vt:lpstr>Segoe UI</vt:lpstr>
      <vt:lpstr>Times New Roman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落尘PPT演示</dc:creator>
  <cp:lastModifiedBy>TFN TJHAI FUNG NJIT</cp:lastModifiedBy>
  <cp:revision>35</cp:revision>
  <cp:lastPrinted>2024-09-30T03:05:40Z</cp:lastPrinted>
  <dcterms:created xsi:type="dcterms:W3CDTF">2024-08-30T07:30:00Z</dcterms:created>
  <dcterms:modified xsi:type="dcterms:W3CDTF">2024-09-30T03:10:01Z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2052-12.1.0.17827</vt:lpwstr>
  </property>
  <property fmtid="{D5CDD505-2E9C-101B-9397-08002B2CF9AE}" pid="3" name="KSOTemplateUUID">
    <vt:lpwstr>v1.0_mb_ayJO6Mplb/H5EgXjP6X5nw==</vt:lpwstr>
  </property>
  <property fmtid="{D5CDD505-2E9C-101B-9397-08002B2CF9AE}" pid="4" name="ICV">
    <vt:lpwstr>1D8E0CEF42B247C5840DECE8FEF074AA_13</vt:lpwstr>
  </property>
</Properties>
</file>