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91" r:id="rId2"/>
    <p:sldId id="260" r:id="rId3"/>
    <p:sldId id="286" r:id="rId4"/>
    <p:sldId id="321" r:id="rId5"/>
    <p:sldId id="323" r:id="rId6"/>
    <p:sldId id="325" r:id="rId7"/>
    <p:sldId id="320" r:id="rId8"/>
    <p:sldId id="2147475185" r:id="rId9"/>
    <p:sldId id="2147475186" r:id="rId10"/>
    <p:sldId id="2147475187" r:id="rId11"/>
    <p:sldId id="2147475189" r:id="rId12"/>
    <p:sldId id="2147475188" r:id="rId13"/>
    <p:sldId id="2147475138" r:id="rId14"/>
    <p:sldId id="2147475139" r:id="rId15"/>
    <p:sldId id="2147475137" r:id="rId16"/>
    <p:sldId id="2147475163" r:id="rId17"/>
    <p:sldId id="2147475164" r:id="rId18"/>
    <p:sldId id="2147475165" r:id="rId19"/>
    <p:sldId id="2147475166" r:id="rId20"/>
    <p:sldId id="2147475168" r:id="rId21"/>
    <p:sldId id="2147475162" r:id="rId22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AEBA"/>
    <a:srgbClr val="685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>
      <p:cViewPr>
        <p:scale>
          <a:sx n="50" d="100"/>
          <a:sy n="50" d="100"/>
        </p:scale>
        <p:origin x="1632" y="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988DF9-3ECA-4F75-90E6-789B9EBBF3A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56E3A-EBF0-4DBC-A739-B2AD5E97AB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59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6441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3004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8853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4622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9675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65755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2549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2789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4575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545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095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035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489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433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32"/>
          <p:cNvSpPr>
            <a:spLocks noGrp="1"/>
          </p:cNvSpPr>
          <p:nvPr>
            <p:ph type="pic" sz="quarter" idx="10"/>
          </p:nvPr>
        </p:nvSpPr>
        <p:spPr>
          <a:xfrm>
            <a:off x="7002971" y="692331"/>
            <a:ext cx="4572000" cy="548621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FA0A-210C-4032-8D9F-5B56D815EE16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4.sv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4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jpg"/><Relationship Id="rId10" Type="http://schemas.openxmlformats.org/officeDocument/2006/relationships/image" Target="../media/image31.png"/><Relationship Id="rId4" Type="http://schemas.openxmlformats.org/officeDocument/2006/relationships/image" Target="../media/image25.jpg"/><Relationship Id="rId9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5" Type="http://schemas.openxmlformats.org/officeDocument/2006/relationships/hyperlink" Target="mailto:winniewmshek@deloitte.com.hk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.jpeg"/><Relationship Id="rId7" Type="http://schemas.openxmlformats.org/officeDocument/2006/relationships/image" Target="../media/image11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" t="819" r="154" b="10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燕尾形 26"/>
          <p:cNvSpPr/>
          <p:nvPr/>
        </p:nvSpPr>
        <p:spPr>
          <a:xfrm rot="5400000">
            <a:off x="4604897" y="-1037328"/>
            <a:ext cx="3098794" cy="7948894"/>
          </a:xfrm>
          <a:prstGeom prst="chevron">
            <a:avLst>
              <a:gd name="adj" fmla="val 42736"/>
            </a:avLst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五边形 27"/>
          <p:cNvSpPr/>
          <p:nvPr/>
        </p:nvSpPr>
        <p:spPr>
          <a:xfrm rot="5400000">
            <a:off x="3593588" y="-162486"/>
            <a:ext cx="5134708" cy="5459680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 rot="5400000">
            <a:off x="5506794" y="2116484"/>
            <a:ext cx="1308295" cy="5459680"/>
          </a:xfrm>
          <a:prstGeom prst="chevron">
            <a:avLst>
              <a:gd name="adj" fmla="val 69355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63357" y="1922900"/>
            <a:ext cx="4353560" cy="135318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8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模版示意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429131" y="3503566"/>
            <a:ext cx="3463921" cy="321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template  illustration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4378779" y="-1944914"/>
            <a:ext cx="1252764" cy="870857"/>
          </a:xfrm>
          <a:prstGeom prst="roundRect">
            <a:avLst/>
          </a:prstGeom>
          <a:solidFill>
            <a:srgbClr val="685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6272846" y="-1944914"/>
            <a:ext cx="1252764" cy="870857"/>
          </a:xfrm>
          <a:prstGeom prst="roundRect">
            <a:avLst/>
          </a:prstGeom>
          <a:solidFill>
            <a:srgbClr val="0BA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5F474-CF62-4AD6-1CD5-A4634E751AF9}"/>
              </a:ext>
            </a:extLst>
          </p:cNvPr>
          <p:cNvSpPr txBox="1">
            <a:spLocks/>
          </p:cNvSpPr>
          <p:nvPr/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n-lt"/>
                <a:ea typeface="+mj-ea"/>
                <a:cs typeface="Calibri Light" panose="020F0302020204030204" pitchFamily="34" charset="0"/>
              </a:defRPr>
            </a:lvl1pPr>
          </a:lstStyle>
          <a:p>
            <a:pPr algn="l"/>
            <a:r>
              <a:rPr lang="en-US" sz="2000" dirty="0"/>
              <a:t>Future of tax compliance</a:t>
            </a:r>
          </a:p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Delivering a strategic, holistic, and tech-enabled approach to compliance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C6D0293-6AEB-8884-A0AB-87E9527F1DB9}"/>
              </a:ext>
            </a:extLst>
          </p:cNvPr>
          <p:cNvGrpSpPr/>
          <p:nvPr/>
        </p:nvGrpSpPr>
        <p:grpSpPr>
          <a:xfrm>
            <a:off x="701113" y="1204330"/>
            <a:ext cx="10989237" cy="5026850"/>
            <a:chOff x="488901" y="1349296"/>
            <a:chExt cx="10989237" cy="5026850"/>
          </a:xfrm>
        </p:grpSpPr>
        <p:sp>
          <p:nvSpPr>
            <p:cNvPr id="4" name="Freeform 20">
              <a:extLst>
                <a:ext uri="{FF2B5EF4-FFF2-40B4-BE49-F238E27FC236}">
                  <a16:creationId xmlns:a16="http://schemas.microsoft.com/office/drawing/2014/main" id="{2D9D4FAE-40B9-AB86-B212-3DA796B48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8940" y="3389587"/>
              <a:ext cx="216450" cy="1010094"/>
            </a:xfrm>
            <a:custGeom>
              <a:avLst/>
              <a:gdLst>
                <a:gd name="T0" fmla="*/ 33 w 33"/>
                <a:gd name="T1" fmla="*/ 86 h 165"/>
                <a:gd name="T2" fmla="*/ 12 w 33"/>
                <a:gd name="T3" fmla="*/ 11 h 165"/>
                <a:gd name="T4" fmla="*/ 13 w 33"/>
                <a:gd name="T5" fmla="*/ 7 h 165"/>
                <a:gd name="T6" fmla="*/ 7 w 33"/>
                <a:gd name="T7" fmla="*/ 0 h 165"/>
                <a:gd name="T8" fmla="*/ 0 w 33"/>
                <a:gd name="T9" fmla="*/ 7 h 165"/>
                <a:gd name="T10" fmla="*/ 7 w 33"/>
                <a:gd name="T11" fmla="*/ 14 h 165"/>
                <a:gd name="T12" fmla="*/ 9 w 33"/>
                <a:gd name="T13" fmla="*/ 13 h 165"/>
                <a:gd name="T14" fmla="*/ 30 w 33"/>
                <a:gd name="T15" fmla="*/ 86 h 165"/>
                <a:gd name="T16" fmla="*/ 13 w 33"/>
                <a:gd name="T17" fmla="*/ 152 h 165"/>
                <a:gd name="T18" fmla="*/ 12 w 33"/>
                <a:gd name="T19" fmla="*/ 152 h 165"/>
                <a:gd name="T20" fmla="*/ 5 w 33"/>
                <a:gd name="T21" fmla="*/ 159 h 165"/>
                <a:gd name="T22" fmla="*/ 12 w 33"/>
                <a:gd name="T23" fmla="*/ 165 h 165"/>
                <a:gd name="T24" fmla="*/ 18 w 33"/>
                <a:gd name="T25" fmla="*/ 159 h 165"/>
                <a:gd name="T26" fmla="*/ 16 w 33"/>
                <a:gd name="T27" fmla="*/ 154 h 165"/>
                <a:gd name="T28" fmla="*/ 33 w 33"/>
                <a:gd name="T29" fmla="*/ 8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165">
                  <a:moveTo>
                    <a:pt x="33" y="86"/>
                  </a:moveTo>
                  <a:cubicBezTo>
                    <a:pt x="33" y="59"/>
                    <a:pt x="25" y="33"/>
                    <a:pt x="12" y="11"/>
                  </a:cubicBezTo>
                  <a:cubicBezTo>
                    <a:pt x="13" y="10"/>
                    <a:pt x="13" y="9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8" y="14"/>
                    <a:pt x="8" y="13"/>
                    <a:pt x="9" y="13"/>
                  </a:cubicBezTo>
                  <a:cubicBezTo>
                    <a:pt x="22" y="34"/>
                    <a:pt x="30" y="59"/>
                    <a:pt x="30" y="86"/>
                  </a:cubicBezTo>
                  <a:cubicBezTo>
                    <a:pt x="30" y="110"/>
                    <a:pt x="24" y="133"/>
                    <a:pt x="13" y="152"/>
                  </a:cubicBezTo>
                  <a:cubicBezTo>
                    <a:pt x="13" y="152"/>
                    <a:pt x="12" y="152"/>
                    <a:pt x="12" y="152"/>
                  </a:cubicBezTo>
                  <a:cubicBezTo>
                    <a:pt x="8" y="152"/>
                    <a:pt x="5" y="155"/>
                    <a:pt x="5" y="159"/>
                  </a:cubicBezTo>
                  <a:cubicBezTo>
                    <a:pt x="5" y="162"/>
                    <a:pt x="8" y="165"/>
                    <a:pt x="12" y="165"/>
                  </a:cubicBezTo>
                  <a:cubicBezTo>
                    <a:pt x="15" y="165"/>
                    <a:pt x="18" y="162"/>
                    <a:pt x="18" y="159"/>
                  </a:cubicBezTo>
                  <a:cubicBezTo>
                    <a:pt x="18" y="157"/>
                    <a:pt x="17" y="155"/>
                    <a:pt x="16" y="154"/>
                  </a:cubicBezTo>
                  <a:cubicBezTo>
                    <a:pt x="27" y="134"/>
                    <a:pt x="33" y="111"/>
                    <a:pt x="33" y="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5" name="Freeform 21">
              <a:extLst>
                <a:ext uri="{FF2B5EF4-FFF2-40B4-BE49-F238E27FC236}">
                  <a16:creationId xmlns:a16="http://schemas.microsoft.com/office/drawing/2014/main" id="{A4A93CEF-3645-2DD5-E603-48D138C112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83234" y="1848678"/>
              <a:ext cx="4181048" cy="4395970"/>
            </a:xfrm>
            <a:custGeom>
              <a:avLst/>
              <a:gdLst>
                <a:gd name="T0" fmla="*/ 405 w 643"/>
                <a:gd name="T1" fmla="*/ 344 h 719"/>
                <a:gd name="T2" fmla="*/ 292 w 643"/>
                <a:gd name="T3" fmla="*/ 257 h 719"/>
                <a:gd name="T4" fmla="*/ 331 w 643"/>
                <a:gd name="T5" fmla="*/ 306 h 719"/>
                <a:gd name="T6" fmla="*/ 329 w 643"/>
                <a:gd name="T7" fmla="*/ 223 h 719"/>
                <a:gd name="T8" fmla="*/ 388 w 643"/>
                <a:gd name="T9" fmla="*/ 258 h 719"/>
                <a:gd name="T10" fmla="*/ 360 w 643"/>
                <a:gd name="T11" fmla="*/ 204 h 719"/>
                <a:gd name="T12" fmla="*/ 352 w 643"/>
                <a:gd name="T13" fmla="*/ 194 h 719"/>
                <a:gd name="T14" fmla="*/ 321 w 643"/>
                <a:gd name="T15" fmla="*/ 36 h 719"/>
                <a:gd name="T16" fmla="*/ 319 w 643"/>
                <a:gd name="T17" fmla="*/ 34 h 719"/>
                <a:gd name="T18" fmla="*/ 165 w 643"/>
                <a:gd name="T19" fmla="*/ 176 h 719"/>
                <a:gd name="T20" fmla="*/ 299 w 643"/>
                <a:gd name="T21" fmla="*/ 244 h 719"/>
                <a:gd name="T22" fmla="*/ 161 w 643"/>
                <a:gd name="T23" fmla="*/ 196 h 719"/>
                <a:gd name="T24" fmla="*/ 226 w 643"/>
                <a:gd name="T25" fmla="*/ 505 h 719"/>
                <a:gd name="T26" fmla="*/ 122 w 643"/>
                <a:gd name="T27" fmla="*/ 531 h 719"/>
                <a:gd name="T28" fmla="*/ 161 w 643"/>
                <a:gd name="T29" fmla="*/ 538 h 719"/>
                <a:gd name="T30" fmla="*/ 206 w 643"/>
                <a:gd name="T31" fmla="*/ 699 h 719"/>
                <a:gd name="T32" fmla="*/ 193 w 643"/>
                <a:gd name="T33" fmla="*/ 635 h 719"/>
                <a:gd name="T34" fmla="*/ 214 w 643"/>
                <a:gd name="T35" fmla="*/ 635 h 719"/>
                <a:gd name="T36" fmla="*/ 367 w 643"/>
                <a:gd name="T37" fmla="*/ 585 h 719"/>
                <a:gd name="T38" fmla="*/ 297 w 643"/>
                <a:gd name="T39" fmla="*/ 716 h 719"/>
                <a:gd name="T40" fmla="*/ 268 w 643"/>
                <a:gd name="T41" fmla="*/ 560 h 719"/>
                <a:gd name="T42" fmla="*/ 333 w 643"/>
                <a:gd name="T43" fmla="*/ 558 h 719"/>
                <a:gd name="T44" fmla="*/ 261 w 643"/>
                <a:gd name="T45" fmla="*/ 554 h 719"/>
                <a:gd name="T46" fmla="*/ 327 w 643"/>
                <a:gd name="T47" fmla="*/ 539 h 719"/>
                <a:gd name="T48" fmla="*/ 367 w 643"/>
                <a:gd name="T49" fmla="*/ 708 h 719"/>
                <a:gd name="T50" fmla="*/ 334 w 643"/>
                <a:gd name="T51" fmla="*/ 534 h 719"/>
                <a:gd name="T52" fmla="*/ 344 w 643"/>
                <a:gd name="T53" fmla="*/ 469 h 719"/>
                <a:gd name="T54" fmla="*/ 427 w 643"/>
                <a:gd name="T55" fmla="*/ 431 h 719"/>
                <a:gd name="T56" fmla="*/ 418 w 643"/>
                <a:gd name="T57" fmla="*/ 406 h 719"/>
                <a:gd name="T58" fmla="*/ 541 w 643"/>
                <a:gd name="T59" fmla="*/ 443 h 719"/>
                <a:gd name="T60" fmla="*/ 538 w 643"/>
                <a:gd name="T61" fmla="*/ 472 h 719"/>
                <a:gd name="T62" fmla="*/ 578 w 643"/>
                <a:gd name="T63" fmla="*/ 526 h 719"/>
                <a:gd name="T64" fmla="*/ 460 w 643"/>
                <a:gd name="T65" fmla="*/ 653 h 719"/>
                <a:gd name="T66" fmla="*/ 629 w 643"/>
                <a:gd name="T67" fmla="*/ 450 h 719"/>
                <a:gd name="T68" fmla="*/ 552 w 643"/>
                <a:gd name="T69" fmla="*/ 445 h 719"/>
                <a:gd name="T70" fmla="*/ 568 w 643"/>
                <a:gd name="T71" fmla="*/ 122 h 719"/>
                <a:gd name="T72" fmla="*/ 354 w 643"/>
                <a:gd name="T73" fmla="*/ 192 h 719"/>
                <a:gd name="T74" fmla="*/ 161 w 643"/>
                <a:gd name="T75" fmla="*/ 515 h 719"/>
                <a:gd name="T76" fmla="*/ 285 w 643"/>
                <a:gd name="T77" fmla="*/ 264 h 719"/>
                <a:gd name="T78" fmla="*/ 293 w 643"/>
                <a:gd name="T79" fmla="*/ 437 h 719"/>
                <a:gd name="T80" fmla="*/ 238 w 643"/>
                <a:gd name="T81" fmla="*/ 500 h 719"/>
                <a:gd name="T82" fmla="*/ 304 w 643"/>
                <a:gd name="T83" fmla="*/ 441 h 719"/>
                <a:gd name="T84" fmla="*/ 326 w 643"/>
                <a:gd name="T85" fmla="*/ 526 h 719"/>
                <a:gd name="T86" fmla="*/ 289 w 643"/>
                <a:gd name="T87" fmla="*/ 485 h 719"/>
                <a:gd name="T88" fmla="*/ 326 w 643"/>
                <a:gd name="T89" fmla="*/ 526 h 719"/>
                <a:gd name="T90" fmla="*/ 338 w 643"/>
                <a:gd name="T91" fmla="*/ 395 h 719"/>
                <a:gd name="T92" fmla="*/ 316 w 643"/>
                <a:gd name="T93" fmla="*/ 445 h 719"/>
                <a:gd name="T94" fmla="*/ 322 w 643"/>
                <a:gd name="T95" fmla="*/ 351 h 719"/>
                <a:gd name="T96" fmla="*/ 449 w 643"/>
                <a:gd name="T97" fmla="*/ 398 h 719"/>
                <a:gd name="T98" fmla="*/ 435 w 643"/>
                <a:gd name="T99" fmla="*/ 350 h 719"/>
                <a:gd name="T100" fmla="*/ 539 w 643"/>
                <a:gd name="T101" fmla="*/ 440 h 719"/>
                <a:gd name="T102" fmla="*/ 438 w 643"/>
                <a:gd name="T103" fmla="*/ 349 h 719"/>
                <a:gd name="T104" fmla="*/ 553 w 643"/>
                <a:gd name="T105" fmla="*/ 439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43" h="719">
                  <a:moveTo>
                    <a:pt x="643" y="338"/>
                  </a:moveTo>
                  <a:cubicBezTo>
                    <a:pt x="643" y="281"/>
                    <a:pt x="596" y="234"/>
                    <a:pt x="539" y="234"/>
                  </a:cubicBezTo>
                  <a:cubicBezTo>
                    <a:pt x="481" y="234"/>
                    <a:pt x="435" y="280"/>
                    <a:pt x="434" y="337"/>
                  </a:cubicBezTo>
                  <a:cubicBezTo>
                    <a:pt x="431" y="337"/>
                    <a:pt x="429" y="340"/>
                    <a:pt x="429" y="342"/>
                  </a:cubicBezTo>
                  <a:cubicBezTo>
                    <a:pt x="405" y="344"/>
                    <a:pt x="405" y="344"/>
                    <a:pt x="405" y="344"/>
                  </a:cubicBezTo>
                  <a:cubicBezTo>
                    <a:pt x="404" y="341"/>
                    <a:pt x="402" y="339"/>
                    <a:pt x="399" y="339"/>
                  </a:cubicBezTo>
                  <a:cubicBezTo>
                    <a:pt x="395" y="339"/>
                    <a:pt x="393" y="341"/>
                    <a:pt x="392" y="344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16"/>
                    <a:pt x="309" y="286"/>
                    <a:pt x="290" y="261"/>
                  </a:cubicBezTo>
                  <a:cubicBezTo>
                    <a:pt x="291" y="260"/>
                    <a:pt x="292" y="259"/>
                    <a:pt x="292" y="257"/>
                  </a:cubicBezTo>
                  <a:cubicBezTo>
                    <a:pt x="292" y="256"/>
                    <a:pt x="291" y="255"/>
                    <a:pt x="291" y="254"/>
                  </a:cubicBezTo>
                  <a:cubicBezTo>
                    <a:pt x="300" y="246"/>
                    <a:pt x="300" y="246"/>
                    <a:pt x="300" y="246"/>
                  </a:cubicBezTo>
                  <a:cubicBezTo>
                    <a:pt x="312" y="261"/>
                    <a:pt x="321" y="277"/>
                    <a:pt x="328" y="294"/>
                  </a:cubicBezTo>
                  <a:cubicBezTo>
                    <a:pt x="326" y="295"/>
                    <a:pt x="325" y="297"/>
                    <a:pt x="325" y="300"/>
                  </a:cubicBezTo>
                  <a:cubicBezTo>
                    <a:pt x="325" y="303"/>
                    <a:pt x="327" y="306"/>
                    <a:pt x="331" y="306"/>
                  </a:cubicBezTo>
                  <a:cubicBezTo>
                    <a:pt x="335" y="306"/>
                    <a:pt x="338" y="303"/>
                    <a:pt x="338" y="300"/>
                  </a:cubicBezTo>
                  <a:cubicBezTo>
                    <a:pt x="338" y="296"/>
                    <a:pt x="335" y="293"/>
                    <a:pt x="331" y="293"/>
                  </a:cubicBezTo>
                  <a:cubicBezTo>
                    <a:pt x="331" y="293"/>
                    <a:pt x="331" y="293"/>
                    <a:pt x="330" y="293"/>
                  </a:cubicBezTo>
                  <a:cubicBezTo>
                    <a:pt x="324" y="276"/>
                    <a:pt x="315" y="259"/>
                    <a:pt x="303" y="245"/>
                  </a:cubicBezTo>
                  <a:cubicBezTo>
                    <a:pt x="329" y="223"/>
                    <a:pt x="329" y="223"/>
                    <a:pt x="329" y="223"/>
                  </a:cubicBezTo>
                  <a:cubicBezTo>
                    <a:pt x="343" y="240"/>
                    <a:pt x="361" y="254"/>
                    <a:pt x="381" y="264"/>
                  </a:cubicBezTo>
                  <a:cubicBezTo>
                    <a:pt x="381" y="264"/>
                    <a:pt x="381" y="265"/>
                    <a:pt x="381" y="265"/>
                  </a:cubicBezTo>
                  <a:cubicBezTo>
                    <a:pt x="381" y="269"/>
                    <a:pt x="384" y="272"/>
                    <a:pt x="388" y="272"/>
                  </a:cubicBezTo>
                  <a:cubicBezTo>
                    <a:pt x="391" y="272"/>
                    <a:pt x="394" y="269"/>
                    <a:pt x="394" y="265"/>
                  </a:cubicBezTo>
                  <a:cubicBezTo>
                    <a:pt x="394" y="261"/>
                    <a:pt x="391" y="258"/>
                    <a:pt x="388" y="258"/>
                  </a:cubicBezTo>
                  <a:cubicBezTo>
                    <a:pt x="386" y="258"/>
                    <a:pt x="384" y="259"/>
                    <a:pt x="383" y="261"/>
                  </a:cubicBezTo>
                  <a:cubicBezTo>
                    <a:pt x="363" y="251"/>
                    <a:pt x="345" y="238"/>
                    <a:pt x="331" y="221"/>
                  </a:cubicBezTo>
                  <a:cubicBezTo>
                    <a:pt x="353" y="203"/>
                    <a:pt x="353" y="203"/>
                    <a:pt x="353" y="203"/>
                  </a:cubicBezTo>
                  <a:cubicBezTo>
                    <a:pt x="354" y="204"/>
                    <a:pt x="355" y="205"/>
                    <a:pt x="357" y="205"/>
                  </a:cubicBezTo>
                  <a:cubicBezTo>
                    <a:pt x="358" y="205"/>
                    <a:pt x="359" y="204"/>
                    <a:pt x="360" y="204"/>
                  </a:cubicBezTo>
                  <a:cubicBezTo>
                    <a:pt x="382" y="228"/>
                    <a:pt x="414" y="243"/>
                    <a:pt x="450" y="243"/>
                  </a:cubicBezTo>
                  <a:cubicBezTo>
                    <a:pt x="517" y="243"/>
                    <a:pt x="571" y="189"/>
                    <a:pt x="571" y="122"/>
                  </a:cubicBezTo>
                  <a:cubicBezTo>
                    <a:pt x="571" y="55"/>
                    <a:pt x="517" y="0"/>
                    <a:pt x="450" y="0"/>
                  </a:cubicBezTo>
                  <a:cubicBezTo>
                    <a:pt x="383" y="0"/>
                    <a:pt x="328" y="55"/>
                    <a:pt x="328" y="122"/>
                  </a:cubicBezTo>
                  <a:cubicBezTo>
                    <a:pt x="328" y="149"/>
                    <a:pt x="337" y="174"/>
                    <a:pt x="352" y="194"/>
                  </a:cubicBezTo>
                  <a:cubicBezTo>
                    <a:pt x="351" y="195"/>
                    <a:pt x="350" y="197"/>
                    <a:pt x="350" y="198"/>
                  </a:cubicBezTo>
                  <a:cubicBezTo>
                    <a:pt x="350" y="199"/>
                    <a:pt x="351" y="200"/>
                    <a:pt x="351" y="201"/>
                  </a:cubicBezTo>
                  <a:cubicBezTo>
                    <a:pt x="329" y="219"/>
                    <a:pt x="329" y="219"/>
                    <a:pt x="329" y="219"/>
                  </a:cubicBezTo>
                  <a:cubicBezTo>
                    <a:pt x="308" y="192"/>
                    <a:pt x="295" y="159"/>
                    <a:pt x="295" y="122"/>
                  </a:cubicBezTo>
                  <a:cubicBezTo>
                    <a:pt x="295" y="90"/>
                    <a:pt x="305" y="60"/>
                    <a:pt x="321" y="36"/>
                  </a:cubicBezTo>
                  <a:cubicBezTo>
                    <a:pt x="322" y="36"/>
                    <a:pt x="323" y="36"/>
                    <a:pt x="324" y="36"/>
                  </a:cubicBezTo>
                  <a:cubicBezTo>
                    <a:pt x="327" y="36"/>
                    <a:pt x="330" y="33"/>
                    <a:pt x="330" y="30"/>
                  </a:cubicBezTo>
                  <a:cubicBezTo>
                    <a:pt x="330" y="26"/>
                    <a:pt x="327" y="23"/>
                    <a:pt x="324" y="23"/>
                  </a:cubicBezTo>
                  <a:cubicBezTo>
                    <a:pt x="320" y="23"/>
                    <a:pt x="317" y="26"/>
                    <a:pt x="317" y="30"/>
                  </a:cubicBezTo>
                  <a:cubicBezTo>
                    <a:pt x="317" y="31"/>
                    <a:pt x="318" y="33"/>
                    <a:pt x="319" y="34"/>
                  </a:cubicBezTo>
                  <a:cubicBezTo>
                    <a:pt x="302" y="59"/>
                    <a:pt x="292" y="89"/>
                    <a:pt x="292" y="122"/>
                  </a:cubicBezTo>
                  <a:cubicBezTo>
                    <a:pt x="292" y="159"/>
                    <a:pt x="305" y="194"/>
                    <a:pt x="327" y="221"/>
                  </a:cubicBezTo>
                  <a:cubicBezTo>
                    <a:pt x="301" y="242"/>
                    <a:pt x="301" y="242"/>
                    <a:pt x="301" y="242"/>
                  </a:cubicBezTo>
                  <a:cubicBezTo>
                    <a:pt x="297" y="238"/>
                    <a:pt x="293" y="233"/>
                    <a:pt x="289" y="229"/>
                  </a:cubicBezTo>
                  <a:cubicBezTo>
                    <a:pt x="256" y="196"/>
                    <a:pt x="212" y="177"/>
                    <a:pt x="165" y="176"/>
                  </a:cubicBezTo>
                  <a:cubicBezTo>
                    <a:pt x="165" y="173"/>
                    <a:pt x="162" y="171"/>
                    <a:pt x="159" y="171"/>
                  </a:cubicBezTo>
                  <a:cubicBezTo>
                    <a:pt x="155" y="171"/>
                    <a:pt x="152" y="174"/>
                    <a:pt x="152" y="178"/>
                  </a:cubicBezTo>
                  <a:cubicBezTo>
                    <a:pt x="152" y="181"/>
                    <a:pt x="155" y="184"/>
                    <a:pt x="159" y="184"/>
                  </a:cubicBezTo>
                  <a:cubicBezTo>
                    <a:pt x="162" y="184"/>
                    <a:pt x="165" y="182"/>
                    <a:pt x="165" y="179"/>
                  </a:cubicBezTo>
                  <a:cubicBezTo>
                    <a:pt x="219" y="180"/>
                    <a:pt x="267" y="206"/>
                    <a:pt x="299" y="244"/>
                  </a:cubicBezTo>
                  <a:cubicBezTo>
                    <a:pt x="289" y="252"/>
                    <a:pt x="289" y="252"/>
                    <a:pt x="289" y="252"/>
                  </a:cubicBezTo>
                  <a:cubicBezTo>
                    <a:pt x="288" y="251"/>
                    <a:pt x="287" y="251"/>
                    <a:pt x="285" y="251"/>
                  </a:cubicBezTo>
                  <a:cubicBezTo>
                    <a:pt x="284" y="251"/>
                    <a:pt x="283" y="251"/>
                    <a:pt x="282" y="251"/>
                  </a:cubicBezTo>
                  <a:cubicBezTo>
                    <a:pt x="280" y="249"/>
                    <a:pt x="277" y="246"/>
                    <a:pt x="275" y="244"/>
                  </a:cubicBezTo>
                  <a:cubicBezTo>
                    <a:pt x="244" y="213"/>
                    <a:pt x="204" y="196"/>
                    <a:pt x="161" y="196"/>
                  </a:cubicBezTo>
                  <a:cubicBezTo>
                    <a:pt x="118" y="196"/>
                    <a:pt x="78" y="213"/>
                    <a:pt x="47" y="244"/>
                  </a:cubicBezTo>
                  <a:cubicBezTo>
                    <a:pt x="17" y="274"/>
                    <a:pt x="0" y="314"/>
                    <a:pt x="0" y="357"/>
                  </a:cubicBezTo>
                  <a:cubicBezTo>
                    <a:pt x="0" y="400"/>
                    <a:pt x="17" y="441"/>
                    <a:pt x="47" y="471"/>
                  </a:cubicBezTo>
                  <a:cubicBezTo>
                    <a:pt x="78" y="502"/>
                    <a:pt x="118" y="518"/>
                    <a:pt x="161" y="518"/>
                  </a:cubicBezTo>
                  <a:cubicBezTo>
                    <a:pt x="184" y="518"/>
                    <a:pt x="206" y="514"/>
                    <a:pt x="226" y="505"/>
                  </a:cubicBezTo>
                  <a:cubicBezTo>
                    <a:pt x="227" y="506"/>
                    <a:pt x="229" y="507"/>
                    <a:pt x="231" y="507"/>
                  </a:cubicBezTo>
                  <a:cubicBezTo>
                    <a:pt x="232" y="507"/>
                    <a:pt x="232" y="507"/>
                    <a:pt x="233" y="507"/>
                  </a:cubicBezTo>
                  <a:cubicBezTo>
                    <a:pt x="238" y="518"/>
                    <a:pt x="238" y="518"/>
                    <a:pt x="238" y="518"/>
                  </a:cubicBezTo>
                  <a:cubicBezTo>
                    <a:pt x="215" y="529"/>
                    <a:pt x="189" y="536"/>
                    <a:pt x="161" y="536"/>
                  </a:cubicBezTo>
                  <a:cubicBezTo>
                    <a:pt x="148" y="536"/>
                    <a:pt x="135" y="534"/>
                    <a:pt x="122" y="531"/>
                  </a:cubicBezTo>
                  <a:cubicBezTo>
                    <a:pt x="122" y="528"/>
                    <a:pt x="119" y="525"/>
                    <a:pt x="116" y="525"/>
                  </a:cubicBezTo>
                  <a:cubicBezTo>
                    <a:pt x="112" y="525"/>
                    <a:pt x="109" y="528"/>
                    <a:pt x="109" y="531"/>
                  </a:cubicBezTo>
                  <a:cubicBezTo>
                    <a:pt x="109" y="535"/>
                    <a:pt x="112" y="538"/>
                    <a:pt x="116" y="538"/>
                  </a:cubicBezTo>
                  <a:cubicBezTo>
                    <a:pt x="118" y="538"/>
                    <a:pt x="120" y="536"/>
                    <a:pt x="122" y="534"/>
                  </a:cubicBezTo>
                  <a:cubicBezTo>
                    <a:pt x="134" y="537"/>
                    <a:pt x="148" y="538"/>
                    <a:pt x="161" y="538"/>
                  </a:cubicBezTo>
                  <a:cubicBezTo>
                    <a:pt x="189" y="538"/>
                    <a:pt x="215" y="532"/>
                    <a:pt x="240" y="521"/>
                  </a:cubicBezTo>
                  <a:cubicBezTo>
                    <a:pt x="249" y="539"/>
                    <a:pt x="249" y="539"/>
                    <a:pt x="249" y="539"/>
                  </a:cubicBezTo>
                  <a:cubicBezTo>
                    <a:pt x="214" y="557"/>
                    <a:pt x="190" y="593"/>
                    <a:pt x="190" y="635"/>
                  </a:cubicBezTo>
                  <a:cubicBezTo>
                    <a:pt x="190" y="657"/>
                    <a:pt x="196" y="677"/>
                    <a:pt x="208" y="694"/>
                  </a:cubicBezTo>
                  <a:cubicBezTo>
                    <a:pt x="207" y="696"/>
                    <a:pt x="206" y="697"/>
                    <a:pt x="206" y="699"/>
                  </a:cubicBezTo>
                  <a:cubicBezTo>
                    <a:pt x="206" y="702"/>
                    <a:pt x="209" y="705"/>
                    <a:pt x="213" y="705"/>
                  </a:cubicBezTo>
                  <a:cubicBezTo>
                    <a:pt x="216" y="705"/>
                    <a:pt x="219" y="702"/>
                    <a:pt x="219" y="699"/>
                  </a:cubicBezTo>
                  <a:cubicBezTo>
                    <a:pt x="219" y="695"/>
                    <a:pt x="216" y="692"/>
                    <a:pt x="213" y="692"/>
                  </a:cubicBezTo>
                  <a:cubicBezTo>
                    <a:pt x="212" y="692"/>
                    <a:pt x="211" y="692"/>
                    <a:pt x="210" y="693"/>
                  </a:cubicBezTo>
                  <a:cubicBezTo>
                    <a:pt x="199" y="676"/>
                    <a:pt x="193" y="656"/>
                    <a:pt x="193" y="635"/>
                  </a:cubicBezTo>
                  <a:cubicBezTo>
                    <a:pt x="193" y="594"/>
                    <a:pt x="216" y="559"/>
                    <a:pt x="250" y="542"/>
                  </a:cubicBezTo>
                  <a:cubicBezTo>
                    <a:pt x="257" y="556"/>
                    <a:pt x="257" y="556"/>
                    <a:pt x="257" y="556"/>
                  </a:cubicBezTo>
                  <a:cubicBezTo>
                    <a:pt x="255" y="557"/>
                    <a:pt x="255" y="559"/>
                    <a:pt x="255" y="561"/>
                  </a:cubicBezTo>
                  <a:cubicBezTo>
                    <a:pt x="255" y="562"/>
                    <a:pt x="255" y="562"/>
                    <a:pt x="255" y="563"/>
                  </a:cubicBezTo>
                  <a:cubicBezTo>
                    <a:pt x="230" y="577"/>
                    <a:pt x="214" y="604"/>
                    <a:pt x="214" y="635"/>
                  </a:cubicBezTo>
                  <a:cubicBezTo>
                    <a:pt x="214" y="681"/>
                    <a:pt x="251" y="719"/>
                    <a:pt x="297" y="719"/>
                  </a:cubicBezTo>
                  <a:cubicBezTo>
                    <a:pt x="344" y="719"/>
                    <a:pt x="381" y="681"/>
                    <a:pt x="381" y="635"/>
                  </a:cubicBezTo>
                  <a:cubicBezTo>
                    <a:pt x="381" y="621"/>
                    <a:pt x="378" y="608"/>
                    <a:pt x="371" y="596"/>
                  </a:cubicBezTo>
                  <a:cubicBezTo>
                    <a:pt x="373" y="595"/>
                    <a:pt x="373" y="593"/>
                    <a:pt x="373" y="591"/>
                  </a:cubicBezTo>
                  <a:cubicBezTo>
                    <a:pt x="373" y="587"/>
                    <a:pt x="371" y="585"/>
                    <a:pt x="367" y="585"/>
                  </a:cubicBezTo>
                  <a:cubicBezTo>
                    <a:pt x="363" y="585"/>
                    <a:pt x="360" y="587"/>
                    <a:pt x="360" y="591"/>
                  </a:cubicBezTo>
                  <a:cubicBezTo>
                    <a:pt x="360" y="595"/>
                    <a:pt x="363" y="598"/>
                    <a:pt x="367" y="598"/>
                  </a:cubicBezTo>
                  <a:cubicBezTo>
                    <a:pt x="368" y="598"/>
                    <a:pt x="368" y="598"/>
                    <a:pt x="369" y="597"/>
                  </a:cubicBezTo>
                  <a:cubicBezTo>
                    <a:pt x="375" y="609"/>
                    <a:pt x="378" y="621"/>
                    <a:pt x="378" y="635"/>
                  </a:cubicBezTo>
                  <a:cubicBezTo>
                    <a:pt x="378" y="680"/>
                    <a:pt x="342" y="716"/>
                    <a:pt x="297" y="716"/>
                  </a:cubicBezTo>
                  <a:cubicBezTo>
                    <a:pt x="253" y="716"/>
                    <a:pt x="217" y="680"/>
                    <a:pt x="217" y="635"/>
                  </a:cubicBezTo>
                  <a:cubicBezTo>
                    <a:pt x="217" y="605"/>
                    <a:pt x="233" y="579"/>
                    <a:pt x="256" y="565"/>
                  </a:cubicBezTo>
                  <a:cubicBezTo>
                    <a:pt x="258" y="567"/>
                    <a:pt x="259" y="568"/>
                    <a:pt x="261" y="568"/>
                  </a:cubicBezTo>
                  <a:cubicBezTo>
                    <a:pt x="265" y="568"/>
                    <a:pt x="268" y="565"/>
                    <a:pt x="268" y="561"/>
                  </a:cubicBezTo>
                  <a:cubicBezTo>
                    <a:pt x="268" y="561"/>
                    <a:pt x="268" y="560"/>
                    <a:pt x="268" y="560"/>
                  </a:cubicBezTo>
                  <a:cubicBezTo>
                    <a:pt x="277" y="556"/>
                    <a:pt x="287" y="554"/>
                    <a:pt x="297" y="554"/>
                  </a:cubicBezTo>
                  <a:cubicBezTo>
                    <a:pt x="305" y="554"/>
                    <a:pt x="313" y="555"/>
                    <a:pt x="320" y="557"/>
                  </a:cubicBezTo>
                  <a:cubicBezTo>
                    <a:pt x="320" y="558"/>
                    <a:pt x="320" y="558"/>
                    <a:pt x="320" y="558"/>
                  </a:cubicBezTo>
                  <a:cubicBezTo>
                    <a:pt x="320" y="562"/>
                    <a:pt x="323" y="565"/>
                    <a:pt x="327" y="565"/>
                  </a:cubicBezTo>
                  <a:cubicBezTo>
                    <a:pt x="330" y="565"/>
                    <a:pt x="333" y="562"/>
                    <a:pt x="333" y="558"/>
                  </a:cubicBezTo>
                  <a:cubicBezTo>
                    <a:pt x="333" y="555"/>
                    <a:pt x="330" y="552"/>
                    <a:pt x="327" y="552"/>
                  </a:cubicBezTo>
                  <a:cubicBezTo>
                    <a:pt x="324" y="552"/>
                    <a:pt x="322" y="553"/>
                    <a:pt x="321" y="555"/>
                  </a:cubicBezTo>
                  <a:cubicBezTo>
                    <a:pt x="314" y="552"/>
                    <a:pt x="306" y="551"/>
                    <a:pt x="297" y="551"/>
                  </a:cubicBezTo>
                  <a:cubicBezTo>
                    <a:pt x="286" y="551"/>
                    <a:pt x="276" y="553"/>
                    <a:pt x="266" y="557"/>
                  </a:cubicBezTo>
                  <a:cubicBezTo>
                    <a:pt x="265" y="555"/>
                    <a:pt x="263" y="554"/>
                    <a:pt x="261" y="554"/>
                  </a:cubicBezTo>
                  <a:cubicBezTo>
                    <a:pt x="261" y="554"/>
                    <a:pt x="260" y="554"/>
                    <a:pt x="260" y="555"/>
                  </a:cubicBezTo>
                  <a:cubicBezTo>
                    <a:pt x="253" y="540"/>
                    <a:pt x="253" y="540"/>
                    <a:pt x="253" y="540"/>
                  </a:cubicBezTo>
                  <a:cubicBezTo>
                    <a:pt x="266" y="534"/>
                    <a:pt x="281" y="530"/>
                    <a:pt x="297" y="530"/>
                  </a:cubicBezTo>
                  <a:cubicBezTo>
                    <a:pt x="305" y="530"/>
                    <a:pt x="313" y="531"/>
                    <a:pt x="321" y="533"/>
                  </a:cubicBezTo>
                  <a:cubicBezTo>
                    <a:pt x="321" y="536"/>
                    <a:pt x="324" y="539"/>
                    <a:pt x="327" y="539"/>
                  </a:cubicBezTo>
                  <a:cubicBezTo>
                    <a:pt x="329" y="539"/>
                    <a:pt x="331" y="538"/>
                    <a:pt x="332" y="536"/>
                  </a:cubicBezTo>
                  <a:cubicBezTo>
                    <a:pt x="373" y="551"/>
                    <a:pt x="402" y="590"/>
                    <a:pt x="402" y="635"/>
                  </a:cubicBezTo>
                  <a:cubicBezTo>
                    <a:pt x="402" y="661"/>
                    <a:pt x="393" y="684"/>
                    <a:pt x="377" y="703"/>
                  </a:cubicBezTo>
                  <a:cubicBezTo>
                    <a:pt x="376" y="702"/>
                    <a:pt x="375" y="702"/>
                    <a:pt x="373" y="702"/>
                  </a:cubicBezTo>
                  <a:cubicBezTo>
                    <a:pt x="370" y="702"/>
                    <a:pt x="367" y="705"/>
                    <a:pt x="367" y="708"/>
                  </a:cubicBezTo>
                  <a:cubicBezTo>
                    <a:pt x="367" y="712"/>
                    <a:pt x="370" y="715"/>
                    <a:pt x="373" y="715"/>
                  </a:cubicBezTo>
                  <a:cubicBezTo>
                    <a:pt x="377" y="715"/>
                    <a:pt x="380" y="712"/>
                    <a:pt x="380" y="708"/>
                  </a:cubicBezTo>
                  <a:cubicBezTo>
                    <a:pt x="380" y="707"/>
                    <a:pt x="380" y="706"/>
                    <a:pt x="379" y="705"/>
                  </a:cubicBezTo>
                  <a:cubicBezTo>
                    <a:pt x="395" y="686"/>
                    <a:pt x="405" y="662"/>
                    <a:pt x="405" y="635"/>
                  </a:cubicBezTo>
                  <a:cubicBezTo>
                    <a:pt x="405" y="588"/>
                    <a:pt x="375" y="549"/>
                    <a:pt x="334" y="534"/>
                  </a:cubicBezTo>
                  <a:cubicBezTo>
                    <a:pt x="334" y="533"/>
                    <a:pt x="334" y="533"/>
                    <a:pt x="334" y="532"/>
                  </a:cubicBezTo>
                  <a:cubicBezTo>
                    <a:pt x="334" y="529"/>
                    <a:pt x="332" y="526"/>
                    <a:pt x="329" y="526"/>
                  </a:cubicBezTo>
                  <a:cubicBezTo>
                    <a:pt x="329" y="526"/>
                    <a:pt x="329" y="526"/>
                    <a:pt x="329" y="526"/>
                  </a:cubicBezTo>
                  <a:cubicBezTo>
                    <a:pt x="329" y="505"/>
                    <a:pt x="333" y="486"/>
                    <a:pt x="342" y="469"/>
                  </a:cubicBezTo>
                  <a:cubicBezTo>
                    <a:pt x="343" y="469"/>
                    <a:pt x="343" y="469"/>
                    <a:pt x="344" y="469"/>
                  </a:cubicBezTo>
                  <a:cubicBezTo>
                    <a:pt x="347" y="469"/>
                    <a:pt x="350" y="466"/>
                    <a:pt x="350" y="463"/>
                  </a:cubicBezTo>
                  <a:cubicBezTo>
                    <a:pt x="350" y="461"/>
                    <a:pt x="350" y="459"/>
                    <a:pt x="348" y="458"/>
                  </a:cubicBezTo>
                  <a:cubicBezTo>
                    <a:pt x="364" y="434"/>
                    <a:pt x="387" y="416"/>
                    <a:pt x="415" y="407"/>
                  </a:cubicBezTo>
                  <a:cubicBezTo>
                    <a:pt x="419" y="414"/>
                    <a:pt x="423" y="421"/>
                    <a:pt x="428" y="427"/>
                  </a:cubicBezTo>
                  <a:cubicBezTo>
                    <a:pt x="427" y="428"/>
                    <a:pt x="427" y="430"/>
                    <a:pt x="427" y="431"/>
                  </a:cubicBezTo>
                  <a:cubicBezTo>
                    <a:pt x="427" y="435"/>
                    <a:pt x="430" y="438"/>
                    <a:pt x="433" y="438"/>
                  </a:cubicBezTo>
                  <a:cubicBezTo>
                    <a:pt x="437" y="438"/>
                    <a:pt x="440" y="435"/>
                    <a:pt x="440" y="431"/>
                  </a:cubicBezTo>
                  <a:cubicBezTo>
                    <a:pt x="440" y="427"/>
                    <a:pt x="437" y="424"/>
                    <a:pt x="433" y="424"/>
                  </a:cubicBezTo>
                  <a:cubicBezTo>
                    <a:pt x="432" y="424"/>
                    <a:pt x="431" y="425"/>
                    <a:pt x="430" y="425"/>
                  </a:cubicBezTo>
                  <a:cubicBezTo>
                    <a:pt x="426" y="419"/>
                    <a:pt x="421" y="413"/>
                    <a:pt x="418" y="406"/>
                  </a:cubicBezTo>
                  <a:cubicBezTo>
                    <a:pt x="428" y="403"/>
                    <a:pt x="438" y="402"/>
                    <a:pt x="449" y="401"/>
                  </a:cubicBezTo>
                  <a:cubicBezTo>
                    <a:pt x="449" y="404"/>
                    <a:pt x="452" y="406"/>
                    <a:pt x="455" y="406"/>
                  </a:cubicBezTo>
                  <a:cubicBezTo>
                    <a:pt x="456" y="406"/>
                    <a:pt x="457" y="406"/>
                    <a:pt x="458" y="405"/>
                  </a:cubicBezTo>
                  <a:cubicBezTo>
                    <a:pt x="478" y="428"/>
                    <a:pt x="506" y="443"/>
                    <a:pt x="539" y="443"/>
                  </a:cubicBezTo>
                  <a:cubicBezTo>
                    <a:pt x="539" y="443"/>
                    <a:pt x="540" y="443"/>
                    <a:pt x="541" y="443"/>
                  </a:cubicBezTo>
                  <a:cubicBezTo>
                    <a:pt x="542" y="446"/>
                    <a:pt x="544" y="447"/>
                    <a:pt x="547" y="447"/>
                  </a:cubicBezTo>
                  <a:cubicBezTo>
                    <a:pt x="548" y="447"/>
                    <a:pt x="549" y="447"/>
                    <a:pt x="550" y="447"/>
                  </a:cubicBezTo>
                  <a:cubicBezTo>
                    <a:pt x="556" y="455"/>
                    <a:pt x="562" y="464"/>
                    <a:pt x="567" y="474"/>
                  </a:cubicBezTo>
                  <a:cubicBezTo>
                    <a:pt x="559" y="476"/>
                    <a:pt x="552" y="477"/>
                    <a:pt x="544" y="477"/>
                  </a:cubicBezTo>
                  <a:cubicBezTo>
                    <a:pt x="543" y="474"/>
                    <a:pt x="541" y="472"/>
                    <a:pt x="538" y="472"/>
                  </a:cubicBezTo>
                  <a:cubicBezTo>
                    <a:pt x="534" y="472"/>
                    <a:pt x="531" y="475"/>
                    <a:pt x="531" y="478"/>
                  </a:cubicBezTo>
                  <a:cubicBezTo>
                    <a:pt x="531" y="482"/>
                    <a:pt x="534" y="485"/>
                    <a:pt x="538" y="485"/>
                  </a:cubicBezTo>
                  <a:cubicBezTo>
                    <a:pt x="541" y="485"/>
                    <a:pt x="543" y="483"/>
                    <a:pt x="544" y="480"/>
                  </a:cubicBezTo>
                  <a:cubicBezTo>
                    <a:pt x="552" y="480"/>
                    <a:pt x="560" y="479"/>
                    <a:pt x="568" y="477"/>
                  </a:cubicBezTo>
                  <a:cubicBezTo>
                    <a:pt x="574" y="492"/>
                    <a:pt x="578" y="508"/>
                    <a:pt x="578" y="526"/>
                  </a:cubicBezTo>
                  <a:cubicBezTo>
                    <a:pt x="578" y="592"/>
                    <a:pt x="526" y="646"/>
                    <a:pt x="460" y="650"/>
                  </a:cubicBezTo>
                  <a:cubicBezTo>
                    <a:pt x="460" y="647"/>
                    <a:pt x="457" y="645"/>
                    <a:pt x="454" y="645"/>
                  </a:cubicBezTo>
                  <a:cubicBezTo>
                    <a:pt x="450" y="645"/>
                    <a:pt x="447" y="648"/>
                    <a:pt x="447" y="651"/>
                  </a:cubicBezTo>
                  <a:cubicBezTo>
                    <a:pt x="447" y="655"/>
                    <a:pt x="450" y="658"/>
                    <a:pt x="454" y="658"/>
                  </a:cubicBezTo>
                  <a:cubicBezTo>
                    <a:pt x="457" y="658"/>
                    <a:pt x="459" y="656"/>
                    <a:pt x="460" y="653"/>
                  </a:cubicBezTo>
                  <a:cubicBezTo>
                    <a:pt x="527" y="649"/>
                    <a:pt x="581" y="594"/>
                    <a:pt x="581" y="526"/>
                  </a:cubicBezTo>
                  <a:cubicBezTo>
                    <a:pt x="581" y="508"/>
                    <a:pt x="577" y="491"/>
                    <a:pt x="571" y="476"/>
                  </a:cubicBezTo>
                  <a:cubicBezTo>
                    <a:pt x="588" y="472"/>
                    <a:pt x="604" y="465"/>
                    <a:pt x="619" y="455"/>
                  </a:cubicBezTo>
                  <a:cubicBezTo>
                    <a:pt x="620" y="456"/>
                    <a:pt x="621" y="457"/>
                    <a:pt x="623" y="457"/>
                  </a:cubicBezTo>
                  <a:cubicBezTo>
                    <a:pt x="626" y="457"/>
                    <a:pt x="629" y="454"/>
                    <a:pt x="629" y="450"/>
                  </a:cubicBezTo>
                  <a:cubicBezTo>
                    <a:pt x="629" y="446"/>
                    <a:pt x="626" y="443"/>
                    <a:pt x="623" y="443"/>
                  </a:cubicBezTo>
                  <a:cubicBezTo>
                    <a:pt x="619" y="443"/>
                    <a:pt x="616" y="446"/>
                    <a:pt x="616" y="450"/>
                  </a:cubicBezTo>
                  <a:cubicBezTo>
                    <a:pt x="616" y="451"/>
                    <a:pt x="616" y="452"/>
                    <a:pt x="617" y="453"/>
                  </a:cubicBezTo>
                  <a:cubicBezTo>
                    <a:pt x="603" y="462"/>
                    <a:pt x="587" y="470"/>
                    <a:pt x="570" y="474"/>
                  </a:cubicBezTo>
                  <a:cubicBezTo>
                    <a:pt x="565" y="463"/>
                    <a:pt x="559" y="454"/>
                    <a:pt x="552" y="445"/>
                  </a:cubicBezTo>
                  <a:cubicBezTo>
                    <a:pt x="553" y="444"/>
                    <a:pt x="553" y="443"/>
                    <a:pt x="554" y="442"/>
                  </a:cubicBezTo>
                  <a:cubicBezTo>
                    <a:pt x="604" y="434"/>
                    <a:pt x="643" y="391"/>
                    <a:pt x="643" y="338"/>
                  </a:cubicBezTo>
                  <a:close/>
                  <a:moveTo>
                    <a:pt x="331" y="122"/>
                  </a:moveTo>
                  <a:cubicBezTo>
                    <a:pt x="331" y="56"/>
                    <a:pt x="384" y="3"/>
                    <a:pt x="450" y="3"/>
                  </a:cubicBezTo>
                  <a:cubicBezTo>
                    <a:pt x="515" y="3"/>
                    <a:pt x="568" y="56"/>
                    <a:pt x="568" y="122"/>
                  </a:cubicBezTo>
                  <a:cubicBezTo>
                    <a:pt x="568" y="187"/>
                    <a:pt x="515" y="240"/>
                    <a:pt x="450" y="240"/>
                  </a:cubicBezTo>
                  <a:cubicBezTo>
                    <a:pt x="415" y="240"/>
                    <a:pt x="384" y="226"/>
                    <a:pt x="362" y="202"/>
                  </a:cubicBezTo>
                  <a:cubicBezTo>
                    <a:pt x="363" y="201"/>
                    <a:pt x="363" y="200"/>
                    <a:pt x="363" y="198"/>
                  </a:cubicBezTo>
                  <a:cubicBezTo>
                    <a:pt x="363" y="195"/>
                    <a:pt x="361" y="192"/>
                    <a:pt x="357" y="192"/>
                  </a:cubicBezTo>
                  <a:cubicBezTo>
                    <a:pt x="356" y="192"/>
                    <a:pt x="355" y="192"/>
                    <a:pt x="354" y="192"/>
                  </a:cubicBezTo>
                  <a:cubicBezTo>
                    <a:pt x="340" y="172"/>
                    <a:pt x="331" y="148"/>
                    <a:pt x="331" y="122"/>
                  </a:cubicBezTo>
                  <a:close/>
                  <a:moveTo>
                    <a:pt x="231" y="494"/>
                  </a:moveTo>
                  <a:cubicBezTo>
                    <a:pt x="228" y="494"/>
                    <a:pt x="225" y="497"/>
                    <a:pt x="225" y="500"/>
                  </a:cubicBezTo>
                  <a:cubicBezTo>
                    <a:pt x="225" y="501"/>
                    <a:pt x="225" y="501"/>
                    <a:pt x="225" y="502"/>
                  </a:cubicBezTo>
                  <a:cubicBezTo>
                    <a:pt x="205" y="510"/>
                    <a:pt x="184" y="515"/>
                    <a:pt x="161" y="515"/>
                  </a:cubicBezTo>
                  <a:cubicBezTo>
                    <a:pt x="74" y="515"/>
                    <a:pt x="3" y="444"/>
                    <a:pt x="3" y="357"/>
                  </a:cubicBezTo>
                  <a:cubicBezTo>
                    <a:pt x="3" y="270"/>
                    <a:pt x="74" y="199"/>
                    <a:pt x="161" y="199"/>
                  </a:cubicBezTo>
                  <a:cubicBezTo>
                    <a:pt x="208" y="199"/>
                    <a:pt x="251" y="220"/>
                    <a:pt x="280" y="253"/>
                  </a:cubicBezTo>
                  <a:cubicBezTo>
                    <a:pt x="279" y="254"/>
                    <a:pt x="278" y="256"/>
                    <a:pt x="278" y="257"/>
                  </a:cubicBezTo>
                  <a:cubicBezTo>
                    <a:pt x="278" y="261"/>
                    <a:pt x="281" y="264"/>
                    <a:pt x="285" y="264"/>
                  </a:cubicBezTo>
                  <a:cubicBezTo>
                    <a:pt x="286" y="264"/>
                    <a:pt x="287" y="263"/>
                    <a:pt x="288" y="263"/>
                  </a:cubicBezTo>
                  <a:cubicBezTo>
                    <a:pt x="307" y="289"/>
                    <a:pt x="319" y="322"/>
                    <a:pt x="319" y="357"/>
                  </a:cubicBezTo>
                  <a:cubicBezTo>
                    <a:pt x="319" y="384"/>
                    <a:pt x="312" y="409"/>
                    <a:pt x="301" y="431"/>
                  </a:cubicBezTo>
                  <a:cubicBezTo>
                    <a:pt x="300" y="430"/>
                    <a:pt x="300" y="430"/>
                    <a:pt x="299" y="430"/>
                  </a:cubicBezTo>
                  <a:cubicBezTo>
                    <a:pt x="296" y="430"/>
                    <a:pt x="293" y="433"/>
                    <a:pt x="293" y="437"/>
                  </a:cubicBezTo>
                  <a:cubicBezTo>
                    <a:pt x="293" y="439"/>
                    <a:pt x="293" y="440"/>
                    <a:pt x="295" y="442"/>
                  </a:cubicBezTo>
                  <a:cubicBezTo>
                    <a:pt x="280" y="464"/>
                    <a:pt x="260" y="483"/>
                    <a:pt x="236" y="496"/>
                  </a:cubicBezTo>
                  <a:cubicBezTo>
                    <a:pt x="235" y="495"/>
                    <a:pt x="233" y="494"/>
                    <a:pt x="231" y="494"/>
                  </a:cubicBezTo>
                  <a:close/>
                  <a:moveTo>
                    <a:pt x="235" y="506"/>
                  </a:moveTo>
                  <a:cubicBezTo>
                    <a:pt x="237" y="504"/>
                    <a:pt x="238" y="503"/>
                    <a:pt x="238" y="500"/>
                  </a:cubicBezTo>
                  <a:cubicBezTo>
                    <a:pt x="238" y="500"/>
                    <a:pt x="238" y="499"/>
                    <a:pt x="238" y="499"/>
                  </a:cubicBezTo>
                  <a:cubicBezTo>
                    <a:pt x="251" y="492"/>
                    <a:pt x="264" y="482"/>
                    <a:pt x="275" y="471"/>
                  </a:cubicBezTo>
                  <a:cubicBezTo>
                    <a:pt x="283" y="463"/>
                    <a:pt x="291" y="453"/>
                    <a:pt x="297" y="443"/>
                  </a:cubicBezTo>
                  <a:cubicBezTo>
                    <a:pt x="298" y="443"/>
                    <a:pt x="298" y="443"/>
                    <a:pt x="299" y="443"/>
                  </a:cubicBezTo>
                  <a:cubicBezTo>
                    <a:pt x="301" y="443"/>
                    <a:pt x="303" y="443"/>
                    <a:pt x="304" y="441"/>
                  </a:cubicBezTo>
                  <a:cubicBezTo>
                    <a:pt x="315" y="448"/>
                    <a:pt x="315" y="448"/>
                    <a:pt x="315" y="448"/>
                  </a:cubicBezTo>
                  <a:cubicBezTo>
                    <a:pt x="297" y="477"/>
                    <a:pt x="272" y="501"/>
                    <a:pt x="241" y="517"/>
                  </a:cubicBezTo>
                  <a:lnTo>
                    <a:pt x="235" y="506"/>
                  </a:lnTo>
                  <a:close/>
                  <a:moveTo>
                    <a:pt x="326" y="526"/>
                  </a:moveTo>
                  <a:cubicBezTo>
                    <a:pt x="326" y="526"/>
                    <a:pt x="326" y="526"/>
                    <a:pt x="326" y="526"/>
                  </a:cubicBezTo>
                  <a:cubicBezTo>
                    <a:pt x="323" y="526"/>
                    <a:pt x="322" y="528"/>
                    <a:pt x="321" y="530"/>
                  </a:cubicBezTo>
                  <a:cubicBezTo>
                    <a:pt x="313" y="528"/>
                    <a:pt x="305" y="527"/>
                    <a:pt x="297" y="527"/>
                  </a:cubicBezTo>
                  <a:cubicBezTo>
                    <a:pt x="281" y="527"/>
                    <a:pt x="265" y="531"/>
                    <a:pt x="251" y="538"/>
                  </a:cubicBezTo>
                  <a:cubicBezTo>
                    <a:pt x="242" y="519"/>
                    <a:pt x="242" y="519"/>
                    <a:pt x="242" y="519"/>
                  </a:cubicBezTo>
                  <a:cubicBezTo>
                    <a:pt x="259" y="511"/>
                    <a:pt x="275" y="499"/>
                    <a:pt x="289" y="485"/>
                  </a:cubicBezTo>
                  <a:cubicBezTo>
                    <a:pt x="300" y="474"/>
                    <a:pt x="310" y="462"/>
                    <a:pt x="317" y="449"/>
                  </a:cubicBezTo>
                  <a:cubicBezTo>
                    <a:pt x="338" y="461"/>
                    <a:pt x="338" y="461"/>
                    <a:pt x="338" y="461"/>
                  </a:cubicBezTo>
                  <a:cubicBezTo>
                    <a:pt x="337" y="461"/>
                    <a:pt x="337" y="462"/>
                    <a:pt x="337" y="463"/>
                  </a:cubicBezTo>
                  <a:cubicBezTo>
                    <a:pt x="337" y="465"/>
                    <a:pt x="338" y="467"/>
                    <a:pt x="340" y="468"/>
                  </a:cubicBezTo>
                  <a:cubicBezTo>
                    <a:pt x="331" y="485"/>
                    <a:pt x="326" y="505"/>
                    <a:pt x="326" y="526"/>
                  </a:cubicBezTo>
                  <a:close/>
                  <a:moveTo>
                    <a:pt x="346" y="457"/>
                  </a:moveTo>
                  <a:cubicBezTo>
                    <a:pt x="345" y="456"/>
                    <a:pt x="345" y="456"/>
                    <a:pt x="344" y="456"/>
                  </a:cubicBezTo>
                  <a:cubicBezTo>
                    <a:pt x="342" y="456"/>
                    <a:pt x="340" y="457"/>
                    <a:pt x="339" y="458"/>
                  </a:cubicBezTo>
                  <a:cubicBezTo>
                    <a:pt x="319" y="447"/>
                    <a:pt x="319" y="447"/>
                    <a:pt x="319" y="447"/>
                  </a:cubicBezTo>
                  <a:cubicBezTo>
                    <a:pt x="328" y="431"/>
                    <a:pt x="334" y="413"/>
                    <a:pt x="338" y="395"/>
                  </a:cubicBezTo>
                  <a:cubicBezTo>
                    <a:pt x="342" y="395"/>
                    <a:pt x="344" y="392"/>
                    <a:pt x="344" y="389"/>
                  </a:cubicBezTo>
                  <a:cubicBezTo>
                    <a:pt x="344" y="385"/>
                    <a:pt x="342" y="382"/>
                    <a:pt x="338" y="382"/>
                  </a:cubicBezTo>
                  <a:cubicBezTo>
                    <a:pt x="334" y="382"/>
                    <a:pt x="331" y="385"/>
                    <a:pt x="331" y="389"/>
                  </a:cubicBezTo>
                  <a:cubicBezTo>
                    <a:pt x="331" y="391"/>
                    <a:pt x="333" y="394"/>
                    <a:pt x="335" y="395"/>
                  </a:cubicBezTo>
                  <a:cubicBezTo>
                    <a:pt x="331" y="413"/>
                    <a:pt x="325" y="429"/>
                    <a:pt x="316" y="445"/>
                  </a:cubicBezTo>
                  <a:cubicBezTo>
                    <a:pt x="305" y="439"/>
                    <a:pt x="305" y="439"/>
                    <a:pt x="305" y="439"/>
                  </a:cubicBezTo>
                  <a:cubicBezTo>
                    <a:pt x="306" y="438"/>
                    <a:pt x="306" y="438"/>
                    <a:pt x="306" y="437"/>
                  </a:cubicBezTo>
                  <a:cubicBezTo>
                    <a:pt x="306" y="435"/>
                    <a:pt x="305" y="433"/>
                    <a:pt x="304" y="432"/>
                  </a:cubicBezTo>
                  <a:cubicBezTo>
                    <a:pt x="316" y="409"/>
                    <a:pt x="322" y="384"/>
                    <a:pt x="322" y="357"/>
                  </a:cubicBezTo>
                  <a:cubicBezTo>
                    <a:pt x="322" y="355"/>
                    <a:pt x="322" y="353"/>
                    <a:pt x="322" y="351"/>
                  </a:cubicBezTo>
                  <a:cubicBezTo>
                    <a:pt x="392" y="347"/>
                    <a:pt x="392" y="347"/>
                    <a:pt x="392" y="347"/>
                  </a:cubicBezTo>
                  <a:cubicBezTo>
                    <a:pt x="393" y="350"/>
                    <a:pt x="395" y="352"/>
                    <a:pt x="398" y="352"/>
                  </a:cubicBezTo>
                  <a:cubicBezTo>
                    <a:pt x="399" y="371"/>
                    <a:pt x="405" y="389"/>
                    <a:pt x="413" y="405"/>
                  </a:cubicBezTo>
                  <a:cubicBezTo>
                    <a:pt x="385" y="414"/>
                    <a:pt x="362" y="432"/>
                    <a:pt x="346" y="457"/>
                  </a:cubicBezTo>
                  <a:close/>
                  <a:moveTo>
                    <a:pt x="449" y="398"/>
                  </a:moveTo>
                  <a:cubicBezTo>
                    <a:pt x="438" y="399"/>
                    <a:pt x="427" y="400"/>
                    <a:pt x="416" y="404"/>
                  </a:cubicBezTo>
                  <a:cubicBezTo>
                    <a:pt x="408" y="388"/>
                    <a:pt x="402" y="370"/>
                    <a:pt x="401" y="352"/>
                  </a:cubicBezTo>
                  <a:cubicBezTo>
                    <a:pt x="403" y="351"/>
                    <a:pt x="405" y="349"/>
                    <a:pt x="405" y="347"/>
                  </a:cubicBezTo>
                  <a:cubicBezTo>
                    <a:pt x="429" y="345"/>
                    <a:pt x="429" y="345"/>
                    <a:pt x="429" y="345"/>
                  </a:cubicBezTo>
                  <a:cubicBezTo>
                    <a:pt x="430" y="348"/>
                    <a:pt x="432" y="349"/>
                    <a:pt x="435" y="350"/>
                  </a:cubicBezTo>
                  <a:cubicBezTo>
                    <a:pt x="436" y="366"/>
                    <a:pt x="442" y="382"/>
                    <a:pt x="451" y="395"/>
                  </a:cubicBezTo>
                  <a:cubicBezTo>
                    <a:pt x="450" y="396"/>
                    <a:pt x="449" y="397"/>
                    <a:pt x="449" y="398"/>
                  </a:cubicBezTo>
                  <a:close/>
                  <a:moveTo>
                    <a:pt x="547" y="434"/>
                  </a:moveTo>
                  <a:cubicBezTo>
                    <a:pt x="544" y="434"/>
                    <a:pt x="541" y="437"/>
                    <a:pt x="541" y="440"/>
                  </a:cubicBezTo>
                  <a:cubicBezTo>
                    <a:pt x="540" y="440"/>
                    <a:pt x="539" y="440"/>
                    <a:pt x="539" y="440"/>
                  </a:cubicBezTo>
                  <a:cubicBezTo>
                    <a:pt x="507" y="440"/>
                    <a:pt x="479" y="426"/>
                    <a:pt x="461" y="403"/>
                  </a:cubicBezTo>
                  <a:cubicBezTo>
                    <a:pt x="461" y="402"/>
                    <a:pt x="462" y="401"/>
                    <a:pt x="462" y="400"/>
                  </a:cubicBezTo>
                  <a:cubicBezTo>
                    <a:pt x="462" y="396"/>
                    <a:pt x="459" y="393"/>
                    <a:pt x="455" y="393"/>
                  </a:cubicBezTo>
                  <a:cubicBezTo>
                    <a:pt x="455" y="393"/>
                    <a:pt x="454" y="393"/>
                    <a:pt x="453" y="393"/>
                  </a:cubicBezTo>
                  <a:cubicBezTo>
                    <a:pt x="445" y="380"/>
                    <a:pt x="439" y="365"/>
                    <a:pt x="438" y="349"/>
                  </a:cubicBezTo>
                  <a:cubicBezTo>
                    <a:pt x="440" y="349"/>
                    <a:pt x="442" y="346"/>
                    <a:pt x="442" y="343"/>
                  </a:cubicBezTo>
                  <a:cubicBezTo>
                    <a:pt x="442" y="340"/>
                    <a:pt x="440" y="337"/>
                    <a:pt x="437" y="337"/>
                  </a:cubicBezTo>
                  <a:cubicBezTo>
                    <a:pt x="438" y="281"/>
                    <a:pt x="483" y="237"/>
                    <a:pt x="539" y="237"/>
                  </a:cubicBezTo>
                  <a:cubicBezTo>
                    <a:pt x="595" y="237"/>
                    <a:pt x="640" y="282"/>
                    <a:pt x="640" y="338"/>
                  </a:cubicBezTo>
                  <a:cubicBezTo>
                    <a:pt x="640" y="389"/>
                    <a:pt x="602" y="432"/>
                    <a:pt x="553" y="439"/>
                  </a:cubicBezTo>
                  <a:cubicBezTo>
                    <a:pt x="552" y="436"/>
                    <a:pt x="550" y="434"/>
                    <a:pt x="547" y="43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6" name="Freeform 22">
              <a:extLst>
                <a:ext uri="{FF2B5EF4-FFF2-40B4-BE49-F238E27FC236}">
                  <a16:creationId xmlns:a16="http://schemas.microsoft.com/office/drawing/2014/main" id="{152CD0CF-6312-7DC4-A183-63F3A6112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720" y="3255594"/>
              <a:ext cx="358923" cy="1504834"/>
            </a:xfrm>
            <a:custGeom>
              <a:avLst/>
              <a:gdLst>
                <a:gd name="T0" fmla="*/ 40 w 55"/>
                <a:gd name="T1" fmla="*/ 233 h 246"/>
                <a:gd name="T2" fmla="*/ 38 w 55"/>
                <a:gd name="T3" fmla="*/ 233 h 246"/>
                <a:gd name="T4" fmla="*/ 3 w 55"/>
                <a:gd name="T5" fmla="*/ 127 h 246"/>
                <a:gd name="T6" fmla="*/ 45 w 55"/>
                <a:gd name="T7" fmla="*/ 12 h 246"/>
                <a:gd name="T8" fmla="*/ 48 w 55"/>
                <a:gd name="T9" fmla="*/ 13 h 246"/>
                <a:gd name="T10" fmla="*/ 55 w 55"/>
                <a:gd name="T11" fmla="*/ 6 h 246"/>
                <a:gd name="T12" fmla="*/ 48 w 55"/>
                <a:gd name="T13" fmla="*/ 0 h 246"/>
                <a:gd name="T14" fmla="*/ 42 w 55"/>
                <a:gd name="T15" fmla="*/ 6 h 246"/>
                <a:gd name="T16" fmla="*/ 43 w 55"/>
                <a:gd name="T17" fmla="*/ 10 h 246"/>
                <a:gd name="T18" fmla="*/ 0 w 55"/>
                <a:gd name="T19" fmla="*/ 127 h 246"/>
                <a:gd name="T20" fmla="*/ 35 w 55"/>
                <a:gd name="T21" fmla="*/ 235 h 246"/>
                <a:gd name="T22" fmla="*/ 34 w 55"/>
                <a:gd name="T23" fmla="*/ 239 h 246"/>
                <a:gd name="T24" fmla="*/ 40 w 55"/>
                <a:gd name="T25" fmla="*/ 246 h 246"/>
                <a:gd name="T26" fmla="*/ 47 w 55"/>
                <a:gd name="T27" fmla="*/ 239 h 246"/>
                <a:gd name="T28" fmla="*/ 40 w 55"/>
                <a:gd name="T29" fmla="*/ 23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246">
                  <a:moveTo>
                    <a:pt x="40" y="233"/>
                  </a:moveTo>
                  <a:cubicBezTo>
                    <a:pt x="40" y="233"/>
                    <a:pt x="39" y="233"/>
                    <a:pt x="38" y="233"/>
                  </a:cubicBezTo>
                  <a:cubicBezTo>
                    <a:pt x="16" y="204"/>
                    <a:pt x="3" y="167"/>
                    <a:pt x="3" y="127"/>
                  </a:cubicBezTo>
                  <a:cubicBezTo>
                    <a:pt x="3" y="83"/>
                    <a:pt x="19" y="43"/>
                    <a:pt x="45" y="12"/>
                  </a:cubicBezTo>
                  <a:cubicBezTo>
                    <a:pt x="46" y="13"/>
                    <a:pt x="47" y="13"/>
                    <a:pt x="48" y="13"/>
                  </a:cubicBezTo>
                  <a:cubicBezTo>
                    <a:pt x="52" y="13"/>
                    <a:pt x="55" y="10"/>
                    <a:pt x="55" y="6"/>
                  </a:cubicBezTo>
                  <a:cubicBezTo>
                    <a:pt x="55" y="3"/>
                    <a:pt x="52" y="0"/>
                    <a:pt x="48" y="0"/>
                  </a:cubicBezTo>
                  <a:cubicBezTo>
                    <a:pt x="45" y="0"/>
                    <a:pt x="42" y="3"/>
                    <a:pt x="42" y="6"/>
                  </a:cubicBezTo>
                  <a:cubicBezTo>
                    <a:pt x="42" y="8"/>
                    <a:pt x="42" y="9"/>
                    <a:pt x="43" y="10"/>
                  </a:cubicBezTo>
                  <a:cubicBezTo>
                    <a:pt x="15" y="43"/>
                    <a:pt x="0" y="84"/>
                    <a:pt x="0" y="127"/>
                  </a:cubicBezTo>
                  <a:cubicBezTo>
                    <a:pt x="0" y="167"/>
                    <a:pt x="12" y="204"/>
                    <a:pt x="35" y="235"/>
                  </a:cubicBezTo>
                  <a:cubicBezTo>
                    <a:pt x="34" y="236"/>
                    <a:pt x="34" y="238"/>
                    <a:pt x="34" y="239"/>
                  </a:cubicBezTo>
                  <a:cubicBezTo>
                    <a:pt x="34" y="243"/>
                    <a:pt x="37" y="246"/>
                    <a:pt x="40" y="246"/>
                  </a:cubicBezTo>
                  <a:cubicBezTo>
                    <a:pt x="44" y="246"/>
                    <a:pt x="47" y="243"/>
                    <a:pt x="47" y="239"/>
                  </a:cubicBezTo>
                  <a:cubicBezTo>
                    <a:pt x="47" y="236"/>
                    <a:pt x="44" y="233"/>
                    <a:pt x="40" y="23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" name="Freeform 23">
              <a:extLst>
                <a:ext uri="{FF2B5EF4-FFF2-40B4-BE49-F238E27FC236}">
                  <a16:creationId xmlns:a16="http://schemas.microsoft.com/office/drawing/2014/main" id="{9EB37388-FC76-0DF0-D996-AF33B3139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0421" y="2039361"/>
              <a:ext cx="208231" cy="984326"/>
            </a:xfrm>
            <a:custGeom>
              <a:avLst/>
              <a:gdLst>
                <a:gd name="T0" fmla="*/ 6 w 32"/>
                <a:gd name="T1" fmla="*/ 13 h 161"/>
                <a:gd name="T2" fmla="*/ 8 w 32"/>
                <a:gd name="T3" fmla="*/ 12 h 161"/>
                <a:gd name="T4" fmla="*/ 29 w 32"/>
                <a:gd name="T5" fmla="*/ 91 h 161"/>
                <a:gd name="T6" fmla="*/ 18 w 32"/>
                <a:gd name="T7" fmla="*/ 148 h 161"/>
                <a:gd name="T8" fmla="*/ 17 w 32"/>
                <a:gd name="T9" fmla="*/ 148 h 161"/>
                <a:gd name="T10" fmla="*/ 10 w 32"/>
                <a:gd name="T11" fmla="*/ 155 h 161"/>
                <a:gd name="T12" fmla="*/ 17 w 32"/>
                <a:gd name="T13" fmla="*/ 161 h 161"/>
                <a:gd name="T14" fmla="*/ 24 w 32"/>
                <a:gd name="T15" fmla="*/ 155 h 161"/>
                <a:gd name="T16" fmla="*/ 21 w 32"/>
                <a:gd name="T17" fmla="*/ 149 h 161"/>
                <a:gd name="T18" fmla="*/ 32 w 32"/>
                <a:gd name="T19" fmla="*/ 91 h 161"/>
                <a:gd name="T20" fmla="*/ 11 w 32"/>
                <a:gd name="T21" fmla="*/ 11 h 161"/>
                <a:gd name="T22" fmla="*/ 13 w 32"/>
                <a:gd name="T23" fmla="*/ 6 h 161"/>
                <a:gd name="T24" fmla="*/ 6 w 32"/>
                <a:gd name="T25" fmla="*/ 0 h 161"/>
                <a:gd name="T26" fmla="*/ 0 w 32"/>
                <a:gd name="T27" fmla="*/ 6 h 161"/>
                <a:gd name="T28" fmla="*/ 6 w 32"/>
                <a:gd name="T29" fmla="*/ 1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61">
                  <a:moveTo>
                    <a:pt x="6" y="13"/>
                  </a:moveTo>
                  <a:cubicBezTo>
                    <a:pt x="7" y="13"/>
                    <a:pt x="7" y="13"/>
                    <a:pt x="8" y="12"/>
                  </a:cubicBezTo>
                  <a:cubicBezTo>
                    <a:pt x="22" y="35"/>
                    <a:pt x="29" y="62"/>
                    <a:pt x="29" y="91"/>
                  </a:cubicBezTo>
                  <a:cubicBezTo>
                    <a:pt x="29" y="111"/>
                    <a:pt x="26" y="130"/>
                    <a:pt x="18" y="148"/>
                  </a:cubicBezTo>
                  <a:cubicBezTo>
                    <a:pt x="18" y="148"/>
                    <a:pt x="18" y="148"/>
                    <a:pt x="17" y="148"/>
                  </a:cubicBezTo>
                  <a:cubicBezTo>
                    <a:pt x="13" y="148"/>
                    <a:pt x="10" y="151"/>
                    <a:pt x="10" y="155"/>
                  </a:cubicBezTo>
                  <a:cubicBezTo>
                    <a:pt x="10" y="158"/>
                    <a:pt x="13" y="161"/>
                    <a:pt x="17" y="161"/>
                  </a:cubicBezTo>
                  <a:cubicBezTo>
                    <a:pt x="21" y="161"/>
                    <a:pt x="24" y="158"/>
                    <a:pt x="24" y="155"/>
                  </a:cubicBezTo>
                  <a:cubicBezTo>
                    <a:pt x="24" y="153"/>
                    <a:pt x="23" y="151"/>
                    <a:pt x="21" y="149"/>
                  </a:cubicBezTo>
                  <a:cubicBezTo>
                    <a:pt x="28" y="131"/>
                    <a:pt x="32" y="112"/>
                    <a:pt x="32" y="91"/>
                  </a:cubicBezTo>
                  <a:cubicBezTo>
                    <a:pt x="32" y="62"/>
                    <a:pt x="24" y="34"/>
                    <a:pt x="11" y="11"/>
                  </a:cubicBezTo>
                  <a:cubicBezTo>
                    <a:pt x="12" y="10"/>
                    <a:pt x="13" y="8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1183EA85-D4EF-45B7-1496-314403CBCC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0366" y="3206636"/>
              <a:ext cx="1764479" cy="1656863"/>
            </a:xfrm>
            <a:prstGeom prst="ellipse">
              <a:avLst/>
            </a:prstGeom>
            <a:solidFill>
              <a:srgbClr val="D0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5B45437B-4C88-5152-82CF-B55988760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2285" y="3224674"/>
              <a:ext cx="1715161" cy="1613057"/>
            </a:xfrm>
            <a:prstGeom prst="ellipse">
              <a:avLst/>
            </a:prstGeom>
            <a:solidFill>
              <a:srgbClr val="E8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9DD62480-196C-B976-4907-D148F8403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548" y="1990402"/>
              <a:ext cx="1279521" cy="1203351"/>
            </a:xfrm>
            <a:prstGeom prst="ellipse">
              <a:avLst/>
            </a:prstGeom>
            <a:solidFill>
              <a:srgbClr val="D0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9F8086C5-0D86-3F89-2463-4FB764EB0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4727" y="2008438"/>
              <a:ext cx="1249383" cy="1175007"/>
            </a:xfrm>
            <a:prstGeom prst="ellipse">
              <a:avLst/>
            </a:prstGeom>
            <a:solidFill>
              <a:srgbClr val="E8E8E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2" name="Oval 9">
              <a:extLst>
                <a:ext uri="{FF2B5EF4-FFF2-40B4-BE49-F238E27FC236}">
                  <a16:creationId xmlns:a16="http://schemas.microsoft.com/office/drawing/2014/main" id="{CC3BC92A-A10D-09CC-FA45-257F016ED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3119" y="3389587"/>
              <a:ext cx="1123349" cy="1059052"/>
            </a:xfrm>
            <a:prstGeom prst="ellipse">
              <a:avLst/>
            </a:prstGeom>
            <a:solidFill>
              <a:srgbClr val="D0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3" name="Oval 10">
              <a:extLst>
                <a:ext uri="{FF2B5EF4-FFF2-40B4-BE49-F238E27FC236}">
                  <a16:creationId xmlns:a16="http://schemas.microsoft.com/office/drawing/2014/main" id="{2ADA4A6A-122D-A492-8E56-E26350CDE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4077" y="3402471"/>
              <a:ext cx="1098689" cy="1033285"/>
            </a:xfrm>
            <a:prstGeom prst="ellipse">
              <a:avLst/>
            </a:prstGeom>
            <a:solidFill>
              <a:srgbClr val="E8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4" name="Oval 11">
              <a:extLst>
                <a:ext uri="{FF2B5EF4-FFF2-40B4-BE49-F238E27FC236}">
                  <a16:creationId xmlns:a16="http://schemas.microsoft.com/office/drawing/2014/main" id="{C8C3F8B9-C95E-950B-8D90-618F06796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0900" y="4600669"/>
              <a:ext cx="980875" cy="922484"/>
            </a:xfrm>
            <a:prstGeom prst="ellipse">
              <a:avLst/>
            </a:prstGeom>
            <a:solidFill>
              <a:srgbClr val="D0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Oval 12">
              <a:extLst>
                <a:ext uri="{FF2B5EF4-FFF2-40B4-BE49-F238E27FC236}">
                  <a16:creationId xmlns:a16="http://schemas.microsoft.com/office/drawing/2014/main" id="{C7C20D33-B816-A04F-A3CC-D365CF3BA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600" y="4613552"/>
              <a:ext cx="956216" cy="896716"/>
            </a:xfrm>
            <a:prstGeom prst="ellipse">
              <a:avLst/>
            </a:prstGeom>
            <a:solidFill>
              <a:srgbClr val="E8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Oval 13">
              <a:extLst>
                <a:ext uri="{FF2B5EF4-FFF2-40B4-BE49-F238E27FC236}">
                  <a16:creationId xmlns:a16="http://schemas.microsoft.com/office/drawing/2014/main" id="{1F1FA720-3E96-393D-E1F6-740FA7609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3863" y="5345354"/>
              <a:ext cx="819223" cy="770454"/>
            </a:xfrm>
            <a:prstGeom prst="ellipse">
              <a:avLst/>
            </a:prstGeom>
            <a:solidFill>
              <a:srgbClr val="D0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Oval 14">
              <a:extLst>
                <a:ext uri="{FF2B5EF4-FFF2-40B4-BE49-F238E27FC236}">
                  <a16:creationId xmlns:a16="http://schemas.microsoft.com/office/drawing/2014/main" id="{1B867736-F638-EDF2-F7BF-5E25AFA8E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563" y="5358239"/>
              <a:ext cx="800043" cy="744687"/>
            </a:xfrm>
            <a:prstGeom prst="ellipse">
              <a:avLst/>
            </a:prstGeom>
            <a:solidFill>
              <a:srgbClr val="E8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2252FEA7-21DB-1A1F-ABA1-BB2744AEA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579" y="3340628"/>
              <a:ext cx="1468572" cy="1381148"/>
            </a:xfrm>
            <a:custGeom>
              <a:avLst/>
              <a:gdLst>
                <a:gd name="T0" fmla="*/ 224 w 226"/>
                <a:gd name="T1" fmla="*/ 117 h 226"/>
                <a:gd name="T2" fmla="*/ 117 w 226"/>
                <a:gd name="T3" fmla="*/ 2 h 226"/>
                <a:gd name="T4" fmla="*/ 2 w 226"/>
                <a:gd name="T5" fmla="*/ 110 h 226"/>
                <a:gd name="T6" fmla="*/ 109 w 226"/>
                <a:gd name="T7" fmla="*/ 224 h 226"/>
                <a:gd name="T8" fmla="*/ 224 w 226"/>
                <a:gd name="T9" fmla="*/ 117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26">
                  <a:moveTo>
                    <a:pt x="224" y="117"/>
                  </a:moveTo>
                  <a:cubicBezTo>
                    <a:pt x="226" y="56"/>
                    <a:pt x="178" y="4"/>
                    <a:pt x="117" y="2"/>
                  </a:cubicBezTo>
                  <a:cubicBezTo>
                    <a:pt x="55" y="0"/>
                    <a:pt x="4" y="48"/>
                    <a:pt x="2" y="110"/>
                  </a:cubicBezTo>
                  <a:cubicBezTo>
                    <a:pt x="0" y="171"/>
                    <a:pt x="48" y="222"/>
                    <a:pt x="109" y="224"/>
                  </a:cubicBezTo>
                  <a:cubicBezTo>
                    <a:pt x="171" y="226"/>
                    <a:pt x="222" y="178"/>
                    <a:pt x="224" y="117"/>
                  </a:cubicBezTo>
                  <a:close/>
                </a:path>
              </a:pathLst>
            </a:custGeom>
            <a:solidFill>
              <a:srgbClr val="86BC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9B885A4E-3349-0FF0-6FB8-FA46ACC59904}"/>
                </a:ext>
              </a:extLst>
            </p:cNvPr>
            <p:cNvSpPr>
              <a:spLocks/>
            </p:cNvSpPr>
            <p:nvPr/>
          </p:nvSpPr>
          <p:spPr bwMode="auto">
            <a:xfrm rot="5225439">
              <a:off x="4978633" y="5737349"/>
              <a:ext cx="203565" cy="1074030"/>
            </a:xfrm>
            <a:custGeom>
              <a:avLst/>
              <a:gdLst>
                <a:gd name="T0" fmla="*/ 33 w 33"/>
                <a:gd name="T1" fmla="*/ 86 h 165"/>
                <a:gd name="T2" fmla="*/ 12 w 33"/>
                <a:gd name="T3" fmla="*/ 11 h 165"/>
                <a:gd name="T4" fmla="*/ 13 w 33"/>
                <a:gd name="T5" fmla="*/ 7 h 165"/>
                <a:gd name="T6" fmla="*/ 7 w 33"/>
                <a:gd name="T7" fmla="*/ 0 h 165"/>
                <a:gd name="T8" fmla="*/ 0 w 33"/>
                <a:gd name="T9" fmla="*/ 7 h 165"/>
                <a:gd name="T10" fmla="*/ 7 w 33"/>
                <a:gd name="T11" fmla="*/ 14 h 165"/>
                <a:gd name="T12" fmla="*/ 9 w 33"/>
                <a:gd name="T13" fmla="*/ 13 h 165"/>
                <a:gd name="T14" fmla="*/ 30 w 33"/>
                <a:gd name="T15" fmla="*/ 86 h 165"/>
                <a:gd name="T16" fmla="*/ 13 w 33"/>
                <a:gd name="T17" fmla="*/ 152 h 165"/>
                <a:gd name="T18" fmla="*/ 12 w 33"/>
                <a:gd name="T19" fmla="*/ 152 h 165"/>
                <a:gd name="T20" fmla="*/ 5 w 33"/>
                <a:gd name="T21" fmla="*/ 159 h 165"/>
                <a:gd name="T22" fmla="*/ 12 w 33"/>
                <a:gd name="T23" fmla="*/ 165 h 165"/>
                <a:gd name="T24" fmla="*/ 18 w 33"/>
                <a:gd name="T25" fmla="*/ 159 h 165"/>
                <a:gd name="T26" fmla="*/ 16 w 33"/>
                <a:gd name="T27" fmla="*/ 154 h 165"/>
                <a:gd name="T28" fmla="*/ 33 w 33"/>
                <a:gd name="T29" fmla="*/ 8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165">
                  <a:moveTo>
                    <a:pt x="33" y="86"/>
                  </a:moveTo>
                  <a:cubicBezTo>
                    <a:pt x="33" y="59"/>
                    <a:pt x="25" y="33"/>
                    <a:pt x="12" y="11"/>
                  </a:cubicBezTo>
                  <a:cubicBezTo>
                    <a:pt x="13" y="10"/>
                    <a:pt x="13" y="9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8" y="14"/>
                    <a:pt x="8" y="13"/>
                    <a:pt x="9" y="13"/>
                  </a:cubicBezTo>
                  <a:cubicBezTo>
                    <a:pt x="22" y="34"/>
                    <a:pt x="30" y="59"/>
                    <a:pt x="30" y="86"/>
                  </a:cubicBezTo>
                  <a:cubicBezTo>
                    <a:pt x="30" y="110"/>
                    <a:pt x="24" y="133"/>
                    <a:pt x="13" y="152"/>
                  </a:cubicBezTo>
                  <a:cubicBezTo>
                    <a:pt x="13" y="152"/>
                    <a:pt x="12" y="152"/>
                    <a:pt x="12" y="152"/>
                  </a:cubicBezTo>
                  <a:cubicBezTo>
                    <a:pt x="8" y="152"/>
                    <a:pt x="5" y="155"/>
                    <a:pt x="5" y="159"/>
                  </a:cubicBezTo>
                  <a:cubicBezTo>
                    <a:pt x="5" y="162"/>
                    <a:pt x="8" y="165"/>
                    <a:pt x="12" y="165"/>
                  </a:cubicBezTo>
                  <a:cubicBezTo>
                    <a:pt x="15" y="165"/>
                    <a:pt x="18" y="162"/>
                    <a:pt x="18" y="159"/>
                  </a:cubicBezTo>
                  <a:cubicBezTo>
                    <a:pt x="18" y="157"/>
                    <a:pt x="17" y="155"/>
                    <a:pt x="16" y="154"/>
                  </a:cubicBezTo>
                  <a:cubicBezTo>
                    <a:pt x="27" y="134"/>
                    <a:pt x="33" y="111"/>
                    <a:pt x="33" y="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7EC2E3F-97F0-772C-3E89-F21008DA78D9}"/>
                </a:ext>
              </a:extLst>
            </p:cNvPr>
            <p:cNvSpPr txBox="1"/>
            <p:nvPr/>
          </p:nvSpPr>
          <p:spPr>
            <a:xfrm>
              <a:off x="713861" y="2836644"/>
              <a:ext cx="2109794" cy="8920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600"/>
                </a:spcBef>
                <a:buSzPct val="100000"/>
              </a:pPr>
              <a:r>
                <a:rPr lang="en-US" b="1" dirty="0" err="1">
                  <a:solidFill>
                    <a:srgbClr val="313131"/>
                  </a:solidFill>
                </a:rPr>
                <a:t>iXBRL</a:t>
              </a:r>
              <a:r>
                <a:rPr lang="en-US" b="1" dirty="0">
                  <a:solidFill>
                    <a:srgbClr val="313131"/>
                  </a:solidFill>
                </a:rPr>
                <a:t> format</a:t>
              </a:r>
            </a:p>
            <a:p>
              <a:pPr marL="285750" indent="-285750"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313131"/>
                  </a:solidFill>
                </a:rPr>
                <a:t>inline eXtensible Business Reporting Language (</a:t>
              </a:r>
              <a:r>
                <a:rPr lang="en-US" sz="1400" b="1" dirty="0">
                  <a:solidFill>
                    <a:srgbClr val="313131"/>
                  </a:solidFill>
                </a:rPr>
                <a:t>iXBRL</a:t>
              </a:r>
              <a:r>
                <a:rPr lang="en-US" sz="1400" dirty="0">
                  <a:solidFill>
                    <a:srgbClr val="313131"/>
                  </a:solidFill>
                </a:rPr>
                <a:t>) format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3DD6B03-DE94-C8E2-43F6-3FF4C50ECDC8}"/>
                </a:ext>
              </a:extLst>
            </p:cNvPr>
            <p:cNvSpPr txBox="1"/>
            <p:nvPr/>
          </p:nvSpPr>
          <p:spPr>
            <a:xfrm>
              <a:off x="7692158" y="3351834"/>
              <a:ext cx="3212684" cy="10772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600"/>
                </a:spcBef>
                <a:buSzPct val="100000"/>
              </a:pPr>
              <a:r>
                <a:rPr lang="en-US" altLang="zh-CN" b="1" dirty="0">
                  <a:solidFill>
                    <a:srgbClr val="313131"/>
                  </a:solidFill>
                </a:rPr>
                <a:t>Digital tools</a:t>
              </a:r>
            </a:p>
            <a:p>
              <a:pPr marL="285750" indent="-285750"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313131"/>
                  </a:solidFill>
                </a:rPr>
                <a:t>IRD’s free conversion tool </a:t>
              </a:r>
              <a:r>
                <a:rPr lang="en-US" sz="1400" dirty="0"/>
                <a:t>with Specified iXBRL Templates Input Tools</a:t>
              </a:r>
              <a:r>
                <a:rPr lang="en-US" sz="1400" dirty="0">
                  <a:solidFill>
                    <a:srgbClr val="FF0000"/>
                  </a:solidFill>
                </a:rPr>
                <a:t> </a:t>
              </a:r>
            </a:p>
            <a:p>
              <a:pPr marL="285750" indent="-285750"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313131"/>
                  </a:solidFill>
                </a:rPr>
                <a:t>Deloitte’s patented Dr. Tax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46D489A-CC13-98F3-DA28-9A4E23ED8D9E}"/>
                </a:ext>
              </a:extLst>
            </p:cNvPr>
            <p:cNvSpPr txBox="1"/>
            <p:nvPr/>
          </p:nvSpPr>
          <p:spPr>
            <a:xfrm>
              <a:off x="7693558" y="1349296"/>
              <a:ext cx="3784580" cy="15850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600"/>
                </a:spcBef>
                <a:buSzPct val="100000"/>
              </a:pPr>
              <a:r>
                <a:rPr lang="en-US" b="1" dirty="0">
                  <a:solidFill>
                    <a:srgbClr val="313131"/>
                  </a:solidFill>
                </a:rPr>
                <a:t>Tagging</a:t>
              </a:r>
            </a:p>
            <a:p>
              <a:pPr marL="285750" indent="-285750"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313131"/>
                  </a:solidFill>
                </a:rPr>
                <a:t>Financial statements (P&amp;L, B/S)</a:t>
              </a:r>
            </a:p>
            <a:p>
              <a:pPr marL="285750" indent="-285750"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313131"/>
                  </a:solidFill>
                </a:rPr>
                <a:t>Notes to Financial statements (Related party transactions, Property, plant and equipment)</a:t>
              </a:r>
            </a:p>
            <a:p>
              <a:pPr marL="285750" indent="-285750"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313131"/>
                  </a:solidFill>
                </a:rPr>
                <a:t>Main tax computation schedules in the tax computations</a:t>
              </a:r>
            </a:p>
          </p:txBody>
        </p:sp>
        <p:cxnSp>
          <p:nvCxnSpPr>
            <p:cNvPr id="23" name="Elbow Connector 88">
              <a:extLst>
                <a:ext uri="{FF2B5EF4-FFF2-40B4-BE49-F238E27FC236}">
                  <a16:creationId xmlns:a16="http://schemas.microsoft.com/office/drawing/2014/main" id="{15227829-BBF8-5A10-7914-8A8C50F0128B}"/>
                </a:ext>
              </a:extLst>
            </p:cNvPr>
            <p:cNvCxnSpPr>
              <a:stCxn id="5" idx="35"/>
            </p:cNvCxnSpPr>
            <p:nvPr/>
          </p:nvCxnSpPr>
          <p:spPr>
            <a:xfrm flipV="1">
              <a:off x="6776602" y="1524983"/>
              <a:ext cx="753447" cy="1069603"/>
            </a:xfrm>
            <a:prstGeom prst="bentConnector2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121">
              <a:extLst>
                <a:ext uri="{FF2B5EF4-FFF2-40B4-BE49-F238E27FC236}">
                  <a16:creationId xmlns:a16="http://schemas.microsoft.com/office/drawing/2014/main" id="{1D2F03E6-4BD8-7B9D-2C31-9D12B5B9A4D3}"/>
                </a:ext>
              </a:extLst>
            </p:cNvPr>
            <p:cNvCxnSpPr/>
            <p:nvPr/>
          </p:nvCxnSpPr>
          <p:spPr>
            <a:xfrm flipV="1">
              <a:off x="7199589" y="3628587"/>
              <a:ext cx="698087" cy="89275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135">
              <a:extLst>
                <a:ext uri="{FF2B5EF4-FFF2-40B4-BE49-F238E27FC236}">
                  <a16:creationId xmlns:a16="http://schemas.microsoft.com/office/drawing/2014/main" id="{1502A6B8-42E6-C6EE-E81F-1DB1ED5A46D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978113" y="2957956"/>
              <a:ext cx="1006486" cy="742780"/>
            </a:xfrm>
            <a:prstGeom prst="bentConnector3">
              <a:avLst>
                <a:gd name="adj1" fmla="val 12921"/>
              </a:avLst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Freeform 300">
              <a:extLst>
                <a:ext uri="{FF2B5EF4-FFF2-40B4-BE49-F238E27FC236}">
                  <a16:creationId xmlns:a16="http://schemas.microsoft.com/office/drawing/2014/main" id="{D884E863-922F-8C29-8748-39448F8DCA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9424" y="3664274"/>
              <a:ext cx="917953" cy="764778"/>
            </a:xfrm>
            <a:custGeom>
              <a:avLst/>
              <a:gdLst>
                <a:gd name="T0" fmla="*/ 309 w 320"/>
                <a:gd name="T1" fmla="*/ 0 h 256"/>
                <a:gd name="T2" fmla="*/ 10 w 320"/>
                <a:gd name="T3" fmla="*/ 0 h 256"/>
                <a:gd name="T4" fmla="*/ 0 w 320"/>
                <a:gd name="T5" fmla="*/ 11 h 256"/>
                <a:gd name="T6" fmla="*/ 0 w 320"/>
                <a:gd name="T7" fmla="*/ 203 h 256"/>
                <a:gd name="T8" fmla="*/ 10 w 320"/>
                <a:gd name="T9" fmla="*/ 214 h 256"/>
                <a:gd name="T10" fmla="*/ 149 w 320"/>
                <a:gd name="T11" fmla="*/ 214 h 256"/>
                <a:gd name="T12" fmla="*/ 149 w 320"/>
                <a:gd name="T13" fmla="*/ 235 h 256"/>
                <a:gd name="T14" fmla="*/ 106 w 320"/>
                <a:gd name="T15" fmla="*/ 235 h 256"/>
                <a:gd name="T16" fmla="*/ 96 w 320"/>
                <a:gd name="T17" fmla="*/ 246 h 256"/>
                <a:gd name="T18" fmla="*/ 106 w 320"/>
                <a:gd name="T19" fmla="*/ 256 h 256"/>
                <a:gd name="T20" fmla="*/ 213 w 320"/>
                <a:gd name="T21" fmla="*/ 256 h 256"/>
                <a:gd name="T22" fmla="*/ 224 w 320"/>
                <a:gd name="T23" fmla="*/ 246 h 256"/>
                <a:gd name="T24" fmla="*/ 213 w 320"/>
                <a:gd name="T25" fmla="*/ 235 h 256"/>
                <a:gd name="T26" fmla="*/ 170 w 320"/>
                <a:gd name="T27" fmla="*/ 235 h 256"/>
                <a:gd name="T28" fmla="*/ 170 w 320"/>
                <a:gd name="T29" fmla="*/ 214 h 256"/>
                <a:gd name="T30" fmla="*/ 309 w 320"/>
                <a:gd name="T31" fmla="*/ 214 h 256"/>
                <a:gd name="T32" fmla="*/ 320 w 320"/>
                <a:gd name="T33" fmla="*/ 203 h 256"/>
                <a:gd name="T34" fmla="*/ 320 w 320"/>
                <a:gd name="T35" fmla="*/ 11 h 256"/>
                <a:gd name="T36" fmla="*/ 309 w 320"/>
                <a:gd name="T37" fmla="*/ 0 h 256"/>
                <a:gd name="T38" fmla="*/ 298 w 320"/>
                <a:gd name="T39" fmla="*/ 192 h 256"/>
                <a:gd name="T40" fmla="*/ 21 w 320"/>
                <a:gd name="T41" fmla="*/ 192 h 256"/>
                <a:gd name="T42" fmla="*/ 21 w 320"/>
                <a:gd name="T43" fmla="*/ 22 h 256"/>
                <a:gd name="T44" fmla="*/ 298 w 320"/>
                <a:gd name="T45" fmla="*/ 22 h 256"/>
                <a:gd name="T46" fmla="*/ 298 w 320"/>
                <a:gd name="T47" fmla="*/ 19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0" h="256">
                  <a:moveTo>
                    <a:pt x="30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09"/>
                    <a:pt x="4" y="214"/>
                    <a:pt x="10" y="214"/>
                  </a:cubicBezTo>
                  <a:cubicBezTo>
                    <a:pt x="149" y="214"/>
                    <a:pt x="149" y="214"/>
                    <a:pt x="149" y="214"/>
                  </a:cubicBezTo>
                  <a:cubicBezTo>
                    <a:pt x="149" y="235"/>
                    <a:pt x="149" y="235"/>
                    <a:pt x="149" y="235"/>
                  </a:cubicBezTo>
                  <a:cubicBezTo>
                    <a:pt x="106" y="235"/>
                    <a:pt x="106" y="235"/>
                    <a:pt x="106" y="235"/>
                  </a:cubicBezTo>
                  <a:cubicBezTo>
                    <a:pt x="100" y="235"/>
                    <a:pt x="96" y="240"/>
                    <a:pt x="96" y="246"/>
                  </a:cubicBezTo>
                  <a:cubicBezTo>
                    <a:pt x="96" y="252"/>
                    <a:pt x="100" y="256"/>
                    <a:pt x="106" y="256"/>
                  </a:cubicBezTo>
                  <a:cubicBezTo>
                    <a:pt x="213" y="256"/>
                    <a:pt x="213" y="256"/>
                    <a:pt x="213" y="256"/>
                  </a:cubicBezTo>
                  <a:cubicBezTo>
                    <a:pt x="219" y="256"/>
                    <a:pt x="224" y="252"/>
                    <a:pt x="224" y="246"/>
                  </a:cubicBezTo>
                  <a:cubicBezTo>
                    <a:pt x="224" y="240"/>
                    <a:pt x="219" y="235"/>
                    <a:pt x="213" y="235"/>
                  </a:cubicBezTo>
                  <a:cubicBezTo>
                    <a:pt x="170" y="235"/>
                    <a:pt x="170" y="235"/>
                    <a:pt x="170" y="235"/>
                  </a:cubicBezTo>
                  <a:cubicBezTo>
                    <a:pt x="170" y="214"/>
                    <a:pt x="170" y="214"/>
                    <a:pt x="170" y="214"/>
                  </a:cubicBezTo>
                  <a:cubicBezTo>
                    <a:pt x="309" y="214"/>
                    <a:pt x="309" y="214"/>
                    <a:pt x="309" y="214"/>
                  </a:cubicBezTo>
                  <a:cubicBezTo>
                    <a:pt x="315" y="214"/>
                    <a:pt x="320" y="209"/>
                    <a:pt x="320" y="203"/>
                  </a:cubicBezTo>
                  <a:cubicBezTo>
                    <a:pt x="320" y="11"/>
                    <a:pt x="320" y="11"/>
                    <a:pt x="320" y="11"/>
                  </a:cubicBezTo>
                  <a:cubicBezTo>
                    <a:pt x="320" y="5"/>
                    <a:pt x="315" y="0"/>
                    <a:pt x="309" y="0"/>
                  </a:cubicBezTo>
                  <a:close/>
                  <a:moveTo>
                    <a:pt x="298" y="192"/>
                  </a:moveTo>
                  <a:cubicBezTo>
                    <a:pt x="21" y="192"/>
                    <a:pt x="21" y="192"/>
                    <a:pt x="21" y="19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98" y="22"/>
                    <a:pt x="298" y="22"/>
                    <a:pt x="298" y="22"/>
                  </a:cubicBezTo>
                  <a:lnTo>
                    <a:pt x="298" y="1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7BD4119E-EE7D-A8B5-F090-7A5895B55E79}"/>
                </a:ext>
              </a:extLst>
            </p:cNvPr>
            <p:cNvSpPr/>
            <p:nvPr/>
          </p:nvSpPr>
          <p:spPr bwMode="gray">
            <a:xfrm>
              <a:off x="5591824" y="2215281"/>
              <a:ext cx="826969" cy="752542"/>
            </a:xfrm>
            <a:prstGeom prst="ellipse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Freeform 36">
              <a:extLst>
                <a:ext uri="{FF2B5EF4-FFF2-40B4-BE49-F238E27FC236}">
                  <a16:creationId xmlns:a16="http://schemas.microsoft.com/office/drawing/2014/main" id="{A9416AB2-A31C-32D1-3E20-0814A047EC04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11814" y="2130383"/>
              <a:ext cx="987174" cy="928408"/>
            </a:xfrm>
            <a:custGeom>
              <a:avLst/>
              <a:gdLst>
                <a:gd name="T0" fmla="*/ 324 w 512"/>
                <a:gd name="T1" fmla="*/ 194 h 512"/>
                <a:gd name="T2" fmla="*/ 330 w 512"/>
                <a:gd name="T3" fmla="*/ 167 h 512"/>
                <a:gd name="T4" fmla="*/ 400 w 512"/>
                <a:gd name="T5" fmla="*/ 182 h 512"/>
                <a:gd name="T6" fmla="*/ 386 w 512"/>
                <a:gd name="T7" fmla="*/ 223 h 512"/>
                <a:gd name="T8" fmla="*/ 351 w 512"/>
                <a:gd name="T9" fmla="*/ 247 h 512"/>
                <a:gd name="T10" fmla="*/ 312 w 512"/>
                <a:gd name="T11" fmla="*/ 243 h 512"/>
                <a:gd name="T12" fmla="*/ 278 w 512"/>
                <a:gd name="T13" fmla="*/ 222 h 512"/>
                <a:gd name="T14" fmla="*/ 264 w 512"/>
                <a:gd name="T15" fmla="*/ 183 h 512"/>
                <a:gd name="T16" fmla="*/ 275 w 512"/>
                <a:gd name="T17" fmla="*/ 144 h 512"/>
                <a:gd name="T18" fmla="*/ 308 w 512"/>
                <a:gd name="T19" fmla="*/ 119 h 512"/>
                <a:gd name="T20" fmla="*/ 331 w 512"/>
                <a:gd name="T21" fmla="*/ 128 h 512"/>
                <a:gd name="T22" fmla="*/ 364 w 512"/>
                <a:gd name="T23" fmla="*/ 136 h 512"/>
                <a:gd name="T24" fmla="*/ 384 w 512"/>
                <a:gd name="T25" fmla="*/ 164 h 512"/>
                <a:gd name="T26" fmla="*/ 320 w 512"/>
                <a:gd name="T27" fmla="*/ 147 h 512"/>
                <a:gd name="T28" fmla="*/ 330 w 512"/>
                <a:gd name="T29" fmla="*/ 217 h 512"/>
                <a:gd name="T30" fmla="*/ 512 w 512"/>
                <a:gd name="T31" fmla="*/ 256 h 512"/>
                <a:gd name="T32" fmla="*/ 512 w 512"/>
                <a:gd name="T33" fmla="*/ 256 h 512"/>
                <a:gd name="T34" fmla="*/ 268 w 512"/>
                <a:gd name="T35" fmla="*/ 290 h 512"/>
                <a:gd name="T36" fmla="*/ 236 w 512"/>
                <a:gd name="T37" fmla="*/ 251 h 512"/>
                <a:gd name="T38" fmla="*/ 187 w 512"/>
                <a:gd name="T39" fmla="*/ 238 h 512"/>
                <a:gd name="T40" fmla="*/ 140 w 512"/>
                <a:gd name="T41" fmla="*/ 256 h 512"/>
                <a:gd name="T42" fmla="*/ 113 w 512"/>
                <a:gd name="T43" fmla="*/ 299 h 512"/>
                <a:gd name="T44" fmla="*/ 115 w 512"/>
                <a:gd name="T45" fmla="*/ 350 h 512"/>
                <a:gd name="T46" fmla="*/ 147 w 512"/>
                <a:gd name="T47" fmla="*/ 388 h 512"/>
                <a:gd name="T48" fmla="*/ 196 w 512"/>
                <a:gd name="T49" fmla="*/ 401 h 512"/>
                <a:gd name="T50" fmla="*/ 237 w 512"/>
                <a:gd name="T51" fmla="*/ 383 h 512"/>
                <a:gd name="T52" fmla="*/ 266 w 512"/>
                <a:gd name="T53" fmla="*/ 345 h 512"/>
                <a:gd name="T54" fmla="*/ 410 w 512"/>
                <a:gd name="T55" fmla="*/ 163 h 512"/>
                <a:gd name="T56" fmla="*/ 384 w 512"/>
                <a:gd name="T57" fmla="*/ 119 h 512"/>
                <a:gd name="T58" fmla="*/ 337 w 512"/>
                <a:gd name="T59" fmla="*/ 99 h 512"/>
                <a:gd name="T60" fmla="*/ 288 w 512"/>
                <a:gd name="T61" fmla="*/ 111 h 512"/>
                <a:gd name="T62" fmla="*/ 255 w 512"/>
                <a:gd name="T63" fmla="*/ 149 h 512"/>
                <a:gd name="T64" fmla="*/ 251 w 512"/>
                <a:gd name="T65" fmla="*/ 199 h 512"/>
                <a:gd name="T66" fmla="*/ 277 w 512"/>
                <a:gd name="T67" fmla="*/ 243 h 512"/>
                <a:gd name="T68" fmla="*/ 323 w 512"/>
                <a:gd name="T69" fmla="*/ 263 h 512"/>
                <a:gd name="T70" fmla="*/ 358 w 512"/>
                <a:gd name="T71" fmla="*/ 270 h 512"/>
                <a:gd name="T72" fmla="*/ 405 w 512"/>
                <a:gd name="T73" fmla="*/ 237 h 512"/>
                <a:gd name="T74" fmla="*/ 423 w 512"/>
                <a:gd name="T75" fmla="*/ 182 h 512"/>
                <a:gd name="T76" fmla="*/ 179 w 512"/>
                <a:gd name="T77" fmla="*/ 313 h 512"/>
                <a:gd name="T78" fmla="*/ 204 w 512"/>
                <a:gd name="T79" fmla="*/ 326 h 512"/>
                <a:gd name="T80" fmla="*/ 262 w 512"/>
                <a:gd name="T81" fmla="*/ 321 h 512"/>
                <a:gd name="T82" fmla="*/ 248 w 512"/>
                <a:gd name="T83" fmla="*/ 361 h 512"/>
                <a:gd name="T84" fmla="*/ 212 w 512"/>
                <a:gd name="T85" fmla="*/ 386 h 512"/>
                <a:gd name="T86" fmla="*/ 173 w 512"/>
                <a:gd name="T87" fmla="*/ 382 h 512"/>
                <a:gd name="T88" fmla="*/ 139 w 512"/>
                <a:gd name="T89" fmla="*/ 360 h 512"/>
                <a:gd name="T90" fmla="*/ 125 w 512"/>
                <a:gd name="T91" fmla="*/ 321 h 512"/>
                <a:gd name="T92" fmla="*/ 137 w 512"/>
                <a:gd name="T93" fmla="*/ 282 h 512"/>
                <a:gd name="T94" fmla="*/ 169 w 512"/>
                <a:gd name="T95" fmla="*/ 258 h 512"/>
                <a:gd name="T96" fmla="*/ 193 w 512"/>
                <a:gd name="T97" fmla="*/ 266 h 512"/>
                <a:gd name="T98" fmla="*/ 226 w 512"/>
                <a:gd name="T99" fmla="*/ 274 h 512"/>
                <a:gd name="T100" fmla="*/ 246 w 512"/>
                <a:gd name="T101" fmla="*/ 303 h 512"/>
                <a:gd name="T102" fmla="*/ 181 w 512"/>
                <a:gd name="T103" fmla="*/ 286 h 512"/>
                <a:gd name="T104" fmla="*/ 192 w 512"/>
                <a:gd name="T105" fmla="*/ 35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2" h="512">
                  <a:moveTo>
                    <a:pt x="344" y="177"/>
                  </a:moveTo>
                  <a:cubicBezTo>
                    <a:pt x="345" y="180"/>
                    <a:pt x="345" y="184"/>
                    <a:pt x="343" y="188"/>
                  </a:cubicBezTo>
                  <a:cubicBezTo>
                    <a:pt x="341" y="191"/>
                    <a:pt x="338" y="193"/>
                    <a:pt x="335" y="195"/>
                  </a:cubicBezTo>
                  <a:cubicBezTo>
                    <a:pt x="331" y="196"/>
                    <a:pt x="327" y="195"/>
                    <a:pt x="324" y="194"/>
                  </a:cubicBezTo>
                  <a:cubicBezTo>
                    <a:pt x="320" y="192"/>
                    <a:pt x="318" y="189"/>
                    <a:pt x="317" y="185"/>
                  </a:cubicBezTo>
                  <a:cubicBezTo>
                    <a:pt x="316" y="182"/>
                    <a:pt x="316" y="178"/>
                    <a:pt x="318" y="174"/>
                  </a:cubicBezTo>
                  <a:cubicBezTo>
                    <a:pt x="320" y="171"/>
                    <a:pt x="322" y="169"/>
                    <a:pt x="326" y="167"/>
                  </a:cubicBezTo>
                  <a:cubicBezTo>
                    <a:pt x="328" y="167"/>
                    <a:pt x="329" y="167"/>
                    <a:pt x="330" y="167"/>
                  </a:cubicBezTo>
                  <a:cubicBezTo>
                    <a:pt x="333" y="167"/>
                    <a:pt x="335" y="167"/>
                    <a:pt x="337" y="168"/>
                  </a:cubicBezTo>
                  <a:cubicBezTo>
                    <a:pt x="340" y="170"/>
                    <a:pt x="343" y="173"/>
                    <a:pt x="344" y="177"/>
                  </a:cubicBezTo>
                  <a:close/>
                  <a:moveTo>
                    <a:pt x="397" y="179"/>
                  </a:moveTo>
                  <a:cubicBezTo>
                    <a:pt x="398" y="180"/>
                    <a:pt x="399" y="181"/>
                    <a:pt x="400" y="182"/>
                  </a:cubicBezTo>
                  <a:cubicBezTo>
                    <a:pt x="399" y="183"/>
                    <a:pt x="398" y="184"/>
                    <a:pt x="397" y="185"/>
                  </a:cubicBezTo>
                  <a:cubicBezTo>
                    <a:pt x="392" y="189"/>
                    <a:pt x="386" y="193"/>
                    <a:pt x="384" y="199"/>
                  </a:cubicBezTo>
                  <a:cubicBezTo>
                    <a:pt x="382" y="206"/>
                    <a:pt x="384" y="212"/>
                    <a:pt x="385" y="218"/>
                  </a:cubicBezTo>
                  <a:cubicBezTo>
                    <a:pt x="386" y="220"/>
                    <a:pt x="386" y="221"/>
                    <a:pt x="386" y="223"/>
                  </a:cubicBezTo>
                  <a:cubicBezTo>
                    <a:pt x="385" y="223"/>
                    <a:pt x="383" y="223"/>
                    <a:pt x="382" y="223"/>
                  </a:cubicBezTo>
                  <a:cubicBezTo>
                    <a:pt x="376" y="223"/>
                    <a:pt x="369" y="223"/>
                    <a:pt x="363" y="227"/>
                  </a:cubicBezTo>
                  <a:cubicBezTo>
                    <a:pt x="357" y="231"/>
                    <a:pt x="355" y="237"/>
                    <a:pt x="353" y="243"/>
                  </a:cubicBezTo>
                  <a:cubicBezTo>
                    <a:pt x="352" y="244"/>
                    <a:pt x="352" y="246"/>
                    <a:pt x="351" y="247"/>
                  </a:cubicBezTo>
                  <a:cubicBezTo>
                    <a:pt x="350" y="246"/>
                    <a:pt x="348" y="244"/>
                    <a:pt x="347" y="244"/>
                  </a:cubicBezTo>
                  <a:cubicBezTo>
                    <a:pt x="342" y="240"/>
                    <a:pt x="336" y="234"/>
                    <a:pt x="330" y="234"/>
                  </a:cubicBezTo>
                  <a:cubicBezTo>
                    <a:pt x="329" y="234"/>
                    <a:pt x="329" y="234"/>
                    <a:pt x="329" y="234"/>
                  </a:cubicBezTo>
                  <a:cubicBezTo>
                    <a:pt x="322" y="234"/>
                    <a:pt x="317" y="240"/>
                    <a:pt x="312" y="243"/>
                  </a:cubicBezTo>
                  <a:cubicBezTo>
                    <a:pt x="311" y="244"/>
                    <a:pt x="309" y="246"/>
                    <a:pt x="308" y="247"/>
                  </a:cubicBezTo>
                  <a:cubicBezTo>
                    <a:pt x="307" y="246"/>
                    <a:pt x="307" y="244"/>
                    <a:pt x="306" y="243"/>
                  </a:cubicBezTo>
                  <a:cubicBezTo>
                    <a:pt x="304" y="237"/>
                    <a:pt x="302" y="230"/>
                    <a:pt x="296" y="226"/>
                  </a:cubicBezTo>
                  <a:cubicBezTo>
                    <a:pt x="291" y="222"/>
                    <a:pt x="284" y="222"/>
                    <a:pt x="278" y="222"/>
                  </a:cubicBezTo>
                  <a:cubicBezTo>
                    <a:pt x="277" y="222"/>
                    <a:pt x="275" y="222"/>
                    <a:pt x="273" y="221"/>
                  </a:cubicBezTo>
                  <a:cubicBezTo>
                    <a:pt x="274" y="220"/>
                    <a:pt x="274" y="218"/>
                    <a:pt x="274" y="217"/>
                  </a:cubicBezTo>
                  <a:cubicBezTo>
                    <a:pt x="276" y="211"/>
                    <a:pt x="278" y="204"/>
                    <a:pt x="276" y="198"/>
                  </a:cubicBezTo>
                  <a:cubicBezTo>
                    <a:pt x="274" y="191"/>
                    <a:pt x="269" y="187"/>
                    <a:pt x="264" y="183"/>
                  </a:cubicBezTo>
                  <a:cubicBezTo>
                    <a:pt x="263" y="182"/>
                    <a:pt x="261" y="181"/>
                    <a:pt x="260" y="180"/>
                  </a:cubicBezTo>
                  <a:cubicBezTo>
                    <a:pt x="262" y="179"/>
                    <a:pt x="263" y="178"/>
                    <a:pt x="264" y="177"/>
                  </a:cubicBezTo>
                  <a:cubicBezTo>
                    <a:pt x="269" y="173"/>
                    <a:pt x="275" y="169"/>
                    <a:pt x="277" y="163"/>
                  </a:cubicBezTo>
                  <a:cubicBezTo>
                    <a:pt x="279" y="156"/>
                    <a:pt x="277" y="150"/>
                    <a:pt x="275" y="144"/>
                  </a:cubicBezTo>
                  <a:cubicBezTo>
                    <a:pt x="275" y="142"/>
                    <a:pt x="275" y="141"/>
                    <a:pt x="274" y="139"/>
                  </a:cubicBezTo>
                  <a:cubicBezTo>
                    <a:pt x="276" y="139"/>
                    <a:pt x="278" y="139"/>
                    <a:pt x="279" y="139"/>
                  </a:cubicBezTo>
                  <a:cubicBezTo>
                    <a:pt x="285" y="139"/>
                    <a:pt x="292" y="139"/>
                    <a:pt x="298" y="135"/>
                  </a:cubicBezTo>
                  <a:cubicBezTo>
                    <a:pt x="303" y="131"/>
                    <a:pt x="306" y="125"/>
                    <a:pt x="308" y="119"/>
                  </a:cubicBezTo>
                  <a:cubicBezTo>
                    <a:pt x="308" y="118"/>
                    <a:pt x="309" y="116"/>
                    <a:pt x="310" y="115"/>
                  </a:cubicBezTo>
                  <a:cubicBezTo>
                    <a:pt x="311" y="116"/>
                    <a:pt x="313" y="118"/>
                    <a:pt x="314" y="118"/>
                  </a:cubicBezTo>
                  <a:cubicBezTo>
                    <a:pt x="319" y="122"/>
                    <a:pt x="324" y="128"/>
                    <a:pt x="331" y="128"/>
                  </a:cubicBezTo>
                  <a:cubicBezTo>
                    <a:pt x="331" y="128"/>
                    <a:pt x="331" y="128"/>
                    <a:pt x="331" y="128"/>
                  </a:cubicBezTo>
                  <a:cubicBezTo>
                    <a:pt x="338" y="128"/>
                    <a:pt x="344" y="122"/>
                    <a:pt x="349" y="119"/>
                  </a:cubicBezTo>
                  <a:cubicBezTo>
                    <a:pt x="350" y="118"/>
                    <a:pt x="352" y="116"/>
                    <a:pt x="353" y="115"/>
                  </a:cubicBezTo>
                  <a:cubicBezTo>
                    <a:pt x="353" y="116"/>
                    <a:pt x="354" y="118"/>
                    <a:pt x="354" y="119"/>
                  </a:cubicBezTo>
                  <a:cubicBezTo>
                    <a:pt x="356" y="125"/>
                    <a:pt x="359" y="132"/>
                    <a:pt x="364" y="136"/>
                  </a:cubicBezTo>
                  <a:cubicBezTo>
                    <a:pt x="370" y="140"/>
                    <a:pt x="377" y="140"/>
                    <a:pt x="383" y="140"/>
                  </a:cubicBezTo>
                  <a:cubicBezTo>
                    <a:pt x="384" y="140"/>
                    <a:pt x="386" y="140"/>
                    <a:pt x="387" y="141"/>
                  </a:cubicBezTo>
                  <a:cubicBezTo>
                    <a:pt x="387" y="142"/>
                    <a:pt x="387" y="144"/>
                    <a:pt x="386" y="145"/>
                  </a:cubicBezTo>
                  <a:cubicBezTo>
                    <a:pt x="384" y="151"/>
                    <a:pt x="382" y="158"/>
                    <a:pt x="384" y="164"/>
                  </a:cubicBezTo>
                  <a:cubicBezTo>
                    <a:pt x="386" y="171"/>
                    <a:pt x="392" y="175"/>
                    <a:pt x="397" y="179"/>
                  </a:cubicBezTo>
                  <a:close/>
                  <a:moveTo>
                    <a:pt x="364" y="170"/>
                  </a:moveTo>
                  <a:cubicBezTo>
                    <a:pt x="361" y="161"/>
                    <a:pt x="355" y="154"/>
                    <a:pt x="347" y="150"/>
                  </a:cubicBezTo>
                  <a:cubicBezTo>
                    <a:pt x="338" y="145"/>
                    <a:pt x="329" y="144"/>
                    <a:pt x="320" y="147"/>
                  </a:cubicBezTo>
                  <a:cubicBezTo>
                    <a:pt x="311" y="150"/>
                    <a:pt x="303" y="156"/>
                    <a:pt x="299" y="164"/>
                  </a:cubicBezTo>
                  <a:cubicBezTo>
                    <a:pt x="294" y="173"/>
                    <a:pt x="294" y="182"/>
                    <a:pt x="296" y="192"/>
                  </a:cubicBezTo>
                  <a:cubicBezTo>
                    <a:pt x="299" y="201"/>
                    <a:pt x="305" y="208"/>
                    <a:pt x="314" y="212"/>
                  </a:cubicBezTo>
                  <a:cubicBezTo>
                    <a:pt x="319" y="215"/>
                    <a:pt x="325" y="217"/>
                    <a:pt x="330" y="217"/>
                  </a:cubicBezTo>
                  <a:cubicBezTo>
                    <a:pt x="334" y="217"/>
                    <a:pt x="337" y="216"/>
                    <a:pt x="341" y="215"/>
                  </a:cubicBezTo>
                  <a:cubicBezTo>
                    <a:pt x="350" y="212"/>
                    <a:pt x="357" y="206"/>
                    <a:pt x="362" y="198"/>
                  </a:cubicBezTo>
                  <a:cubicBezTo>
                    <a:pt x="366" y="189"/>
                    <a:pt x="367" y="180"/>
                    <a:pt x="364" y="170"/>
                  </a:cubicBezTo>
                  <a:close/>
                  <a:moveTo>
                    <a:pt x="512" y="256"/>
                  </a:moveTo>
                  <a:cubicBezTo>
                    <a:pt x="512" y="397"/>
                    <a:pt x="397" y="512"/>
                    <a:pt x="256" y="512"/>
                  </a:cubicBezTo>
                  <a:cubicBezTo>
                    <a:pt x="114" y="512"/>
                    <a:pt x="0" y="397"/>
                    <a:pt x="0" y="256"/>
                  </a:cubicBezTo>
                  <a:cubicBezTo>
                    <a:pt x="0" y="114"/>
                    <a:pt x="114" y="0"/>
                    <a:pt x="256" y="0"/>
                  </a:cubicBezTo>
                  <a:cubicBezTo>
                    <a:pt x="397" y="0"/>
                    <a:pt x="512" y="114"/>
                    <a:pt x="512" y="256"/>
                  </a:cubicBezTo>
                  <a:close/>
                  <a:moveTo>
                    <a:pt x="284" y="321"/>
                  </a:moveTo>
                  <a:cubicBezTo>
                    <a:pt x="285" y="312"/>
                    <a:pt x="277" y="306"/>
                    <a:pt x="271" y="301"/>
                  </a:cubicBezTo>
                  <a:cubicBezTo>
                    <a:pt x="270" y="300"/>
                    <a:pt x="267" y="298"/>
                    <a:pt x="266" y="297"/>
                  </a:cubicBezTo>
                  <a:cubicBezTo>
                    <a:pt x="266" y="295"/>
                    <a:pt x="267" y="292"/>
                    <a:pt x="268" y="290"/>
                  </a:cubicBezTo>
                  <a:cubicBezTo>
                    <a:pt x="270" y="283"/>
                    <a:pt x="273" y="274"/>
                    <a:pt x="267" y="266"/>
                  </a:cubicBezTo>
                  <a:cubicBezTo>
                    <a:pt x="262" y="258"/>
                    <a:pt x="252" y="258"/>
                    <a:pt x="245" y="258"/>
                  </a:cubicBezTo>
                  <a:cubicBezTo>
                    <a:pt x="243" y="258"/>
                    <a:pt x="240" y="257"/>
                    <a:pt x="238" y="257"/>
                  </a:cubicBezTo>
                  <a:cubicBezTo>
                    <a:pt x="238" y="256"/>
                    <a:pt x="237" y="253"/>
                    <a:pt x="236" y="251"/>
                  </a:cubicBezTo>
                  <a:cubicBezTo>
                    <a:pt x="234" y="244"/>
                    <a:pt x="231" y="235"/>
                    <a:pt x="222" y="232"/>
                  </a:cubicBezTo>
                  <a:cubicBezTo>
                    <a:pt x="213" y="229"/>
                    <a:pt x="204" y="234"/>
                    <a:pt x="199" y="238"/>
                  </a:cubicBezTo>
                  <a:cubicBezTo>
                    <a:pt x="197" y="239"/>
                    <a:pt x="194" y="241"/>
                    <a:pt x="193" y="242"/>
                  </a:cubicBezTo>
                  <a:cubicBezTo>
                    <a:pt x="191" y="241"/>
                    <a:pt x="189" y="239"/>
                    <a:pt x="187" y="238"/>
                  </a:cubicBezTo>
                  <a:cubicBezTo>
                    <a:pt x="182" y="234"/>
                    <a:pt x="173" y="228"/>
                    <a:pt x="164" y="231"/>
                  </a:cubicBezTo>
                  <a:cubicBezTo>
                    <a:pt x="155" y="234"/>
                    <a:pt x="152" y="243"/>
                    <a:pt x="149" y="250"/>
                  </a:cubicBezTo>
                  <a:cubicBezTo>
                    <a:pt x="148" y="252"/>
                    <a:pt x="147" y="255"/>
                    <a:pt x="147" y="256"/>
                  </a:cubicBezTo>
                  <a:cubicBezTo>
                    <a:pt x="145" y="256"/>
                    <a:pt x="142" y="256"/>
                    <a:pt x="140" y="256"/>
                  </a:cubicBezTo>
                  <a:cubicBezTo>
                    <a:pt x="133" y="256"/>
                    <a:pt x="123" y="257"/>
                    <a:pt x="117" y="264"/>
                  </a:cubicBezTo>
                  <a:cubicBezTo>
                    <a:pt x="112" y="272"/>
                    <a:pt x="114" y="281"/>
                    <a:pt x="116" y="288"/>
                  </a:cubicBezTo>
                  <a:cubicBezTo>
                    <a:pt x="117" y="290"/>
                    <a:pt x="118" y="293"/>
                    <a:pt x="118" y="295"/>
                  </a:cubicBezTo>
                  <a:cubicBezTo>
                    <a:pt x="117" y="296"/>
                    <a:pt x="114" y="298"/>
                    <a:pt x="113" y="299"/>
                  </a:cubicBezTo>
                  <a:cubicBezTo>
                    <a:pt x="107" y="303"/>
                    <a:pt x="99" y="309"/>
                    <a:pt x="99" y="318"/>
                  </a:cubicBezTo>
                  <a:cubicBezTo>
                    <a:pt x="99" y="328"/>
                    <a:pt x="106" y="334"/>
                    <a:pt x="112" y="338"/>
                  </a:cubicBezTo>
                  <a:cubicBezTo>
                    <a:pt x="114" y="340"/>
                    <a:pt x="117" y="342"/>
                    <a:pt x="117" y="342"/>
                  </a:cubicBezTo>
                  <a:cubicBezTo>
                    <a:pt x="117" y="344"/>
                    <a:pt x="116" y="347"/>
                    <a:pt x="115" y="350"/>
                  </a:cubicBezTo>
                  <a:cubicBezTo>
                    <a:pt x="113" y="357"/>
                    <a:pt x="110" y="366"/>
                    <a:pt x="116" y="373"/>
                  </a:cubicBezTo>
                  <a:cubicBezTo>
                    <a:pt x="121" y="381"/>
                    <a:pt x="131" y="381"/>
                    <a:pt x="138" y="382"/>
                  </a:cubicBezTo>
                  <a:cubicBezTo>
                    <a:pt x="140" y="382"/>
                    <a:pt x="143" y="382"/>
                    <a:pt x="145" y="382"/>
                  </a:cubicBezTo>
                  <a:cubicBezTo>
                    <a:pt x="146" y="384"/>
                    <a:pt x="147" y="387"/>
                    <a:pt x="147" y="388"/>
                  </a:cubicBezTo>
                  <a:cubicBezTo>
                    <a:pt x="150" y="395"/>
                    <a:pt x="153" y="404"/>
                    <a:pt x="162" y="408"/>
                  </a:cubicBezTo>
                  <a:cubicBezTo>
                    <a:pt x="171" y="411"/>
                    <a:pt x="179" y="405"/>
                    <a:pt x="185" y="401"/>
                  </a:cubicBezTo>
                  <a:cubicBezTo>
                    <a:pt x="186" y="400"/>
                    <a:pt x="189" y="398"/>
                    <a:pt x="191" y="398"/>
                  </a:cubicBezTo>
                  <a:cubicBezTo>
                    <a:pt x="192" y="398"/>
                    <a:pt x="194" y="400"/>
                    <a:pt x="196" y="401"/>
                  </a:cubicBezTo>
                  <a:cubicBezTo>
                    <a:pt x="201" y="405"/>
                    <a:pt x="207" y="409"/>
                    <a:pt x="214" y="409"/>
                  </a:cubicBezTo>
                  <a:cubicBezTo>
                    <a:pt x="216" y="409"/>
                    <a:pt x="217" y="409"/>
                    <a:pt x="219" y="408"/>
                  </a:cubicBezTo>
                  <a:cubicBezTo>
                    <a:pt x="228" y="405"/>
                    <a:pt x="232" y="396"/>
                    <a:pt x="234" y="389"/>
                  </a:cubicBezTo>
                  <a:cubicBezTo>
                    <a:pt x="235" y="387"/>
                    <a:pt x="236" y="385"/>
                    <a:pt x="237" y="383"/>
                  </a:cubicBezTo>
                  <a:cubicBezTo>
                    <a:pt x="238" y="383"/>
                    <a:pt x="241" y="383"/>
                    <a:pt x="244" y="383"/>
                  </a:cubicBezTo>
                  <a:cubicBezTo>
                    <a:pt x="251" y="383"/>
                    <a:pt x="260" y="383"/>
                    <a:pt x="266" y="375"/>
                  </a:cubicBezTo>
                  <a:cubicBezTo>
                    <a:pt x="272" y="368"/>
                    <a:pt x="269" y="358"/>
                    <a:pt x="267" y="351"/>
                  </a:cubicBezTo>
                  <a:cubicBezTo>
                    <a:pt x="267" y="349"/>
                    <a:pt x="266" y="346"/>
                    <a:pt x="266" y="345"/>
                  </a:cubicBezTo>
                  <a:cubicBezTo>
                    <a:pt x="267" y="344"/>
                    <a:pt x="269" y="342"/>
                    <a:pt x="271" y="341"/>
                  </a:cubicBezTo>
                  <a:cubicBezTo>
                    <a:pt x="276" y="336"/>
                    <a:pt x="284" y="331"/>
                    <a:pt x="284" y="321"/>
                  </a:cubicBezTo>
                  <a:close/>
                  <a:moveTo>
                    <a:pt x="423" y="182"/>
                  </a:moveTo>
                  <a:cubicBezTo>
                    <a:pt x="423" y="173"/>
                    <a:pt x="416" y="167"/>
                    <a:pt x="410" y="163"/>
                  </a:cubicBezTo>
                  <a:cubicBezTo>
                    <a:pt x="408" y="161"/>
                    <a:pt x="406" y="159"/>
                    <a:pt x="405" y="158"/>
                  </a:cubicBezTo>
                  <a:cubicBezTo>
                    <a:pt x="405" y="156"/>
                    <a:pt x="406" y="153"/>
                    <a:pt x="407" y="151"/>
                  </a:cubicBezTo>
                  <a:cubicBezTo>
                    <a:pt x="409" y="144"/>
                    <a:pt x="412" y="135"/>
                    <a:pt x="406" y="127"/>
                  </a:cubicBezTo>
                  <a:cubicBezTo>
                    <a:pt x="401" y="120"/>
                    <a:pt x="391" y="119"/>
                    <a:pt x="384" y="119"/>
                  </a:cubicBezTo>
                  <a:cubicBezTo>
                    <a:pt x="382" y="119"/>
                    <a:pt x="379" y="119"/>
                    <a:pt x="377" y="118"/>
                  </a:cubicBezTo>
                  <a:cubicBezTo>
                    <a:pt x="376" y="117"/>
                    <a:pt x="375" y="114"/>
                    <a:pt x="375" y="112"/>
                  </a:cubicBezTo>
                  <a:cubicBezTo>
                    <a:pt x="372" y="105"/>
                    <a:pt x="369" y="96"/>
                    <a:pt x="360" y="93"/>
                  </a:cubicBezTo>
                  <a:cubicBezTo>
                    <a:pt x="351" y="90"/>
                    <a:pt x="343" y="95"/>
                    <a:pt x="337" y="99"/>
                  </a:cubicBezTo>
                  <a:cubicBezTo>
                    <a:pt x="336" y="101"/>
                    <a:pt x="333" y="102"/>
                    <a:pt x="331" y="103"/>
                  </a:cubicBezTo>
                  <a:cubicBezTo>
                    <a:pt x="330" y="102"/>
                    <a:pt x="328" y="101"/>
                    <a:pt x="326" y="99"/>
                  </a:cubicBezTo>
                  <a:cubicBezTo>
                    <a:pt x="320" y="95"/>
                    <a:pt x="312" y="89"/>
                    <a:pt x="303" y="92"/>
                  </a:cubicBezTo>
                  <a:cubicBezTo>
                    <a:pt x="294" y="95"/>
                    <a:pt x="290" y="105"/>
                    <a:pt x="288" y="111"/>
                  </a:cubicBezTo>
                  <a:cubicBezTo>
                    <a:pt x="287" y="113"/>
                    <a:pt x="286" y="116"/>
                    <a:pt x="285" y="117"/>
                  </a:cubicBezTo>
                  <a:cubicBezTo>
                    <a:pt x="284" y="118"/>
                    <a:pt x="281" y="118"/>
                    <a:pt x="279" y="118"/>
                  </a:cubicBezTo>
                  <a:cubicBezTo>
                    <a:pt x="271" y="118"/>
                    <a:pt x="262" y="118"/>
                    <a:pt x="256" y="125"/>
                  </a:cubicBezTo>
                  <a:cubicBezTo>
                    <a:pt x="250" y="133"/>
                    <a:pt x="253" y="142"/>
                    <a:pt x="255" y="149"/>
                  </a:cubicBezTo>
                  <a:cubicBezTo>
                    <a:pt x="255" y="151"/>
                    <a:pt x="256" y="154"/>
                    <a:pt x="256" y="156"/>
                  </a:cubicBezTo>
                  <a:cubicBezTo>
                    <a:pt x="255" y="157"/>
                    <a:pt x="253" y="159"/>
                    <a:pt x="251" y="160"/>
                  </a:cubicBezTo>
                  <a:cubicBezTo>
                    <a:pt x="246" y="164"/>
                    <a:pt x="238" y="170"/>
                    <a:pt x="238" y="180"/>
                  </a:cubicBezTo>
                  <a:cubicBezTo>
                    <a:pt x="237" y="189"/>
                    <a:pt x="245" y="195"/>
                    <a:pt x="251" y="199"/>
                  </a:cubicBezTo>
                  <a:cubicBezTo>
                    <a:pt x="252" y="201"/>
                    <a:pt x="255" y="203"/>
                    <a:pt x="256" y="204"/>
                  </a:cubicBezTo>
                  <a:cubicBezTo>
                    <a:pt x="256" y="205"/>
                    <a:pt x="255" y="209"/>
                    <a:pt x="254" y="211"/>
                  </a:cubicBezTo>
                  <a:cubicBezTo>
                    <a:pt x="252" y="218"/>
                    <a:pt x="249" y="227"/>
                    <a:pt x="255" y="235"/>
                  </a:cubicBezTo>
                  <a:cubicBezTo>
                    <a:pt x="260" y="242"/>
                    <a:pt x="270" y="243"/>
                    <a:pt x="277" y="243"/>
                  </a:cubicBezTo>
                  <a:cubicBezTo>
                    <a:pt x="279" y="243"/>
                    <a:pt x="282" y="243"/>
                    <a:pt x="284" y="244"/>
                  </a:cubicBezTo>
                  <a:cubicBezTo>
                    <a:pt x="284" y="245"/>
                    <a:pt x="285" y="248"/>
                    <a:pt x="286" y="250"/>
                  </a:cubicBezTo>
                  <a:cubicBezTo>
                    <a:pt x="288" y="257"/>
                    <a:pt x="291" y="266"/>
                    <a:pt x="300" y="269"/>
                  </a:cubicBezTo>
                  <a:cubicBezTo>
                    <a:pt x="309" y="272"/>
                    <a:pt x="317" y="267"/>
                    <a:pt x="323" y="263"/>
                  </a:cubicBezTo>
                  <a:cubicBezTo>
                    <a:pt x="325" y="261"/>
                    <a:pt x="328" y="260"/>
                    <a:pt x="329" y="259"/>
                  </a:cubicBezTo>
                  <a:cubicBezTo>
                    <a:pt x="331" y="260"/>
                    <a:pt x="333" y="261"/>
                    <a:pt x="335" y="263"/>
                  </a:cubicBezTo>
                  <a:cubicBezTo>
                    <a:pt x="339" y="266"/>
                    <a:pt x="346" y="270"/>
                    <a:pt x="353" y="270"/>
                  </a:cubicBezTo>
                  <a:cubicBezTo>
                    <a:pt x="354" y="270"/>
                    <a:pt x="356" y="270"/>
                    <a:pt x="358" y="270"/>
                  </a:cubicBezTo>
                  <a:cubicBezTo>
                    <a:pt x="367" y="267"/>
                    <a:pt x="370" y="257"/>
                    <a:pt x="373" y="251"/>
                  </a:cubicBezTo>
                  <a:cubicBezTo>
                    <a:pt x="374" y="249"/>
                    <a:pt x="375" y="246"/>
                    <a:pt x="375" y="245"/>
                  </a:cubicBezTo>
                  <a:cubicBezTo>
                    <a:pt x="377" y="244"/>
                    <a:pt x="380" y="244"/>
                    <a:pt x="382" y="244"/>
                  </a:cubicBezTo>
                  <a:cubicBezTo>
                    <a:pt x="389" y="244"/>
                    <a:pt x="399" y="244"/>
                    <a:pt x="405" y="237"/>
                  </a:cubicBezTo>
                  <a:cubicBezTo>
                    <a:pt x="410" y="229"/>
                    <a:pt x="408" y="220"/>
                    <a:pt x="406" y="213"/>
                  </a:cubicBezTo>
                  <a:cubicBezTo>
                    <a:pt x="405" y="211"/>
                    <a:pt x="404" y="208"/>
                    <a:pt x="404" y="206"/>
                  </a:cubicBezTo>
                  <a:cubicBezTo>
                    <a:pt x="405" y="205"/>
                    <a:pt x="408" y="203"/>
                    <a:pt x="409" y="202"/>
                  </a:cubicBezTo>
                  <a:cubicBezTo>
                    <a:pt x="415" y="198"/>
                    <a:pt x="423" y="192"/>
                    <a:pt x="423" y="182"/>
                  </a:cubicBezTo>
                  <a:close/>
                  <a:moveTo>
                    <a:pt x="198" y="307"/>
                  </a:moveTo>
                  <a:cubicBezTo>
                    <a:pt x="196" y="306"/>
                    <a:pt x="194" y="305"/>
                    <a:pt x="192" y="305"/>
                  </a:cubicBezTo>
                  <a:cubicBezTo>
                    <a:pt x="190" y="305"/>
                    <a:pt x="189" y="306"/>
                    <a:pt x="187" y="306"/>
                  </a:cubicBezTo>
                  <a:cubicBezTo>
                    <a:pt x="184" y="307"/>
                    <a:pt x="181" y="310"/>
                    <a:pt x="179" y="313"/>
                  </a:cubicBezTo>
                  <a:cubicBezTo>
                    <a:pt x="177" y="316"/>
                    <a:pt x="177" y="320"/>
                    <a:pt x="178" y="324"/>
                  </a:cubicBezTo>
                  <a:cubicBezTo>
                    <a:pt x="179" y="328"/>
                    <a:pt x="182" y="330"/>
                    <a:pt x="185" y="332"/>
                  </a:cubicBezTo>
                  <a:cubicBezTo>
                    <a:pt x="188" y="334"/>
                    <a:pt x="192" y="334"/>
                    <a:pt x="196" y="333"/>
                  </a:cubicBezTo>
                  <a:cubicBezTo>
                    <a:pt x="200" y="332"/>
                    <a:pt x="202" y="330"/>
                    <a:pt x="204" y="326"/>
                  </a:cubicBezTo>
                  <a:cubicBezTo>
                    <a:pt x="206" y="323"/>
                    <a:pt x="206" y="319"/>
                    <a:pt x="205" y="315"/>
                  </a:cubicBezTo>
                  <a:cubicBezTo>
                    <a:pt x="204" y="312"/>
                    <a:pt x="202" y="309"/>
                    <a:pt x="198" y="307"/>
                  </a:cubicBezTo>
                  <a:close/>
                  <a:moveTo>
                    <a:pt x="258" y="318"/>
                  </a:moveTo>
                  <a:cubicBezTo>
                    <a:pt x="259" y="319"/>
                    <a:pt x="261" y="320"/>
                    <a:pt x="262" y="321"/>
                  </a:cubicBezTo>
                  <a:cubicBezTo>
                    <a:pt x="260" y="322"/>
                    <a:pt x="259" y="323"/>
                    <a:pt x="258" y="324"/>
                  </a:cubicBezTo>
                  <a:cubicBezTo>
                    <a:pt x="253" y="327"/>
                    <a:pt x="247" y="331"/>
                    <a:pt x="245" y="338"/>
                  </a:cubicBezTo>
                  <a:cubicBezTo>
                    <a:pt x="243" y="344"/>
                    <a:pt x="245" y="351"/>
                    <a:pt x="247" y="357"/>
                  </a:cubicBezTo>
                  <a:cubicBezTo>
                    <a:pt x="247" y="358"/>
                    <a:pt x="247" y="360"/>
                    <a:pt x="248" y="361"/>
                  </a:cubicBezTo>
                  <a:cubicBezTo>
                    <a:pt x="246" y="362"/>
                    <a:pt x="244" y="362"/>
                    <a:pt x="243" y="362"/>
                  </a:cubicBezTo>
                  <a:cubicBezTo>
                    <a:pt x="237" y="362"/>
                    <a:pt x="230" y="362"/>
                    <a:pt x="224" y="366"/>
                  </a:cubicBezTo>
                  <a:cubicBezTo>
                    <a:pt x="219" y="370"/>
                    <a:pt x="216" y="376"/>
                    <a:pt x="214" y="382"/>
                  </a:cubicBezTo>
                  <a:cubicBezTo>
                    <a:pt x="214" y="383"/>
                    <a:pt x="213" y="384"/>
                    <a:pt x="212" y="386"/>
                  </a:cubicBezTo>
                  <a:cubicBezTo>
                    <a:pt x="211" y="385"/>
                    <a:pt x="209" y="383"/>
                    <a:pt x="208" y="382"/>
                  </a:cubicBezTo>
                  <a:cubicBezTo>
                    <a:pt x="203" y="379"/>
                    <a:pt x="198" y="373"/>
                    <a:pt x="191" y="373"/>
                  </a:cubicBezTo>
                  <a:cubicBezTo>
                    <a:pt x="191" y="373"/>
                    <a:pt x="191" y="373"/>
                    <a:pt x="191" y="373"/>
                  </a:cubicBezTo>
                  <a:cubicBezTo>
                    <a:pt x="184" y="373"/>
                    <a:pt x="178" y="378"/>
                    <a:pt x="173" y="382"/>
                  </a:cubicBezTo>
                  <a:cubicBezTo>
                    <a:pt x="172" y="383"/>
                    <a:pt x="170" y="385"/>
                    <a:pt x="169" y="386"/>
                  </a:cubicBezTo>
                  <a:cubicBezTo>
                    <a:pt x="169" y="385"/>
                    <a:pt x="168" y="383"/>
                    <a:pt x="168" y="382"/>
                  </a:cubicBezTo>
                  <a:cubicBezTo>
                    <a:pt x="166" y="376"/>
                    <a:pt x="163" y="369"/>
                    <a:pt x="158" y="365"/>
                  </a:cubicBezTo>
                  <a:cubicBezTo>
                    <a:pt x="152" y="361"/>
                    <a:pt x="145" y="361"/>
                    <a:pt x="139" y="360"/>
                  </a:cubicBezTo>
                  <a:cubicBezTo>
                    <a:pt x="138" y="360"/>
                    <a:pt x="136" y="360"/>
                    <a:pt x="135" y="360"/>
                  </a:cubicBezTo>
                  <a:cubicBezTo>
                    <a:pt x="135" y="359"/>
                    <a:pt x="135" y="357"/>
                    <a:pt x="136" y="356"/>
                  </a:cubicBezTo>
                  <a:cubicBezTo>
                    <a:pt x="138" y="350"/>
                    <a:pt x="140" y="343"/>
                    <a:pt x="138" y="336"/>
                  </a:cubicBezTo>
                  <a:cubicBezTo>
                    <a:pt x="136" y="330"/>
                    <a:pt x="130" y="325"/>
                    <a:pt x="125" y="321"/>
                  </a:cubicBezTo>
                  <a:cubicBezTo>
                    <a:pt x="124" y="321"/>
                    <a:pt x="123" y="320"/>
                    <a:pt x="122" y="319"/>
                  </a:cubicBezTo>
                  <a:cubicBezTo>
                    <a:pt x="123" y="318"/>
                    <a:pt x="124" y="317"/>
                    <a:pt x="125" y="316"/>
                  </a:cubicBezTo>
                  <a:cubicBezTo>
                    <a:pt x="130" y="312"/>
                    <a:pt x="136" y="308"/>
                    <a:pt x="138" y="302"/>
                  </a:cubicBezTo>
                  <a:cubicBezTo>
                    <a:pt x="140" y="295"/>
                    <a:pt x="138" y="288"/>
                    <a:pt x="137" y="282"/>
                  </a:cubicBezTo>
                  <a:cubicBezTo>
                    <a:pt x="136" y="281"/>
                    <a:pt x="136" y="279"/>
                    <a:pt x="136" y="278"/>
                  </a:cubicBezTo>
                  <a:cubicBezTo>
                    <a:pt x="137" y="278"/>
                    <a:pt x="139" y="278"/>
                    <a:pt x="140" y="278"/>
                  </a:cubicBezTo>
                  <a:cubicBezTo>
                    <a:pt x="146" y="278"/>
                    <a:pt x="153" y="278"/>
                    <a:pt x="159" y="274"/>
                  </a:cubicBezTo>
                  <a:cubicBezTo>
                    <a:pt x="165" y="270"/>
                    <a:pt x="167" y="263"/>
                    <a:pt x="169" y="258"/>
                  </a:cubicBezTo>
                  <a:cubicBezTo>
                    <a:pt x="170" y="256"/>
                    <a:pt x="170" y="255"/>
                    <a:pt x="171" y="253"/>
                  </a:cubicBezTo>
                  <a:cubicBezTo>
                    <a:pt x="172" y="254"/>
                    <a:pt x="174" y="256"/>
                    <a:pt x="175" y="257"/>
                  </a:cubicBezTo>
                  <a:cubicBezTo>
                    <a:pt x="180" y="261"/>
                    <a:pt x="186" y="266"/>
                    <a:pt x="192" y="266"/>
                  </a:cubicBezTo>
                  <a:cubicBezTo>
                    <a:pt x="193" y="266"/>
                    <a:pt x="193" y="266"/>
                    <a:pt x="193" y="266"/>
                  </a:cubicBezTo>
                  <a:cubicBezTo>
                    <a:pt x="200" y="266"/>
                    <a:pt x="205" y="261"/>
                    <a:pt x="210" y="257"/>
                  </a:cubicBezTo>
                  <a:cubicBezTo>
                    <a:pt x="211" y="257"/>
                    <a:pt x="213" y="254"/>
                    <a:pt x="214" y="253"/>
                  </a:cubicBezTo>
                  <a:cubicBezTo>
                    <a:pt x="215" y="255"/>
                    <a:pt x="215" y="257"/>
                    <a:pt x="216" y="258"/>
                  </a:cubicBezTo>
                  <a:cubicBezTo>
                    <a:pt x="218" y="264"/>
                    <a:pt x="220" y="270"/>
                    <a:pt x="226" y="274"/>
                  </a:cubicBezTo>
                  <a:cubicBezTo>
                    <a:pt x="231" y="278"/>
                    <a:pt x="238" y="279"/>
                    <a:pt x="244" y="279"/>
                  </a:cubicBezTo>
                  <a:cubicBezTo>
                    <a:pt x="245" y="279"/>
                    <a:pt x="247" y="279"/>
                    <a:pt x="249" y="279"/>
                  </a:cubicBezTo>
                  <a:cubicBezTo>
                    <a:pt x="248" y="281"/>
                    <a:pt x="248" y="282"/>
                    <a:pt x="248" y="283"/>
                  </a:cubicBezTo>
                  <a:cubicBezTo>
                    <a:pt x="246" y="289"/>
                    <a:pt x="244" y="296"/>
                    <a:pt x="246" y="303"/>
                  </a:cubicBezTo>
                  <a:cubicBezTo>
                    <a:pt x="248" y="310"/>
                    <a:pt x="253" y="314"/>
                    <a:pt x="258" y="318"/>
                  </a:cubicBezTo>
                  <a:close/>
                  <a:moveTo>
                    <a:pt x="226" y="309"/>
                  </a:moveTo>
                  <a:cubicBezTo>
                    <a:pt x="223" y="300"/>
                    <a:pt x="217" y="293"/>
                    <a:pt x="208" y="288"/>
                  </a:cubicBezTo>
                  <a:cubicBezTo>
                    <a:pt x="200" y="284"/>
                    <a:pt x="190" y="283"/>
                    <a:pt x="181" y="286"/>
                  </a:cubicBezTo>
                  <a:cubicBezTo>
                    <a:pt x="172" y="289"/>
                    <a:pt x="165" y="295"/>
                    <a:pt x="160" y="303"/>
                  </a:cubicBezTo>
                  <a:cubicBezTo>
                    <a:pt x="156" y="312"/>
                    <a:pt x="155" y="321"/>
                    <a:pt x="158" y="330"/>
                  </a:cubicBezTo>
                  <a:cubicBezTo>
                    <a:pt x="161" y="339"/>
                    <a:pt x="167" y="347"/>
                    <a:pt x="175" y="351"/>
                  </a:cubicBezTo>
                  <a:cubicBezTo>
                    <a:pt x="180" y="354"/>
                    <a:pt x="186" y="355"/>
                    <a:pt x="192" y="355"/>
                  </a:cubicBezTo>
                  <a:cubicBezTo>
                    <a:pt x="195" y="355"/>
                    <a:pt x="199" y="355"/>
                    <a:pt x="202" y="354"/>
                  </a:cubicBezTo>
                  <a:cubicBezTo>
                    <a:pt x="211" y="351"/>
                    <a:pt x="219" y="345"/>
                    <a:pt x="223" y="336"/>
                  </a:cubicBezTo>
                  <a:cubicBezTo>
                    <a:pt x="228" y="328"/>
                    <a:pt x="228" y="318"/>
                    <a:pt x="226" y="3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7BF2D39E-A977-46AD-4E88-C96B948D4D9C}"/>
                </a:ext>
              </a:extLst>
            </p:cNvPr>
            <p:cNvSpPr/>
            <p:nvPr/>
          </p:nvSpPr>
          <p:spPr bwMode="gray">
            <a:xfrm>
              <a:off x="6221833" y="3571653"/>
              <a:ext cx="736075" cy="691128"/>
            </a:xfrm>
            <a:prstGeom prst="ellipse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grpSp>
          <p:nvGrpSpPr>
            <p:cNvPr id="30" name="Group 454">
              <a:extLst>
                <a:ext uri="{FF2B5EF4-FFF2-40B4-BE49-F238E27FC236}">
                  <a16:creationId xmlns:a16="http://schemas.microsoft.com/office/drawing/2014/main" id="{FB888025-EAD7-E385-9582-634607B846F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122312" y="3484926"/>
              <a:ext cx="928806" cy="873513"/>
              <a:chOff x="2325" y="1565"/>
              <a:chExt cx="340" cy="340"/>
            </a:xfrm>
            <a:solidFill>
              <a:schemeClr val="accent3"/>
            </a:solidFill>
          </p:grpSpPr>
          <p:sp>
            <p:nvSpPr>
              <p:cNvPr id="42" name="Freeform 456">
                <a:extLst>
                  <a:ext uri="{FF2B5EF4-FFF2-40B4-BE49-F238E27FC236}">
                    <a16:creationId xmlns:a16="http://schemas.microsoft.com/office/drawing/2014/main" id="{58F904A9-F083-4354-4C99-EF9177B4BF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05" y="1649"/>
                <a:ext cx="179" cy="175"/>
              </a:xfrm>
              <a:custGeom>
                <a:avLst/>
                <a:gdLst>
                  <a:gd name="T0" fmla="*/ 159 w 269"/>
                  <a:gd name="T1" fmla="*/ 0 h 264"/>
                  <a:gd name="T2" fmla="*/ 0 w 269"/>
                  <a:gd name="T3" fmla="*/ 158 h 264"/>
                  <a:gd name="T4" fmla="*/ 106 w 269"/>
                  <a:gd name="T5" fmla="*/ 264 h 264"/>
                  <a:gd name="T6" fmla="*/ 269 w 269"/>
                  <a:gd name="T7" fmla="*/ 101 h 264"/>
                  <a:gd name="T8" fmla="*/ 256 w 269"/>
                  <a:gd name="T9" fmla="*/ 9 h 264"/>
                  <a:gd name="T10" fmla="*/ 159 w 269"/>
                  <a:gd name="T11" fmla="*/ 0 h 264"/>
                  <a:gd name="T12" fmla="*/ 219 w 269"/>
                  <a:gd name="T13" fmla="*/ 76 h 264"/>
                  <a:gd name="T14" fmla="*/ 188 w 269"/>
                  <a:gd name="T15" fmla="*/ 76 h 264"/>
                  <a:gd name="T16" fmla="*/ 188 w 269"/>
                  <a:gd name="T17" fmla="*/ 45 h 264"/>
                  <a:gd name="T18" fmla="*/ 219 w 269"/>
                  <a:gd name="T19" fmla="*/ 45 h 264"/>
                  <a:gd name="T20" fmla="*/ 219 w 269"/>
                  <a:gd name="T21" fmla="*/ 7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9" h="264">
                    <a:moveTo>
                      <a:pt x="159" y="0"/>
                    </a:moveTo>
                    <a:cubicBezTo>
                      <a:pt x="0" y="158"/>
                      <a:pt x="0" y="158"/>
                      <a:pt x="0" y="158"/>
                    </a:cubicBezTo>
                    <a:cubicBezTo>
                      <a:pt x="106" y="264"/>
                      <a:pt x="106" y="264"/>
                      <a:pt x="106" y="264"/>
                    </a:cubicBezTo>
                    <a:cubicBezTo>
                      <a:pt x="269" y="101"/>
                      <a:pt x="269" y="101"/>
                      <a:pt x="269" y="101"/>
                    </a:cubicBezTo>
                    <a:cubicBezTo>
                      <a:pt x="256" y="9"/>
                      <a:pt x="256" y="9"/>
                      <a:pt x="256" y="9"/>
                    </a:cubicBezTo>
                    <a:lnTo>
                      <a:pt x="159" y="0"/>
                    </a:lnTo>
                    <a:close/>
                    <a:moveTo>
                      <a:pt x="219" y="76"/>
                    </a:moveTo>
                    <a:cubicBezTo>
                      <a:pt x="210" y="84"/>
                      <a:pt x="196" y="84"/>
                      <a:pt x="188" y="76"/>
                    </a:cubicBezTo>
                    <a:cubicBezTo>
                      <a:pt x="179" y="67"/>
                      <a:pt x="179" y="53"/>
                      <a:pt x="188" y="45"/>
                    </a:cubicBezTo>
                    <a:cubicBezTo>
                      <a:pt x="196" y="36"/>
                      <a:pt x="210" y="36"/>
                      <a:pt x="219" y="45"/>
                    </a:cubicBezTo>
                    <a:cubicBezTo>
                      <a:pt x="227" y="53"/>
                      <a:pt x="227" y="67"/>
                      <a:pt x="219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5">
                <a:extLst>
                  <a:ext uri="{FF2B5EF4-FFF2-40B4-BE49-F238E27FC236}">
                    <a16:creationId xmlns:a16="http://schemas.microsoft.com/office/drawing/2014/main" id="{23D87606-E06C-A536-254D-956D4A7CD1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25" y="1565"/>
                <a:ext cx="340" cy="340"/>
              </a:xfrm>
              <a:custGeom>
                <a:avLst/>
                <a:gdLst>
                  <a:gd name="T0" fmla="*/ 256 w 512"/>
                  <a:gd name="T1" fmla="*/ 0 h 512"/>
                  <a:gd name="T2" fmla="*/ 0 w 512"/>
                  <a:gd name="T3" fmla="*/ 256 h 512"/>
                  <a:gd name="T4" fmla="*/ 256 w 512"/>
                  <a:gd name="T5" fmla="*/ 512 h 512"/>
                  <a:gd name="T6" fmla="*/ 512 w 512"/>
                  <a:gd name="T7" fmla="*/ 256 h 512"/>
                  <a:gd name="T8" fmla="*/ 256 w 512"/>
                  <a:gd name="T9" fmla="*/ 0 h 512"/>
                  <a:gd name="T10" fmla="*/ 409 w 512"/>
                  <a:gd name="T11" fmla="*/ 238 h 512"/>
                  <a:gd name="T12" fmla="*/ 235 w 512"/>
                  <a:gd name="T13" fmla="*/ 413 h 512"/>
                  <a:gd name="T14" fmla="*/ 227 w 512"/>
                  <a:gd name="T15" fmla="*/ 416 h 512"/>
                  <a:gd name="T16" fmla="*/ 219 w 512"/>
                  <a:gd name="T17" fmla="*/ 413 h 512"/>
                  <a:gd name="T18" fmla="*/ 99 w 512"/>
                  <a:gd name="T19" fmla="*/ 292 h 512"/>
                  <a:gd name="T20" fmla="*/ 99 w 512"/>
                  <a:gd name="T21" fmla="*/ 277 h 512"/>
                  <a:gd name="T22" fmla="*/ 268 w 512"/>
                  <a:gd name="T23" fmla="*/ 108 h 512"/>
                  <a:gd name="T24" fmla="*/ 277 w 512"/>
                  <a:gd name="T25" fmla="*/ 104 h 512"/>
                  <a:gd name="T26" fmla="*/ 387 w 512"/>
                  <a:gd name="T27" fmla="*/ 115 h 512"/>
                  <a:gd name="T28" fmla="*/ 397 w 512"/>
                  <a:gd name="T29" fmla="*/ 124 h 512"/>
                  <a:gd name="T30" fmla="*/ 412 w 512"/>
                  <a:gd name="T31" fmla="*/ 229 h 512"/>
                  <a:gd name="T32" fmla="*/ 409 w 512"/>
                  <a:gd name="T33" fmla="*/ 238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2" h="512">
                    <a:moveTo>
                      <a:pt x="256" y="0"/>
                    </a:moveTo>
                    <a:cubicBezTo>
                      <a:pt x="114" y="0"/>
                      <a:pt x="0" y="114"/>
                      <a:pt x="0" y="256"/>
                    </a:cubicBezTo>
                    <a:cubicBezTo>
                      <a:pt x="0" y="397"/>
                      <a:pt x="114" y="512"/>
                      <a:pt x="256" y="512"/>
                    </a:cubicBezTo>
                    <a:cubicBezTo>
                      <a:pt x="397" y="512"/>
                      <a:pt x="512" y="397"/>
                      <a:pt x="512" y="256"/>
                    </a:cubicBezTo>
                    <a:cubicBezTo>
                      <a:pt x="512" y="114"/>
                      <a:pt x="397" y="0"/>
                      <a:pt x="256" y="0"/>
                    </a:cubicBezTo>
                    <a:close/>
                    <a:moveTo>
                      <a:pt x="409" y="238"/>
                    </a:moveTo>
                    <a:cubicBezTo>
                      <a:pt x="235" y="413"/>
                      <a:pt x="235" y="413"/>
                      <a:pt x="235" y="413"/>
                    </a:cubicBezTo>
                    <a:cubicBezTo>
                      <a:pt x="232" y="415"/>
                      <a:pt x="230" y="416"/>
                      <a:pt x="227" y="416"/>
                    </a:cubicBezTo>
                    <a:cubicBezTo>
                      <a:pt x="224" y="416"/>
                      <a:pt x="222" y="415"/>
                      <a:pt x="219" y="413"/>
                    </a:cubicBezTo>
                    <a:cubicBezTo>
                      <a:pt x="99" y="292"/>
                      <a:pt x="99" y="292"/>
                      <a:pt x="99" y="292"/>
                    </a:cubicBezTo>
                    <a:cubicBezTo>
                      <a:pt x="95" y="288"/>
                      <a:pt x="95" y="281"/>
                      <a:pt x="99" y="277"/>
                    </a:cubicBezTo>
                    <a:cubicBezTo>
                      <a:pt x="268" y="108"/>
                      <a:pt x="268" y="108"/>
                      <a:pt x="268" y="108"/>
                    </a:cubicBezTo>
                    <a:cubicBezTo>
                      <a:pt x="270" y="105"/>
                      <a:pt x="273" y="104"/>
                      <a:pt x="277" y="104"/>
                    </a:cubicBezTo>
                    <a:cubicBezTo>
                      <a:pt x="387" y="115"/>
                      <a:pt x="387" y="115"/>
                      <a:pt x="387" y="115"/>
                    </a:cubicBezTo>
                    <a:cubicBezTo>
                      <a:pt x="392" y="115"/>
                      <a:pt x="396" y="119"/>
                      <a:pt x="397" y="124"/>
                    </a:cubicBezTo>
                    <a:cubicBezTo>
                      <a:pt x="412" y="229"/>
                      <a:pt x="412" y="229"/>
                      <a:pt x="412" y="229"/>
                    </a:cubicBezTo>
                    <a:cubicBezTo>
                      <a:pt x="413" y="232"/>
                      <a:pt x="411" y="236"/>
                      <a:pt x="409" y="2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D651DDA7-A8D1-AA15-70B8-2038BB625D67}"/>
                </a:ext>
              </a:extLst>
            </p:cNvPr>
            <p:cNvSpPr/>
            <p:nvPr/>
          </p:nvSpPr>
          <p:spPr bwMode="gray">
            <a:xfrm>
              <a:off x="5791216" y="4818190"/>
              <a:ext cx="476463" cy="480219"/>
            </a:xfrm>
            <a:prstGeom prst="ellipse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grpSp>
          <p:nvGrpSpPr>
            <p:cNvPr id="32" name="Group 493">
              <a:extLst>
                <a:ext uri="{FF2B5EF4-FFF2-40B4-BE49-F238E27FC236}">
                  <a16:creationId xmlns:a16="http://schemas.microsoft.com/office/drawing/2014/main" id="{FB500BA1-DD59-E6CB-4CC8-A504BB5181D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672020" y="4721982"/>
              <a:ext cx="712761" cy="670330"/>
              <a:chOff x="6194" y="1960"/>
              <a:chExt cx="340" cy="340"/>
            </a:xfrm>
            <a:solidFill>
              <a:schemeClr val="accent4"/>
            </a:solidFill>
          </p:grpSpPr>
          <p:sp>
            <p:nvSpPr>
              <p:cNvPr id="39" name="Freeform 494">
                <a:extLst>
                  <a:ext uri="{FF2B5EF4-FFF2-40B4-BE49-F238E27FC236}">
                    <a16:creationId xmlns:a16="http://schemas.microsoft.com/office/drawing/2014/main" id="{655CD294-5401-3957-7B7B-0F20793EAC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6" y="2038"/>
                <a:ext cx="97" cy="127"/>
              </a:xfrm>
              <a:custGeom>
                <a:avLst/>
                <a:gdLst>
                  <a:gd name="T0" fmla="*/ 72 w 146"/>
                  <a:gd name="T1" fmla="*/ 0 h 192"/>
                  <a:gd name="T2" fmla="*/ 0 w 146"/>
                  <a:gd name="T3" fmla="*/ 54 h 192"/>
                  <a:gd name="T4" fmla="*/ 22 w 146"/>
                  <a:gd name="T5" fmla="*/ 56 h 192"/>
                  <a:gd name="T6" fmla="*/ 72 w 146"/>
                  <a:gd name="T7" fmla="*/ 21 h 192"/>
                  <a:gd name="T8" fmla="*/ 125 w 146"/>
                  <a:gd name="T9" fmla="*/ 75 h 192"/>
                  <a:gd name="T10" fmla="*/ 72 w 146"/>
                  <a:gd name="T11" fmla="*/ 128 h 192"/>
                  <a:gd name="T12" fmla="*/ 61 w 146"/>
                  <a:gd name="T13" fmla="*/ 128 h 192"/>
                  <a:gd name="T14" fmla="*/ 61 w 146"/>
                  <a:gd name="T15" fmla="*/ 192 h 192"/>
                  <a:gd name="T16" fmla="*/ 82 w 146"/>
                  <a:gd name="T17" fmla="*/ 192 h 192"/>
                  <a:gd name="T18" fmla="*/ 82 w 146"/>
                  <a:gd name="T19" fmla="*/ 157 h 192"/>
                  <a:gd name="T20" fmla="*/ 90 w 146"/>
                  <a:gd name="T21" fmla="*/ 147 h 192"/>
                  <a:gd name="T22" fmla="*/ 146 w 146"/>
                  <a:gd name="T23" fmla="*/ 75 h 192"/>
                  <a:gd name="T24" fmla="*/ 72 w 146"/>
                  <a:gd name="T2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6" h="192">
                    <a:moveTo>
                      <a:pt x="72" y="0"/>
                    </a:moveTo>
                    <a:cubicBezTo>
                      <a:pt x="38" y="0"/>
                      <a:pt x="9" y="22"/>
                      <a:pt x="0" y="54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9" y="35"/>
                      <a:pt x="49" y="21"/>
                      <a:pt x="72" y="21"/>
                    </a:cubicBezTo>
                    <a:cubicBezTo>
                      <a:pt x="101" y="21"/>
                      <a:pt x="125" y="45"/>
                      <a:pt x="125" y="75"/>
                    </a:cubicBezTo>
                    <a:cubicBezTo>
                      <a:pt x="125" y="104"/>
                      <a:pt x="101" y="128"/>
                      <a:pt x="72" y="128"/>
                    </a:cubicBezTo>
                    <a:cubicBezTo>
                      <a:pt x="61" y="128"/>
                      <a:pt x="61" y="128"/>
                      <a:pt x="61" y="128"/>
                    </a:cubicBezTo>
                    <a:cubicBezTo>
                      <a:pt x="61" y="192"/>
                      <a:pt x="61" y="192"/>
                      <a:pt x="61" y="192"/>
                    </a:cubicBezTo>
                    <a:cubicBezTo>
                      <a:pt x="82" y="192"/>
                      <a:pt x="82" y="192"/>
                      <a:pt x="82" y="192"/>
                    </a:cubicBezTo>
                    <a:cubicBezTo>
                      <a:pt x="82" y="157"/>
                      <a:pt x="82" y="157"/>
                      <a:pt x="82" y="157"/>
                    </a:cubicBezTo>
                    <a:cubicBezTo>
                      <a:pt x="82" y="152"/>
                      <a:pt x="86" y="148"/>
                      <a:pt x="90" y="147"/>
                    </a:cubicBezTo>
                    <a:cubicBezTo>
                      <a:pt x="123" y="138"/>
                      <a:pt x="146" y="109"/>
                      <a:pt x="146" y="75"/>
                    </a:cubicBezTo>
                    <a:cubicBezTo>
                      <a:pt x="146" y="33"/>
                      <a:pt x="113" y="0"/>
                      <a:pt x="7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40" name="Freeform 495">
                <a:extLst>
                  <a:ext uri="{FF2B5EF4-FFF2-40B4-BE49-F238E27FC236}">
                    <a16:creationId xmlns:a16="http://schemas.microsoft.com/office/drawing/2014/main" id="{987FF629-8BE3-7A4C-51A9-0E48ADC74E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94" y="1960"/>
                <a:ext cx="340" cy="340"/>
              </a:xfrm>
              <a:custGeom>
                <a:avLst/>
                <a:gdLst>
                  <a:gd name="T0" fmla="*/ 256 w 512"/>
                  <a:gd name="T1" fmla="*/ 0 h 512"/>
                  <a:gd name="T2" fmla="*/ 0 w 512"/>
                  <a:gd name="T3" fmla="*/ 256 h 512"/>
                  <a:gd name="T4" fmla="*/ 256 w 512"/>
                  <a:gd name="T5" fmla="*/ 512 h 512"/>
                  <a:gd name="T6" fmla="*/ 512 w 512"/>
                  <a:gd name="T7" fmla="*/ 256 h 512"/>
                  <a:gd name="T8" fmla="*/ 256 w 512"/>
                  <a:gd name="T9" fmla="*/ 0 h 512"/>
                  <a:gd name="T10" fmla="*/ 256 w 512"/>
                  <a:gd name="T11" fmla="*/ 416 h 512"/>
                  <a:gd name="T12" fmla="*/ 224 w 512"/>
                  <a:gd name="T13" fmla="*/ 384 h 512"/>
                  <a:gd name="T14" fmla="*/ 256 w 512"/>
                  <a:gd name="T15" fmla="*/ 352 h 512"/>
                  <a:gd name="T16" fmla="*/ 288 w 512"/>
                  <a:gd name="T17" fmla="*/ 384 h 512"/>
                  <a:gd name="T18" fmla="*/ 256 w 512"/>
                  <a:gd name="T19" fmla="*/ 416 h 512"/>
                  <a:gd name="T20" fmla="*/ 288 w 512"/>
                  <a:gd name="T21" fmla="*/ 282 h 512"/>
                  <a:gd name="T22" fmla="*/ 288 w 512"/>
                  <a:gd name="T23" fmla="*/ 320 h 512"/>
                  <a:gd name="T24" fmla="*/ 277 w 512"/>
                  <a:gd name="T25" fmla="*/ 330 h 512"/>
                  <a:gd name="T26" fmla="*/ 234 w 512"/>
                  <a:gd name="T27" fmla="*/ 330 h 512"/>
                  <a:gd name="T28" fmla="*/ 224 w 512"/>
                  <a:gd name="T29" fmla="*/ 320 h 512"/>
                  <a:gd name="T30" fmla="*/ 224 w 512"/>
                  <a:gd name="T31" fmla="*/ 234 h 512"/>
                  <a:gd name="T32" fmla="*/ 227 w 512"/>
                  <a:gd name="T33" fmla="*/ 227 h 512"/>
                  <a:gd name="T34" fmla="*/ 234 w 512"/>
                  <a:gd name="T35" fmla="*/ 224 h 512"/>
                  <a:gd name="T36" fmla="*/ 256 w 512"/>
                  <a:gd name="T37" fmla="*/ 224 h 512"/>
                  <a:gd name="T38" fmla="*/ 288 w 512"/>
                  <a:gd name="T39" fmla="*/ 192 h 512"/>
                  <a:gd name="T40" fmla="*/ 256 w 512"/>
                  <a:gd name="T41" fmla="*/ 160 h 512"/>
                  <a:gd name="T42" fmla="*/ 224 w 512"/>
                  <a:gd name="T43" fmla="*/ 186 h 512"/>
                  <a:gd name="T44" fmla="*/ 214 w 512"/>
                  <a:gd name="T45" fmla="*/ 195 h 512"/>
                  <a:gd name="T46" fmla="*/ 171 w 512"/>
                  <a:gd name="T47" fmla="*/ 192 h 512"/>
                  <a:gd name="T48" fmla="*/ 161 w 512"/>
                  <a:gd name="T49" fmla="*/ 181 h 512"/>
                  <a:gd name="T50" fmla="*/ 161 w 512"/>
                  <a:gd name="T51" fmla="*/ 176 h 512"/>
                  <a:gd name="T52" fmla="*/ 256 w 512"/>
                  <a:gd name="T53" fmla="*/ 96 h 512"/>
                  <a:gd name="T54" fmla="*/ 352 w 512"/>
                  <a:gd name="T55" fmla="*/ 192 h 512"/>
                  <a:gd name="T56" fmla="*/ 288 w 512"/>
                  <a:gd name="T57" fmla="*/ 282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2" h="512">
                    <a:moveTo>
                      <a:pt x="256" y="0"/>
                    </a:moveTo>
                    <a:cubicBezTo>
                      <a:pt x="114" y="0"/>
                      <a:pt x="0" y="114"/>
                      <a:pt x="0" y="256"/>
                    </a:cubicBezTo>
                    <a:cubicBezTo>
                      <a:pt x="0" y="397"/>
                      <a:pt x="114" y="512"/>
                      <a:pt x="256" y="512"/>
                    </a:cubicBezTo>
                    <a:cubicBezTo>
                      <a:pt x="397" y="512"/>
                      <a:pt x="512" y="397"/>
                      <a:pt x="512" y="256"/>
                    </a:cubicBezTo>
                    <a:cubicBezTo>
                      <a:pt x="512" y="114"/>
                      <a:pt x="397" y="0"/>
                      <a:pt x="256" y="0"/>
                    </a:cubicBezTo>
                    <a:close/>
                    <a:moveTo>
                      <a:pt x="256" y="416"/>
                    </a:moveTo>
                    <a:cubicBezTo>
                      <a:pt x="238" y="416"/>
                      <a:pt x="224" y="401"/>
                      <a:pt x="224" y="384"/>
                    </a:cubicBezTo>
                    <a:cubicBezTo>
                      <a:pt x="224" y="366"/>
                      <a:pt x="238" y="352"/>
                      <a:pt x="256" y="352"/>
                    </a:cubicBezTo>
                    <a:cubicBezTo>
                      <a:pt x="273" y="352"/>
                      <a:pt x="288" y="366"/>
                      <a:pt x="288" y="384"/>
                    </a:cubicBezTo>
                    <a:cubicBezTo>
                      <a:pt x="288" y="401"/>
                      <a:pt x="273" y="416"/>
                      <a:pt x="256" y="416"/>
                    </a:cubicBezTo>
                    <a:close/>
                    <a:moveTo>
                      <a:pt x="288" y="282"/>
                    </a:moveTo>
                    <a:cubicBezTo>
                      <a:pt x="288" y="320"/>
                      <a:pt x="288" y="320"/>
                      <a:pt x="288" y="320"/>
                    </a:cubicBezTo>
                    <a:cubicBezTo>
                      <a:pt x="288" y="326"/>
                      <a:pt x="283" y="330"/>
                      <a:pt x="277" y="330"/>
                    </a:cubicBezTo>
                    <a:cubicBezTo>
                      <a:pt x="234" y="330"/>
                      <a:pt x="234" y="330"/>
                      <a:pt x="234" y="330"/>
                    </a:cubicBezTo>
                    <a:cubicBezTo>
                      <a:pt x="228" y="330"/>
                      <a:pt x="224" y="326"/>
                      <a:pt x="224" y="320"/>
                    </a:cubicBezTo>
                    <a:cubicBezTo>
                      <a:pt x="224" y="234"/>
                      <a:pt x="224" y="234"/>
                      <a:pt x="224" y="234"/>
                    </a:cubicBezTo>
                    <a:cubicBezTo>
                      <a:pt x="224" y="232"/>
                      <a:pt x="225" y="229"/>
                      <a:pt x="227" y="227"/>
                    </a:cubicBezTo>
                    <a:cubicBezTo>
                      <a:pt x="229" y="225"/>
                      <a:pt x="231" y="224"/>
                      <a:pt x="234" y="224"/>
                    </a:cubicBezTo>
                    <a:cubicBezTo>
                      <a:pt x="256" y="224"/>
                      <a:pt x="256" y="224"/>
                      <a:pt x="256" y="224"/>
                    </a:cubicBezTo>
                    <a:cubicBezTo>
                      <a:pt x="272" y="224"/>
                      <a:pt x="288" y="208"/>
                      <a:pt x="288" y="192"/>
                    </a:cubicBezTo>
                    <a:cubicBezTo>
                      <a:pt x="288" y="174"/>
                      <a:pt x="273" y="160"/>
                      <a:pt x="256" y="160"/>
                    </a:cubicBezTo>
                    <a:cubicBezTo>
                      <a:pt x="240" y="160"/>
                      <a:pt x="227" y="171"/>
                      <a:pt x="224" y="186"/>
                    </a:cubicBezTo>
                    <a:cubicBezTo>
                      <a:pt x="223" y="191"/>
                      <a:pt x="219" y="195"/>
                      <a:pt x="214" y="195"/>
                    </a:cubicBezTo>
                    <a:cubicBezTo>
                      <a:pt x="171" y="192"/>
                      <a:pt x="171" y="192"/>
                      <a:pt x="171" y="192"/>
                    </a:cubicBezTo>
                    <a:cubicBezTo>
                      <a:pt x="165" y="191"/>
                      <a:pt x="161" y="187"/>
                      <a:pt x="161" y="181"/>
                    </a:cubicBezTo>
                    <a:cubicBezTo>
                      <a:pt x="161" y="181"/>
                      <a:pt x="161" y="178"/>
                      <a:pt x="161" y="176"/>
                    </a:cubicBezTo>
                    <a:cubicBezTo>
                      <a:pt x="169" y="129"/>
                      <a:pt x="208" y="96"/>
                      <a:pt x="256" y="96"/>
                    </a:cubicBezTo>
                    <a:cubicBezTo>
                      <a:pt x="309" y="96"/>
                      <a:pt x="352" y="139"/>
                      <a:pt x="352" y="192"/>
                    </a:cubicBezTo>
                    <a:cubicBezTo>
                      <a:pt x="352" y="233"/>
                      <a:pt x="326" y="269"/>
                      <a:pt x="288" y="2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41" name="Oval 496">
                <a:extLst>
                  <a:ext uri="{FF2B5EF4-FFF2-40B4-BE49-F238E27FC236}">
                    <a16:creationId xmlns:a16="http://schemas.microsoft.com/office/drawing/2014/main" id="{45B97E0E-13C5-2629-80AF-15FC78369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7" y="2208"/>
                <a:ext cx="14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7E04BD6-CE0D-C5A2-8200-F6EF0F751B0D}"/>
                </a:ext>
              </a:extLst>
            </p:cNvPr>
            <p:cNvSpPr/>
            <p:nvPr/>
          </p:nvSpPr>
          <p:spPr bwMode="gray">
            <a:xfrm>
              <a:off x="4798392" y="5514118"/>
              <a:ext cx="424785" cy="432924"/>
            </a:xfrm>
            <a:prstGeom prst="ellipse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 899">
              <a:extLst>
                <a:ext uri="{FF2B5EF4-FFF2-40B4-BE49-F238E27FC236}">
                  <a16:creationId xmlns:a16="http://schemas.microsoft.com/office/drawing/2014/main" id="{0C8E37D9-3373-EFB8-BF29-B24725717D4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4701159" y="5435569"/>
              <a:ext cx="627371" cy="590023"/>
            </a:xfrm>
            <a:custGeom>
              <a:avLst/>
              <a:gdLst>
                <a:gd name="T0" fmla="*/ 138 w 512"/>
                <a:gd name="T1" fmla="*/ 160 h 512"/>
                <a:gd name="T2" fmla="*/ 341 w 512"/>
                <a:gd name="T3" fmla="*/ 160 h 512"/>
                <a:gd name="T4" fmla="*/ 341 w 512"/>
                <a:gd name="T5" fmla="*/ 212 h 512"/>
                <a:gd name="T6" fmla="*/ 236 w 512"/>
                <a:gd name="T7" fmla="*/ 304 h 512"/>
                <a:gd name="T8" fmla="*/ 189 w 512"/>
                <a:gd name="T9" fmla="*/ 249 h 512"/>
                <a:gd name="T10" fmla="*/ 174 w 512"/>
                <a:gd name="T11" fmla="*/ 247 h 512"/>
                <a:gd name="T12" fmla="*/ 173 w 512"/>
                <a:gd name="T13" fmla="*/ 263 h 512"/>
                <a:gd name="T14" fmla="*/ 226 w 512"/>
                <a:gd name="T15" fmla="*/ 327 h 512"/>
                <a:gd name="T16" fmla="*/ 226 w 512"/>
                <a:gd name="T17" fmla="*/ 327 h 512"/>
                <a:gd name="T18" fmla="*/ 234 w 512"/>
                <a:gd name="T19" fmla="*/ 330 h 512"/>
                <a:gd name="T20" fmla="*/ 241 w 512"/>
                <a:gd name="T21" fmla="*/ 328 h 512"/>
                <a:gd name="T22" fmla="*/ 341 w 512"/>
                <a:gd name="T23" fmla="*/ 241 h 512"/>
                <a:gd name="T24" fmla="*/ 341 w 512"/>
                <a:gd name="T25" fmla="*/ 362 h 512"/>
                <a:gd name="T26" fmla="*/ 138 w 512"/>
                <a:gd name="T27" fmla="*/ 362 h 512"/>
                <a:gd name="T28" fmla="*/ 138 w 512"/>
                <a:gd name="T29" fmla="*/ 160 h 512"/>
                <a:gd name="T30" fmla="*/ 512 w 512"/>
                <a:gd name="T31" fmla="*/ 256 h 512"/>
                <a:gd name="T32" fmla="*/ 256 w 512"/>
                <a:gd name="T33" fmla="*/ 512 h 512"/>
                <a:gd name="T34" fmla="*/ 0 w 512"/>
                <a:gd name="T35" fmla="*/ 256 h 512"/>
                <a:gd name="T36" fmla="*/ 256 w 512"/>
                <a:gd name="T37" fmla="*/ 0 h 512"/>
                <a:gd name="T38" fmla="*/ 512 w 512"/>
                <a:gd name="T39" fmla="*/ 256 h 512"/>
                <a:gd name="T40" fmla="*/ 413 w 512"/>
                <a:gd name="T41" fmla="*/ 163 h 512"/>
                <a:gd name="T42" fmla="*/ 398 w 512"/>
                <a:gd name="T43" fmla="*/ 162 h 512"/>
                <a:gd name="T44" fmla="*/ 362 w 512"/>
                <a:gd name="T45" fmla="*/ 193 h 512"/>
                <a:gd name="T46" fmla="*/ 362 w 512"/>
                <a:gd name="T47" fmla="*/ 149 h 512"/>
                <a:gd name="T48" fmla="*/ 352 w 512"/>
                <a:gd name="T49" fmla="*/ 138 h 512"/>
                <a:gd name="T50" fmla="*/ 128 w 512"/>
                <a:gd name="T51" fmla="*/ 138 h 512"/>
                <a:gd name="T52" fmla="*/ 117 w 512"/>
                <a:gd name="T53" fmla="*/ 149 h 512"/>
                <a:gd name="T54" fmla="*/ 117 w 512"/>
                <a:gd name="T55" fmla="*/ 373 h 512"/>
                <a:gd name="T56" fmla="*/ 128 w 512"/>
                <a:gd name="T57" fmla="*/ 384 h 512"/>
                <a:gd name="T58" fmla="*/ 352 w 512"/>
                <a:gd name="T59" fmla="*/ 384 h 512"/>
                <a:gd name="T60" fmla="*/ 362 w 512"/>
                <a:gd name="T61" fmla="*/ 373 h 512"/>
                <a:gd name="T62" fmla="*/ 362 w 512"/>
                <a:gd name="T63" fmla="*/ 222 h 512"/>
                <a:gd name="T64" fmla="*/ 412 w 512"/>
                <a:gd name="T65" fmla="*/ 178 h 512"/>
                <a:gd name="T66" fmla="*/ 413 w 512"/>
                <a:gd name="T67" fmla="*/ 163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2" h="512">
                  <a:moveTo>
                    <a:pt x="138" y="160"/>
                  </a:moveTo>
                  <a:cubicBezTo>
                    <a:pt x="341" y="160"/>
                    <a:pt x="341" y="160"/>
                    <a:pt x="341" y="160"/>
                  </a:cubicBezTo>
                  <a:cubicBezTo>
                    <a:pt x="341" y="212"/>
                    <a:pt x="341" y="212"/>
                    <a:pt x="341" y="212"/>
                  </a:cubicBezTo>
                  <a:cubicBezTo>
                    <a:pt x="236" y="304"/>
                    <a:pt x="236" y="304"/>
                    <a:pt x="236" y="304"/>
                  </a:cubicBezTo>
                  <a:cubicBezTo>
                    <a:pt x="189" y="249"/>
                    <a:pt x="189" y="249"/>
                    <a:pt x="189" y="249"/>
                  </a:cubicBezTo>
                  <a:cubicBezTo>
                    <a:pt x="185" y="244"/>
                    <a:pt x="179" y="244"/>
                    <a:pt x="174" y="247"/>
                  </a:cubicBezTo>
                  <a:cubicBezTo>
                    <a:pt x="170" y="251"/>
                    <a:pt x="169" y="258"/>
                    <a:pt x="173" y="263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8" y="329"/>
                    <a:pt x="231" y="330"/>
                    <a:pt x="234" y="330"/>
                  </a:cubicBezTo>
                  <a:cubicBezTo>
                    <a:pt x="237" y="330"/>
                    <a:pt x="239" y="329"/>
                    <a:pt x="241" y="328"/>
                  </a:cubicBezTo>
                  <a:cubicBezTo>
                    <a:pt x="341" y="241"/>
                    <a:pt x="341" y="241"/>
                    <a:pt x="341" y="241"/>
                  </a:cubicBezTo>
                  <a:cubicBezTo>
                    <a:pt x="341" y="362"/>
                    <a:pt x="341" y="362"/>
                    <a:pt x="341" y="362"/>
                  </a:cubicBezTo>
                  <a:cubicBezTo>
                    <a:pt x="138" y="362"/>
                    <a:pt x="138" y="362"/>
                    <a:pt x="138" y="362"/>
                  </a:cubicBezTo>
                  <a:lnTo>
                    <a:pt x="138" y="160"/>
                  </a:lnTo>
                  <a:close/>
                  <a:moveTo>
                    <a:pt x="512" y="256"/>
                  </a:moveTo>
                  <a:cubicBezTo>
                    <a:pt x="512" y="397"/>
                    <a:pt x="397" y="512"/>
                    <a:pt x="256" y="512"/>
                  </a:cubicBezTo>
                  <a:cubicBezTo>
                    <a:pt x="114" y="512"/>
                    <a:pt x="0" y="397"/>
                    <a:pt x="0" y="256"/>
                  </a:cubicBezTo>
                  <a:cubicBezTo>
                    <a:pt x="0" y="114"/>
                    <a:pt x="114" y="0"/>
                    <a:pt x="256" y="0"/>
                  </a:cubicBezTo>
                  <a:cubicBezTo>
                    <a:pt x="397" y="0"/>
                    <a:pt x="512" y="114"/>
                    <a:pt x="512" y="256"/>
                  </a:cubicBezTo>
                  <a:close/>
                  <a:moveTo>
                    <a:pt x="413" y="163"/>
                  </a:moveTo>
                  <a:cubicBezTo>
                    <a:pt x="409" y="159"/>
                    <a:pt x="402" y="158"/>
                    <a:pt x="398" y="162"/>
                  </a:cubicBezTo>
                  <a:cubicBezTo>
                    <a:pt x="362" y="193"/>
                    <a:pt x="362" y="193"/>
                    <a:pt x="362" y="193"/>
                  </a:cubicBezTo>
                  <a:cubicBezTo>
                    <a:pt x="362" y="149"/>
                    <a:pt x="362" y="149"/>
                    <a:pt x="362" y="149"/>
                  </a:cubicBezTo>
                  <a:cubicBezTo>
                    <a:pt x="362" y="143"/>
                    <a:pt x="358" y="138"/>
                    <a:pt x="352" y="138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2" y="138"/>
                    <a:pt x="117" y="143"/>
                    <a:pt x="117" y="149"/>
                  </a:cubicBezTo>
                  <a:cubicBezTo>
                    <a:pt x="117" y="373"/>
                    <a:pt x="117" y="373"/>
                    <a:pt x="117" y="373"/>
                  </a:cubicBezTo>
                  <a:cubicBezTo>
                    <a:pt x="117" y="379"/>
                    <a:pt x="122" y="384"/>
                    <a:pt x="128" y="384"/>
                  </a:cubicBezTo>
                  <a:cubicBezTo>
                    <a:pt x="352" y="384"/>
                    <a:pt x="352" y="384"/>
                    <a:pt x="352" y="384"/>
                  </a:cubicBezTo>
                  <a:cubicBezTo>
                    <a:pt x="358" y="384"/>
                    <a:pt x="362" y="379"/>
                    <a:pt x="362" y="373"/>
                  </a:cubicBezTo>
                  <a:cubicBezTo>
                    <a:pt x="362" y="222"/>
                    <a:pt x="362" y="222"/>
                    <a:pt x="362" y="222"/>
                  </a:cubicBezTo>
                  <a:cubicBezTo>
                    <a:pt x="412" y="178"/>
                    <a:pt x="412" y="178"/>
                    <a:pt x="412" y="178"/>
                  </a:cubicBezTo>
                  <a:cubicBezTo>
                    <a:pt x="416" y="174"/>
                    <a:pt x="417" y="168"/>
                    <a:pt x="413" y="16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2D80A83-1F1A-BE56-67B5-CDB39B667F53}"/>
                </a:ext>
              </a:extLst>
            </p:cNvPr>
            <p:cNvSpPr txBox="1"/>
            <p:nvPr/>
          </p:nvSpPr>
          <p:spPr>
            <a:xfrm>
              <a:off x="7692158" y="5024665"/>
              <a:ext cx="3322782" cy="5693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600"/>
                </a:spcBef>
                <a:buSzPct val="100000"/>
              </a:pPr>
              <a:r>
                <a:rPr lang="en-US" b="1" dirty="0">
                  <a:solidFill>
                    <a:srgbClr val="313131"/>
                  </a:solidFill>
                </a:rPr>
                <a:t>Uploading requirement</a:t>
              </a:r>
            </a:p>
            <a:p>
              <a:pPr marL="285750" indent="-285750"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313131"/>
                  </a:solidFill>
                </a:rPr>
                <a:t>Upload </a:t>
              </a:r>
              <a:r>
                <a:rPr lang="en-US" sz="1400" dirty="0" err="1">
                  <a:solidFill>
                    <a:srgbClr val="313131"/>
                  </a:solidFill>
                </a:rPr>
                <a:t>iXBRL</a:t>
              </a:r>
              <a:r>
                <a:rPr lang="en-US" sz="1400" dirty="0">
                  <a:solidFill>
                    <a:srgbClr val="313131"/>
                  </a:solidFill>
                </a:rPr>
                <a:t> files to the IRD’s </a:t>
              </a:r>
              <a:r>
                <a:rPr lang="en-US" sz="1400" dirty="0" err="1">
                  <a:solidFill>
                    <a:srgbClr val="313131"/>
                  </a:solidFill>
                </a:rPr>
                <a:t>eTAX</a:t>
              </a:r>
              <a:r>
                <a:rPr lang="en-US" sz="1400" dirty="0">
                  <a:solidFill>
                    <a:srgbClr val="313131"/>
                  </a:solidFill>
                </a:rPr>
                <a:t> Portal</a:t>
              </a:r>
            </a:p>
          </p:txBody>
        </p:sp>
        <p:cxnSp>
          <p:nvCxnSpPr>
            <p:cNvPr id="36" name="Elbow Connector 121">
              <a:extLst>
                <a:ext uri="{FF2B5EF4-FFF2-40B4-BE49-F238E27FC236}">
                  <a16:creationId xmlns:a16="http://schemas.microsoft.com/office/drawing/2014/main" id="{2C8C3CC9-0475-23AA-BD73-1DEC9921DBAF}"/>
                </a:ext>
              </a:extLst>
            </p:cNvPr>
            <p:cNvCxnSpPr/>
            <p:nvPr/>
          </p:nvCxnSpPr>
          <p:spPr>
            <a:xfrm flipV="1">
              <a:off x="6831962" y="5166291"/>
              <a:ext cx="698087" cy="89275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lbow Connector 135">
              <a:extLst>
                <a:ext uri="{FF2B5EF4-FFF2-40B4-BE49-F238E27FC236}">
                  <a16:creationId xmlns:a16="http://schemas.microsoft.com/office/drawing/2014/main" id="{81EE1536-0B3E-5C6F-2489-E415BED3AC4D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762667" y="5392312"/>
              <a:ext cx="1525634" cy="49383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E0E76AA-B439-5F09-C5C6-25132FBD2453}"/>
                </a:ext>
              </a:extLst>
            </p:cNvPr>
            <p:cNvSpPr txBox="1"/>
            <p:nvPr/>
          </p:nvSpPr>
          <p:spPr>
            <a:xfrm>
              <a:off x="488901" y="4926985"/>
              <a:ext cx="2407648" cy="10618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600"/>
                </a:spcBef>
                <a:buSzPct val="100000"/>
              </a:pPr>
              <a:r>
                <a:rPr lang="en-US" b="1" dirty="0">
                  <a:solidFill>
                    <a:srgbClr val="313131"/>
                  </a:solidFill>
                </a:rPr>
                <a:t>Tax Representative versus Service Provider</a:t>
              </a:r>
            </a:p>
            <a:p>
              <a:pPr marL="285750" indent="-285750"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313131"/>
                  </a:solidFill>
                </a:rPr>
                <a:t>Different capacities to suit different clients needs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976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6753C966-9ED0-58BA-71E9-D96A48307BA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54560" y="5145249"/>
            <a:ext cx="2704738" cy="9940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lvl="2">
              <a:spcAft>
                <a:spcPts val="600"/>
              </a:spcAft>
              <a:buSzPct val="100000"/>
            </a:pPr>
            <a:r>
              <a:rPr lang="en-US" altLang="zh-CN" sz="1600" dirty="0"/>
              <a:t>For taxpayers which are</a:t>
            </a:r>
          </a:p>
          <a:p>
            <a:pPr marL="285750" lvl="2" indent="-28575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/>
              <a:t>Corporations</a:t>
            </a:r>
          </a:p>
          <a:p>
            <a:pPr marL="285750" lvl="2" indent="-28575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/>
              <a:t>Partnerships</a:t>
            </a:r>
          </a:p>
          <a:p>
            <a:pPr marL="285750" lvl="2" indent="-28575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/>
              <a:t>Other body of persons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35D6536-EA47-A8A5-6DAA-4AD97ABF849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055144" y="5145249"/>
            <a:ext cx="2704738" cy="153888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lvl="2">
              <a:spcAft>
                <a:spcPts val="600"/>
              </a:spcAft>
              <a:buSzPct val="100000"/>
            </a:pPr>
            <a:r>
              <a:rPr lang="en-US" altLang="zh-CN" sz="1600" dirty="0"/>
              <a:t>For: </a:t>
            </a:r>
          </a:p>
          <a:p>
            <a:pPr marL="171450" lvl="2" indent="-17145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/>
              <a:t>Tax representatives</a:t>
            </a:r>
          </a:p>
          <a:p>
            <a:pPr marL="171450" lvl="2" indent="-17145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/>
              <a:t>Service providers</a:t>
            </a:r>
          </a:p>
          <a:p>
            <a:pPr marL="171450" lvl="2" indent="-17145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/>
              <a:t>Company secretaries </a:t>
            </a:r>
          </a:p>
          <a:p>
            <a:pPr marL="171450" lvl="2" indent="-17145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endParaRPr lang="en-US" altLang="zh-CN" sz="1600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5950CC7-4F63-3D6F-9A99-7B7FBBB8AF7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549690" y="5133040"/>
            <a:ext cx="2835695" cy="4805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lvl="2">
              <a:spcAft>
                <a:spcPts val="600"/>
              </a:spcAft>
              <a:buSzPct val="100000"/>
            </a:pPr>
            <a:r>
              <a:rPr lang="en-US" altLang="zh-CN" sz="1600" dirty="0"/>
              <a:t>For:</a:t>
            </a:r>
          </a:p>
          <a:p>
            <a:pPr marL="285750" lvl="2" indent="-28575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/>
              <a:t>Taxpayers who are individuals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8E6168-54A1-4589-56FB-D234CE07DD3A}"/>
              </a:ext>
            </a:extLst>
          </p:cNvPr>
          <p:cNvSpPr/>
          <p:nvPr/>
        </p:nvSpPr>
        <p:spPr>
          <a:xfrm>
            <a:off x="853035" y="4347657"/>
            <a:ext cx="29410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190"/>
              </a:spcBef>
            </a:pPr>
            <a:r>
              <a:rPr lang="en-US" sz="2000" b="1" dirty="0">
                <a:cs typeface="Palatino Linotype"/>
              </a:rPr>
              <a:t>Business </a:t>
            </a:r>
            <a:r>
              <a:rPr lang="en-US" sz="2000" b="1" spc="-60" dirty="0">
                <a:cs typeface="Palatino Linotype"/>
              </a:rPr>
              <a:t>Tax</a:t>
            </a:r>
            <a:r>
              <a:rPr lang="en-US" sz="2000" b="1" spc="-114" dirty="0">
                <a:cs typeface="Palatino Linotype"/>
              </a:rPr>
              <a:t> </a:t>
            </a:r>
            <a:r>
              <a:rPr lang="en-US" sz="2000" b="1" dirty="0">
                <a:cs typeface="Palatino Linotype"/>
              </a:rPr>
              <a:t>Portal</a:t>
            </a:r>
            <a:endParaRPr lang="en-US" sz="2000" dirty="0">
              <a:cs typeface="Palatino Linotype"/>
            </a:endParaRPr>
          </a:p>
          <a:p>
            <a:pPr algn="ctr">
              <a:lnSpc>
                <a:spcPct val="100000"/>
              </a:lnSpc>
            </a:pPr>
            <a:r>
              <a:rPr lang="en-US" sz="2000" b="1" dirty="0">
                <a:cs typeface="Palatino Linotype"/>
              </a:rPr>
              <a:t>(BTP)</a:t>
            </a:r>
            <a:endParaRPr lang="en-US" sz="2000" dirty="0">
              <a:cs typeface="Palatino Linotype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55177B-C9ED-08CE-DBD7-0CAE43E25CD6}"/>
              </a:ext>
            </a:extLst>
          </p:cNvPr>
          <p:cNvSpPr/>
          <p:nvPr/>
        </p:nvSpPr>
        <p:spPr>
          <a:xfrm>
            <a:off x="4353806" y="4310749"/>
            <a:ext cx="33344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905" algn="ctr">
              <a:lnSpc>
                <a:spcPct val="100000"/>
              </a:lnSpc>
              <a:spcBef>
                <a:spcPts val="190"/>
              </a:spcBef>
            </a:pPr>
            <a:r>
              <a:rPr lang="en-US" sz="2000" b="1" spc="-60" dirty="0">
                <a:cs typeface="Palatino Linotype"/>
              </a:rPr>
              <a:t>Tax </a:t>
            </a:r>
            <a:r>
              <a:rPr lang="en-US" sz="2000" b="1" dirty="0">
                <a:cs typeface="Palatino Linotype"/>
              </a:rPr>
              <a:t>Representative</a:t>
            </a:r>
            <a:r>
              <a:rPr lang="en-US" sz="2000" b="1" spc="-65" dirty="0">
                <a:cs typeface="Palatino Linotype"/>
              </a:rPr>
              <a:t> </a:t>
            </a:r>
            <a:r>
              <a:rPr lang="en-US" sz="2000" b="1" dirty="0">
                <a:cs typeface="Palatino Linotype"/>
              </a:rPr>
              <a:t>Portal</a:t>
            </a:r>
            <a:br>
              <a:rPr lang="en-US" sz="2000" dirty="0">
                <a:cs typeface="Palatino Linotype"/>
              </a:rPr>
            </a:br>
            <a:r>
              <a:rPr lang="en-US" sz="2000" b="1" dirty="0">
                <a:cs typeface="Palatino Linotype"/>
              </a:rPr>
              <a:t>(TRP)</a:t>
            </a:r>
            <a:endParaRPr lang="en-US" sz="2000" dirty="0">
              <a:cs typeface="Palatino Linotyp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829A61-15EF-57A5-5217-29FADC901D1B}"/>
              </a:ext>
            </a:extLst>
          </p:cNvPr>
          <p:cNvSpPr/>
          <p:nvPr/>
        </p:nvSpPr>
        <p:spPr>
          <a:xfrm>
            <a:off x="8701826" y="4359706"/>
            <a:ext cx="24004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/>
              <a:t>Individual Tax Portal </a:t>
            </a:r>
            <a:br>
              <a:rPr lang="en-US" sz="2000" b="1" dirty="0"/>
            </a:br>
            <a:r>
              <a:rPr lang="en-US" sz="2000" b="1" dirty="0"/>
              <a:t>(ITP)</a:t>
            </a:r>
          </a:p>
        </p:txBody>
      </p:sp>
      <p:grpSp>
        <p:nvGrpSpPr>
          <p:cNvPr id="8" name="Graphic 4">
            <a:extLst>
              <a:ext uri="{FF2B5EF4-FFF2-40B4-BE49-F238E27FC236}">
                <a16:creationId xmlns:a16="http://schemas.microsoft.com/office/drawing/2014/main" id="{16C2BB74-1290-4521-2FDE-FB440D8F79D9}"/>
              </a:ext>
            </a:extLst>
          </p:cNvPr>
          <p:cNvGrpSpPr/>
          <p:nvPr/>
        </p:nvGrpSpPr>
        <p:grpSpPr>
          <a:xfrm>
            <a:off x="5831408" y="2106871"/>
            <a:ext cx="528752" cy="528259"/>
            <a:chOff x="467743" y="918179"/>
            <a:chExt cx="361670" cy="361333"/>
          </a:xfrm>
          <a:solidFill>
            <a:schemeClr val="bg1"/>
          </a:solidFill>
        </p:grpSpPr>
        <p:sp>
          <p:nvSpPr>
            <p:cNvPr id="9" name="Graphic 4">
              <a:extLst>
                <a:ext uri="{FF2B5EF4-FFF2-40B4-BE49-F238E27FC236}">
                  <a16:creationId xmlns:a16="http://schemas.microsoft.com/office/drawing/2014/main" id="{6EE7A7F1-8F75-4A15-F355-82C3D38F9453}"/>
                </a:ext>
              </a:extLst>
            </p:cNvPr>
            <p:cNvSpPr/>
            <p:nvPr/>
          </p:nvSpPr>
          <p:spPr>
            <a:xfrm>
              <a:off x="467743" y="918179"/>
              <a:ext cx="361670" cy="361333"/>
            </a:xfrm>
            <a:custGeom>
              <a:avLst/>
              <a:gdLst>
                <a:gd name="connsiteX0" fmla="*/ 180835 w 361670"/>
                <a:gd name="connsiteY0" fmla="*/ 0 h 361333"/>
                <a:gd name="connsiteX1" fmla="*/ 0 w 361670"/>
                <a:gd name="connsiteY1" fmla="*/ 180667 h 361333"/>
                <a:gd name="connsiteX2" fmla="*/ 180835 w 361670"/>
                <a:gd name="connsiteY2" fmla="*/ 361333 h 361333"/>
                <a:gd name="connsiteX3" fmla="*/ 361670 w 361670"/>
                <a:gd name="connsiteY3" fmla="*/ 180667 h 361333"/>
                <a:gd name="connsiteX4" fmla="*/ 180835 w 361670"/>
                <a:gd name="connsiteY4" fmla="*/ 0 h 361333"/>
                <a:gd name="connsiteX5" fmla="*/ 180835 w 361670"/>
                <a:gd name="connsiteY5" fmla="*/ 349204 h 361333"/>
                <a:gd name="connsiteX6" fmla="*/ 12780 w 361670"/>
                <a:gd name="connsiteY6" fmla="*/ 181305 h 361333"/>
                <a:gd name="connsiteX7" fmla="*/ 180835 w 361670"/>
                <a:gd name="connsiteY7" fmla="*/ 13406 h 361333"/>
                <a:gd name="connsiteX8" fmla="*/ 348891 w 361670"/>
                <a:gd name="connsiteY8" fmla="*/ 181305 h 361333"/>
                <a:gd name="connsiteX9" fmla="*/ 180835 w 361670"/>
                <a:gd name="connsiteY9" fmla="*/ 349204 h 361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1670" h="361333">
                  <a:moveTo>
                    <a:pt x="180835" y="0"/>
                  </a:moveTo>
                  <a:cubicBezTo>
                    <a:pt x="80513" y="0"/>
                    <a:pt x="0" y="81077"/>
                    <a:pt x="0" y="180667"/>
                  </a:cubicBezTo>
                  <a:cubicBezTo>
                    <a:pt x="0" y="280895"/>
                    <a:pt x="81152" y="361333"/>
                    <a:pt x="180835" y="361333"/>
                  </a:cubicBezTo>
                  <a:cubicBezTo>
                    <a:pt x="280518" y="361333"/>
                    <a:pt x="361670" y="280257"/>
                    <a:pt x="361670" y="180667"/>
                  </a:cubicBezTo>
                  <a:cubicBezTo>
                    <a:pt x="361670" y="81077"/>
                    <a:pt x="280518" y="0"/>
                    <a:pt x="180835" y="0"/>
                  </a:cubicBezTo>
                  <a:close/>
                  <a:moveTo>
                    <a:pt x="180835" y="349204"/>
                  </a:moveTo>
                  <a:cubicBezTo>
                    <a:pt x="88181" y="349204"/>
                    <a:pt x="12780" y="273873"/>
                    <a:pt x="12780" y="181305"/>
                  </a:cubicBezTo>
                  <a:cubicBezTo>
                    <a:pt x="12780" y="88737"/>
                    <a:pt x="88181" y="13406"/>
                    <a:pt x="180835" y="13406"/>
                  </a:cubicBezTo>
                  <a:cubicBezTo>
                    <a:pt x="273489" y="13406"/>
                    <a:pt x="348891" y="88737"/>
                    <a:pt x="348891" y="181305"/>
                  </a:cubicBezTo>
                  <a:cubicBezTo>
                    <a:pt x="348891" y="273234"/>
                    <a:pt x="273489" y="349204"/>
                    <a:pt x="180835" y="349204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Graphic 4">
              <a:extLst>
                <a:ext uri="{FF2B5EF4-FFF2-40B4-BE49-F238E27FC236}">
                  <a16:creationId xmlns:a16="http://schemas.microsoft.com/office/drawing/2014/main" id="{C9579C41-B8D5-963B-C55F-952A1694F5DC}"/>
                </a:ext>
              </a:extLst>
            </p:cNvPr>
            <p:cNvSpPr/>
            <p:nvPr/>
          </p:nvSpPr>
          <p:spPr>
            <a:xfrm>
              <a:off x="554646" y="1010108"/>
              <a:ext cx="85625" cy="85545"/>
            </a:xfrm>
            <a:custGeom>
              <a:avLst/>
              <a:gdLst>
                <a:gd name="connsiteX0" fmla="*/ 42813 w 85625"/>
                <a:gd name="connsiteY0" fmla="*/ 85545 h 85545"/>
                <a:gd name="connsiteX1" fmla="*/ 85625 w 85625"/>
                <a:gd name="connsiteY1" fmla="*/ 42773 h 85545"/>
                <a:gd name="connsiteX2" fmla="*/ 42813 w 85625"/>
                <a:gd name="connsiteY2" fmla="*/ 0 h 85545"/>
                <a:gd name="connsiteX3" fmla="*/ 0 w 85625"/>
                <a:gd name="connsiteY3" fmla="*/ 42773 h 85545"/>
                <a:gd name="connsiteX4" fmla="*/ 42813 w 85625"/>
                <a:gd name="connsiteY4" fmla="*/ 85545 h 85545"/>
                <a:gd name="connsiteX5" fmla="*/ 42813 w 85625"/>
                <a:gd name="connsiteY5" fmla="*/ 12130 h 85545"/>
                <a:gd name="connsiteX6" fmla="*/ 72845 w 85625"/>
                <a:gd name="connsiteY6" fmla="*/ 42134 h 85545"/>
                <a:gd name="connsiteX7" fmla="*/ 42813 w 85625"/>
                <a:gd name="connsiteY7" fmla="*/ 72139 h 85545"/>
                <a:gd name="connsiteX8" fmla="*/ 12780 w 85625"/>
                <a:gd name="connsiteY8" fmla="*/ 42134 h 85545"/>
                <a:gd name="connsiteX9" fmla="*/ 42813 w 85625"/>
                <a:gd name="connsiteY9" fmla="*/ 12130 h 8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625" h="85545">
                  <a:moveTo>
                    <a:pt x="42813" y="85545"/>
                  </a:moveTo>
                  <a:cubicBezTo>
                    <a:pt x="66455" y="85545"/>
                    <a:pt x="85625" y="66393"/>
                    <a:pt x="85625" y="42773"/>
                  </a:cubicBezTo>
                  <a:cubicBezTo>
                    <a:pt x="85625" y="19152"/>
                    <a:pt x="66455" y="0"/>
                    <a:pt x="42813" y="0"/>
                  </a:cubicBezTo>
                  <a:cubicBezTo>
                    <a:pt x="19170" y="0"/>
                    <a:pt x="0" y="19152"/>
                    <a:pt x="0" y="42773"/>
                  </a:cubicBezTo>
                  <a:cubicBezTo>
                    <a:pt x="0" y="66393"/>
                    <a:pt x="19170" y="85545"/>
                    <a:pt x="42813" y="85545"/>
                  </a:cubicBezTo>
                  <a:close/>
                  <a:moveTo>
                    <a:pt x="42813" y="12130"/>
                  </a:moveTo>
                  <a:cubicBezTo>
                    <a:pt x="59426" y="12130"/>
                    <a:pt x="72845" y="25536"/>
                    <a:pt x="72845" y="42134"/>
                  </a:cubicBezTo>
                  <a:cubicBezTo>
                    <a:pt x="72845" y="58733"/>
                    <a:pt x="59426" y="72139"/>
                    <a:pt x="42813" y="72139"/>
                  </a:cubicBezTo>
                  <a:cubicBezTo>
                    <a:pt x="26199" y="72139"/>
                    <a:pt x="12780" y="58733"/>
                    <a:pt x="12780" y="42134"/>
                  </a:cubicBezTo>
                  <a:cubicBezTo>
                    <a:pt x="12780" y="25536"/>
                    <a:pt x="26199" y="12130"/>
                    <a:pt x="42813" y="12130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Graphic 4">
              <a:extLst>
                <a:ext uri="{FF2B5EF4-FFF2-40B4-BE49-F238E27FC236}">
                  <a16:creationId xmlns:a16="http://schemas.microsoft.com/office/drawing/2014/main" id="{C7E956F1-F5BD-77FA-0E62-DA23722B7889}"/>
                </a:ext>
              </a:extLst>
            </p:cNvPr>
            <p:cNvSpPr/>
            <p:nvPr/>
          </p:nvSpPr>
          <p:spPr>
            <a:xfrm>
              <a:off x="522696" y="1099484"/>
              <a:ext cx="250485" cy="78522"/>
            </a:xfrm>
            <a:custGeom>
              <a:avLst/>
              <a:gdLst>
                <a:gd name="connsiteX0" fmla="*/ 193615 w 250485"/>
                <a:gd name="connsiteY0" fmla="*/ 0 h 78522"/>
                <a:gd name="connsiteX1" fmla="*/ 155275 w 250485"/>
                <a:gd name="connsiteY1" fmla="*/ 0 h 78522"/>
                <a:gd name="connsiteX2" fmla="*/ 125882 w 250485"/>
                <a:gd name="connsiteY2" fmla="*/ 8938 h 78522"/>
                <a:gd name="connsiteX3" fmla="*/ 94571 w 250485"/>
                <a:gd name="connsiteY3" fmla="*/ 0 h 78522"/>
                <a:gd name="connsiteX4" fmla="*/ 56231 w 250485"/>
                <a:gd name="connsiteY4" fmla="*/ 0 h 78522"/>
                <a:gd name="connsiteX5" fmla="*/ 0 w 250485"/>
                <a:gd name="connsiteY5" fmla="*/ 54902 h 78522"/>
                <a:gd name="connsiteX6" fmla="*/ 0 w 250485"/>
                <a:gd name="connsiteY6" fmla="*/ 72139 h 78522"/>
                <a:gd name="connsiteX7" fmla="*/ 6390 w 250485"/>
                <a:gd name="connsiteY7" fmla="*/ 78523 h 78522"/>
                <a:gd name="connsiteX8" fmla="*/ 12780 w 250485"/>
                <a:gd name="connsiteY8" fmla="*/ 72139 h 78522"/>
                <a:gd name="connsiteX9" fmla="*/ 12780 w 250485"/>
                <a:gd name="connsiteY9" fmla="*/ 54902 h 78522"/>
                <a:gd name="connsiteX10" fmla="*/ 56231 w 250485"/>
                <a:gd name="connsiteY10" fmla="*/ 12768 h 78522"/>
                <a:gd name="connsiteX11" fmla="*/ 94571 w 250485"/>
                <a:gd name="connsiteY11" fmla="*/ 12768 h 78522"/>
                <a:gd name="connsiteX12" fmla="*/ 115658 w 250485"/>
                <a:gd name="connsiteY12" fmla="*/ 17237 h 78522"/>
                <a:gd name="connsiteX13" fmla="*/ 99044 w 250485"/>
                <a:gd name="connsiteY13" fmla="*/ 60009 h 78522"/>
                <a:gd name="connsiteX14" fmla="*/ 99044 w 250485"/>
                <a:gd name="connsiteY14" fmla="*/ 71501 h 78522"/>
                <a:gd name="connsiteX15" fmla="*/ 105434 w 250485"/>
                <a:gd name="connsiteY15" fmla="*/ 77885 h 78522"/>
                <a:gd name="connsiteX16" fmla="*/ 244096 w 250485"/>
                <a:gd name="connsiteY16" fmla="*/ 77885 h 78522"/>
                <a:gd name="connsiteX17" fmla="*/ 250486 w 250485"/>
                <a:gd name="connsiteY17" fmla="*/ 71501 h 78522"/>
                <a:gd name="connsiteX18" fmla="*/ 250486 w 250485"/>
                <a:gd name="connsiteY18" fmla="*/ 60009 h 78522"/>
                <a:gd name="connsiteX19" fmla="*/ 193615 w 250485"/>
                <a:gd name="connsiteY19" fmla="*/ 0 h 78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0485" h="78522">
                  <a:moveTo>
                    <a:pt x="193615" y="0"/>
                  </a:moveTo>
                  <a:lnTo>
                    <a:pt x="155275" y="0"/>
                  </a:lnTo>
                  <a:cubicBezTo>
                    <a:pt x="144413" y="0"/>
                    <a:pt x="134828" y="3192"/>
                    <a:pt x="125882" y="8938"/>
                  </a:cubicBezTo>
                  <a:cubicBezTo>
                    <a:pt x="116936" y="3192"/>
                    <a:pt x="106073" y="0"/>
                    <a:pt x="94571" y="0"/>
                  </a:cubicBezTo>
                  <a:lnTo>
                    <a:pt x="56231" y="0"/>
                  </a:lnTo>
                  <a:cubicBezTo>
                    <a:pt x="23004" y="0"/>
                    <a:pt x="0" y="22344"/>
                    <a:pt x="0" y="54902"/>
                  </a:cubicBezTo>
                  <a:lnTo>
                    <a:pt x="0" y="72139"/>
                  </a:lnTo>
                  <a:cubicBezTo>
                    <a:pt x="0" y="75969"/>
                    <a:pt x="2556" y="78523"/>
                    <a:pt x="6390" y="78523"/>
                  </a:cubicBezTo>
                  <a:cubicBezTo>
                    <a:pt x="10224" y="78523"/>
                    <a:pt x="12780" y="75969"/>
                    <a:pt x="12780" y="72139"/>
                  </a:cubicBezTo>
                  <a:lnTo>
                    <a:pt x="12780" y="54902"/>
                  </a:lnTo>
                  <a:cubicBezTo>
                    <a:pt x="12780" y="29366"/>
                    <a:pt x="30033" y="12768"/>
                    <a:pt x="56231" y="12768"/>
                  </a:cubicBezTo>
                  <a:lnTo>
                    <a:pt x="94571" y="12768"/>
                  </a:lnTo>
                  <a:cubicBezTo>
                    <a:pt x="102239" y="12768"/>
                    <a:pt x="109268" y="14683"/>
                    <a:pt x="115658" y="17237"/>
                  </a:cubicBezTo>
                  <a:cubicBezTo>
                    <a:pt x="105434" y="28089"/>
                    <a:pt x="99044" y="43411"/>
                    <a:pt x="99044" y="60009"/>
                  </a:cubicBezTo>
                  <a:lnTo>
                    <a:pt x="99044" y="71501"/>
                  </a:lnTo>
                  <a:cubicBezTo>
                    <a:pt x="99044" y="75331"/>
                    <a:pt x="101600" y="77885"/>
                    <a:pt x="105434" y="77885"/>
                  </a:cubicBezTo>
                  <a:lnTo>
                    <a:pt x="244096" y="77885"/>
                  </a:lnTo>
                  <a:cubicBezTo>
                    <a:pt x="247930" y="77885"/>
                    <a:pt x="250486" y="75331"/>
                    <a:pt x="250486" y="71501"/>
                  </a:cubicBezTo>
                  <a:lnTo>
                    <a:pt x="250486" y="60009"/>
                  </a:lnTo>
                  <a:cubicBezTo>
                    <a:pt x="249847" y="27451"/>
                    <a:pt x="224287" y="0"/>
                    <a:pt x="193615" y="0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Graphic 4">
              <a:extLst>
                <a:ext uri="{FF2B5EF4-FFF2-40B4-BE49-F238E27FC236}">
                  <a16:creationId xmlns:a16="http://schemas.microsoft.com/office/drawing/2014/main" id="{134A77A5-9FE2-30BA-EBC0-CEE3F85E6349}"/>
                </a:ext>
              </a:extLst>
            </p:cNvPr>
            <p:cNvSpPr/>
            <p:nvPr/>
          </p:nvSpPr>
          <p:spPr>
            <a:xfrm>
              <a:off x="653690" y="1010108"/>
              <a:ext cx="85625" cy="85545"/>
            </a:xfrm>
            <a:custGeom>
              <a:avLst/>
              <a:gdLst>
                <a:gd name="connsiteX0" fmla="*/ 42813 w 85625"/>
                <a:gd name="connsiteY0" fmla="*/ 85545 h 85545"/>
                <a:gd name="connsiteX1" fmla="*/ 85625 w 85625"/>
                <a:gd name="connsiteY1" fmla="*/ 42773 h 85545"/>
                <a:gd name="connsiteX2" fmla="*/ 42813 w 85625"/>
                <a:gd name="connsiteY2" fmla="*/ 0 h 85545"/>
                <a:gd name="connsiteX3" fmla="*/ 0 w 85625"/>
                <a:gd name="connsiteY3" fmla="*/ 42773 h 85545"/>
                <a:gd name="connsiteX4" fmla="*/ 42813 w 85625"/>
                <a:gd name="connsiteY4" fmla="*/ 85545 h 8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625" h="85545">
                  <a:moveTo>
                    <a:pt x="42813" y="85545"/>
                  </a:moveTo>
                  <a:cubicBezTo>
                    <a:pt x="66455" y="85545"/>
                    <a:pt x="85625" y="66393"/>
                    <a:pt x="85625" y="42773"/>
                  </a:cubicBezTo>
                  <a:cubicBezTo>
                    <a:pt x="85625" y="19152"/>
                    <a:pt x="66455" y="0"/>
                    <a:pt x="42813" y="0"/>
                  </a:cubicBezTo>
                  <a:cubicBezTo>
                    <a:pt x="19170" y="0"/>
                    <a:pt x="0" y="19152"/>
                    <a:pt x="0" y="42773"/>
                  </a:cubicBezTo>
                  <a:cubicBezTo>
                    <a:pt x="0" y="66393"/>
                    <a:pt x="19170" y="85545"/>
                    <a:pt x="42813" y="85545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3" name="Group 759">
            <a:extLst>
              <a:ext uri="{FF2B5EF4-FFF2-40B4-BE49-F238E27FC236}">
                <a16:creationId xmlns:a16="http://schemas.microsoft.com/office/drawing/2014/main" id="{7DFD3B50-0A87-4984-7B56-E90F3F84294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50825" y="3420172"/>
            <a:ext cx="502466" cy="502466"/>
            <a:chOff x="2732" y="2698"/>
            <a:chExt cx="340" cy="340"/>
          </a:xfrm>
          <a:solidFill>
            <a:schemeClr val="bg1"/>
          </a:solidFill>
        </p:grpSpPr>
        <p:sp>
          <p:nvSpPr>
            <p:cNvPr id="14" name="Freeform 760">
              <a:extLst>
                <a:ext uri="{FF2B5EF4-FFF2-40B4-BE49-F238E27FC236}">
                  <a16:creationId xmlns:a16="http://schemas.microsoft.com/office/drawing/2014/main" id="{C7430B3E-8C1B-04BB-8AEF-3767EBED46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2" y="2698"/>
              <a:ext cx="340" cy="34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761">
              <a:extLst>
                <a:ext uri="{FF2B5EF4-FFF2-40B4-BE49-F238E27FC236}">
                  <a16:creationId xmlns:a16="http://schemas.microsoft.com/office/drawing/2014/main" id="{40E73C31-E5C6-9F70-0009-09E8ACFA4D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7" y="2762"/>
              <a:ext cx="170" cy="212"/>
            </a:xfrm>
            <a:custGeom>
              <a:avLst/>
              <a:gdLst>
                <a:gd name="T0" fmla="*/ 245 w 256"/>
                <a:gd name="T1" fmla="*/ 320 h 320"/>
                <a:gd name="T2" fmla="*/ 234 w 256"/>
                <a:gd name="T3" fmla="*/ 309 h 320"/>
                <a:gd name="T4" fmla="*/ 234 w 256"/>
                <a:gd name="T5" fmla="*/ 213 h 320"/>
                <a:gd name="T6" fmla="*/ 192 w 256"/>
                <a:gd name="T7" fmla="*/ 170 h 320"/>
                <a:gd name="T8" fmla="*/ 64 w 256"/>
                <a:gd name="T9" fmla="*/ 170 h 320"/>
                <a:gd name="T10" fmla="*/ 21 w 256"/>
                <a:gd name="T11" fmla="*/ 213 h 320"/>
                <a:gd name="T12" fmla="*/ 21 w 256"/>
                <a:gd name="T13" fmla="*/ 309 h 320"/>
                <a:gd name="T14" fmla="*/ 10 w 256"/>
                <a:gd name="T15" fmla="*/ 320 h 320"/>
                <a:gd name="T16" fmla="*/ 0 w 256"/>
                <a:gd name="T17" fmla="*/ 309 h 320"/>
                <a:gd name="T18" fmla="*/ 0 w 256"/>
                <a:gd name="T19" fmla="*/ 213 h 320"/>
                <a:gd name="T20" fmla="*/ 64 w 256"/>
                <a:gd name="T21" fmla="*/ 149 h 320"/>
                <a:gd name="T22" fmla="*/ 192 w 256"/>
                <a:gd name="T23" fmla="*/ 149 h 320"/>
                <a:gd name="T24" fmla="*/ 256 w 256"/>
                <a:gd name="T25" fmla="*/ 213 h 320"/>
                <a:gd name="T26" fmla="*/ 256 w 256"/>
                <a:gd name="T27" fmla="*/ 309 h 320"/>
                <a:gd name="T28" fmla="*/ 245 w 256"/>
                <a:gd name="T29" fmla="*/ 320 h 320"/>
                <a:gd name="T30" fmla="*/ 192 w 256"/>
                <a:gd name="T31" fmla="*/ 64 h 320"/>
                <a:gd name="T32" fmla="*/ 128 w 256"/>
                <a:gd name="T33" fmla="*/ 0 h 320"/>
                <a:gd name="T34" fmla="*/ 64 w 256"/>
                <a:gd name="T35" fmla="*/ 64 h 320"/>
                <a:gd name="T36" fmla="*/ 128 w 256"/>
                <a:gd name="T37" fmla="*/ 128 h 320"/>
                <a:gd name="T38" fmla="*/ 192 w 256"/>
                <a:gd name="T39" fmla="*/ 64 h 320"/>
                <a:gd name="T40" fmla="*/ 170 w 256"/>
                <a:gd name="T41" fmla="*/ 64 h 320"/>
                <a:gd name="T42" fmla="*/ 128 w 256"/>
                <a:gd name="T43" fmla="*/ 106 h 320"/>
                <a:gd name="T44" fmla="*/ 85 w 256"/>
                <a:gd name="T45" fmla="*/ 64 h 320"/>
                <a:gd name="T46" fmla="*/ 128 w 256"/>
                <a:gd name="T47" fmla="*/ 21 h 320"/>
                <a:gd name="T48" fmla="*/ 170 w 256"/>
                <a:gd name="T49" fmla="*/ 64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" h="320">
                  <a:moveTo>
                    <a:pt x="245" y="320"/>
                  </a:moveTo>
                  <a:cubicBezTo>
                    <a:pt x="239" y="320"/>
                    <a:pt x="234" y="315"/>
                    <a:pt x="234" y="309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234" y="189"/>
                    <a:pt x="215" y="170"/>
                    <a:pt x="192" y="170"/>
                  </a:cubicBezTo>
                  <a:cubicBezTo>
                    <a:pt x="64" y="170"/>
                    <a:pt x="64" y="170"/>
                    <a:pt x="64" y="170"/>
                  </a:cubicBezTo>
                  <a:cubicBezTo>
                    <a:pt x="40" y="170"/>
                    <a:pt x="21" y="189"/>
                    <a:pt x="21" y="213"/>
                  </a:cubicBezTo>
                  <a:cubicBezTo>
                    <a:pt x="21" y="309"/>
                    <a:pt x="21" y="309"/>
                    <a:pt x="21" y="309"/>
                  </a:cubicBezTo>
                  <a:cubicBezTo>
                    <a:pt x="21" y="315"/>
                    <a:pt x="16" y="320"/>
                    <a:pt x="10" y="320"/>
                  </a:cubicBezTo>
                  <a:cubicBezTo>
                    <a:pt x="4" y="320"/>
                    <a:pt x="0" y="315"/>
                    <a:pt x="0" y="309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178"/>
                    <a:pt x="28" y="149"/>
                    <a:pt x="64" y="149"/>
                  </a:cubicBezTo>
                  <a:cubicBezTo>
                    <a:pt x="192" y="149"/>
                    <a:pt x="192" y="149"/>
                    <a:pt x="192" y="149"/>
                  </a:cubicBezTo>
                  <a:cubicBezTo>
                    <a:pt x="227" y="149"/>
                    <a:pt x="256" y="178"/>
                    <a:pt x="256" y="213"/>
                  </a:cubicBezTo>
                  <a:cubicBezTo>
                    <a:pt x="256" y="309"/>
                    <a:pt x="256" y="309"/>
                    <a:pt x="256" y="309"/>
                  </a:cubicBezTo>
                  <a:cubicBezTo>
                    <a:pt x="256" y="315"/>
                    <a:pt x="251" y="320"/>
                    <a:pt x="245" y="320"/>
                  </a:cubicBezTo>
                  <a:close/>
                  <a:moveTo>
                    <a:pt x="192" y="64"/>
                  </a:moveTo>
                  <a:cubicBezTo>
                    <a:pt x="192" y="28"/>
                    <a:pt x="163" y="0"/>
                    <a:pt x="128" y="0"/>
                  </a:cubicBezTo>
                  <a:cubicBezTo>
                    <a:pt x="92" y="0"/>
                    <a:pt x="64" y="28"/>
                    <a:pt x="64" y="64"/>
                  </a:cubicBezTo>
                  <a:cubicBezTo>
                    <a:pt x="64" y="99"/>
                    <a:pt x="92" y="128"/>
                    <a:pt x="128" y="128"/>
                  </a:cubicBezTo>
                  <a:cubicBezTo>
                    <a:pt x="163" y="128"/>
                    <a:pt x="192" y="99"/>
                    <a:pt x="192" y="64"/>
                  </a:cubicBezTo>
                  <a:close/>
                  <a:moveTo>
                    <a:pt x="170" y="64"/>
                  </a:moveTo>
                  <a:cubicBezTo>
                    <a:pt x="170" y="87"/>
                    <a:pt x="151" y="106"/>
                    <a:pt x="128" y="106"/>
                  </a:cubicBezTo>
                  <a:cubicBezTo>
                    <a:pt x="104" y="106"/>
                    <a:pt x="85" y="87"/>
                    <a:pt x="85" y="64"/>
                  </a:cubicBezTo>
                  <a:cubicBezTo>
                    <a:pt x="85" y="40"/>
                    <a:pt x="104" y="21"/>
                    <a:pt x="128" y="21"/>
                  </a:cubicBezTo>
                  <a:cubicBezTo>
                    <a:pt x="151" y="21"/>
                    <a:pt x="170" y="40"/>
                    <a:pt x="17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16" name="Graphic 4">
            <a:extLst>
              <a:ext uri="{FF2B5EF4-FFF2-40B4-BE49-F238E27FC236}">
                <a16:creationId xmlns:a16="http://schemas.microsoft.com/office/drawing/2014/main" id="{76DE9D30-BB2F-EBE7-423F-44FB278B8B8D}"/>
              </a:ext>
            </a:extLst>
          </p:cNvPr>
          <p:cNvGrpSpPr>
            <a:grpSpLocks noChangeAspect="1"/>
          </p:cNvGrpSpPr>
          <p:nvPr/>
        </p:nvGrpSpPr>
        <p:grpSpPr>
          <a:xfrm>
            <a:off x="2021338" y="3013240"/>
            <a:ext cx="537206" cy="536699"/>
            <a:chOff x="3607758" y="3339623"/>
            <a:chExt cx="362313" cy="361971"/>
          </a:xfrm>
          <a:solidFill>
            <a:schemeClr val="bg1"/>
          </a:solidFill>
        </p:grpSpPr>
        <p:sp>
          <p:nvSpPr>
            <p:cNvPr id="17" name="Graphic 4">
              <a:extLst>
                <a:ext uri="{FF2B5EF4-FFF2-40B4-BE49-F238E27FC236}">
                  <a16:creationId xmlns:a16="http://schemas.microsoft.com/office/drawing/2014/main" id="{A3116A8D-698B-4BA6-CD99-96F43AE3C47B}"/>
                </a:ext>
              </a:extLst>
            </p:cNvPr>
            <p:cNvSpPr/>
            <p:nvPr/>
          </p:nvSpPr>
          <p:spPr>
            <a:xfrm>
              <a:off x="3607758" y="3339623"/>
              <a:ext cx="362313" cy="361971"/>
            </a:xfrm>
            <a:custGeom>
              <a:avLst/>
              <a:gdLst>
                <a:gd name="connsiteX0" fmla="*/ 181474 w 362313"/>
                <a:gd name="connsiteY0" fmla="*/ 0 h 361971"/>
                <a:gd name="connsiteX1" fmla="*/ 0 w 362313"/>
                <a:gd name="connsiteY1" fmla="*/ 180667 h 361971"/>
                <a:gd name="connsiteX2" fmla="*/ 180836 w 362313"/>
                <a:gd name="connsiteY2" fmla="*/ 361972 h 361971"/>
                <a:gd name="connsiteX3" fmla="*/ 362310 w 362313"/>
                <a:gd name="connsiteY3" fmla="*/ 181305 h 361971"/>
                <a:gd name="connsiteX4" fmla="*/ 362310 w 362313"/>
                <a:gd name="connsiteY4" fmla="*/ 181305 h 361971"/>
                <a:gd name="connsiteX5" fmla="*/ 181474 w 362313"/>
                <a:gd name="connsiteY5" fmla="*/ 0 h 361971"/>
                <a:gd name="connsiteX6" fmla="*/ 181474 w 362313"/>
                <a:gd name="connsiteY6" fmla="*/ 0 h 361971"/>
                <a:gd name="connsiteX7" fmla="*/ 181474 w 362313"/>
                <a:gd name="connsiteY7" fmla="*/ 349204 h 361971"/>
                <a:gd name="connsiteX8" fmla="*/ 12780 w 362313"/>
                <a:gd name="connsiteY8" fmla="*/ 181305 h 361971"/>
                <a:gd name="connsiteX9" fmla="*/ 180836 w 362313"/>
                <a:gd name="connsiteY9" fmla="*/ 12768 h 361971"/>
                <a:gd name="connsiteX10" fmla="*/ 349530 w 362313"/>
                <a:gd name="connsiteY10" fmla="*/ 180667 h 361971"/>
                <a:gd name="connsiteX11" fmla="*/ 349530 w 362313"/>
                <a:gd name="connsiteY11" fmla="*/ 180667 h 361971"/>
                <a:gd name="connsiteX12" fmla="*/ 181474 w 362313"/>
                <a:gd name="connsiteY12" fmla="*/ 349204 h 361971"/>
                <a:gd name="connsiteX13" fmla="*/ 181474 w 362313"/>
                <a:gd name="connsiteY13" fmla="*/ 349204 h 36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2313" h="361971">
                  <a:moveTo>
                    <a:pt x="181474" y="0"/>
                  </a:moveTo>
                  <a:cubicBezTo>
                    <a:pt x="81152" y="0"/>
                    <a:pt x="0" y="81077"/>
                    <a:pt x="0" y="180667"/>
                  </a:cubicBezTo>
                  <a:cubicBezTo>
                    <a:pt x="0" y="280257"/>
                    <a:pt x="81152" y="361972"/>
                    <a:pt x="180836" y="361972"/>
                  </a:cubicBezTo>
                  <a:cubicBezTo>
                    <a:pt x="280518" y="361972"/>
                    <a:pt x="362310" y="280895"/>
                    <a:pt x="362310" y="181305"/>
                  </a:cubicBezTo>
                  <a:lnTo>
                    <a:pt x="362310" y="181305"/>
                  </a:lnTo>
                  <a:cubicBezTo>
                    <a:pt x="362949" y="81077"/>
                    <a:pt x="281796" y="0"/>
                    <a:pt x="181474" y="0"/>
                  </a:cubicBezTo>
                  <a:cubicBezTo>
                    <a:pt x="181474" y="0"/>
                    <a:pt x="181474" y="0"/>
                    <a:pt x="181474" y="0"/>
                  </a:cubicBezTo>
                  <a:close/>
                  <a:moveTo>
                    <a:pt x="181474" y="349204"/>
                  </a:moveTo>
                  <a:cubicBezTo>
                    <a:pt x="88181" y="349204"/>
                    <a:pt x="12780" y="273873"/>
                    <a:pt x="12780" y="181305"/>
                  </a:cubicBezTo>
                  <a:cubicBezTo>
                    <a:pt x="12780" y="88738"/>
                    <a:pt x="88181" y="12768"/>
                    <a:pt x="180836" y="12768"/>
                  </a:cubicBezTo>
                  <a:cubicBezTo>
                    <a:pt x="274128" y="12768"/>
                    <a:pt x="349530" y="88099"/>
                    <a:pt x="349530" y="180667"/>
                  </a:cubicBezTo>
                  <a:lnTo>
                    <a:pt x="349530" y="180667"/>
                  </a:lnTo>
                  <a:cubicBezTo>
                    <a:pt x="349530" y="273873"/>
                    <a:pt x="274128" y="349204"/>
                    <a:pt x="181474" y="349204"/>
                  </a:cubicBezTo>
                  <a:lnTo>
                    <a:pt x="181474" y="349204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Graphic 4">
              <a:extLst>
                <a:ext uri="{FF2B5EF4-FFF2-40B4-BE49-F238E27FC236}">
                  <a16:creationId xmlns:a16="http://schemas.microsoft.com/office/drawing/2014/main" id="{869F7EF3-7CA9-F3E9-0D07-C141AF24A310}"/>
                </a:ext>
              </a:extLst>
            </p:cNvPr>
            <p:cNvSpPr/>
            <p:nvPr/>
          </p:nvSpPr>
          <p:spPr>
            <a:xfrm>
              <a:off x="3724055" y="3419423"/>
              <a:ext cx="42173" cy="42134"/>
            </a:xfrm>
            <a:custGeom>
              <a:avLst/>
              <a:gdLst>
                <a:gd name="connsiteX0" fmla="*/ 21087 w 42173"/>
                <a:gd name="connsiteY0" fmla="*/ 42134 h 42134"/>
                <a:gd name="connsiteX1" fmla="*/ 42174 w 42173"/>
                <a:gd name="connsiteY1" fmla="*/ 21067 h 42134"/>
                <a:gd name="connsiteX2" fmla="*/ 21087 w 42173"/>
                <a:gd name="connsiteY2" fmla="*/ 0 h 42134"/>
                <a:gd name="connsiteX3" fmla="*/ 0 w 42173"/>
                <a:gd name="connsiteY3" fmla="*/ 21067 h 42134"/>
                <a:gd name="connsiteX4" fmla="*/ 0 w 42173"/>
                <a:gd name="connsiteY4" fmla="*/ 21067 h 42134"/>
                <a:gd name="connsiteX5" fmla="*/ 21087 w 42173"/>
                <a:gd name="connsiteY5" fmla="*/ 42134 h 42134"/>
                <a:gd name="connsiteX6" fmla="*/ 21087 w 42173"/>
                <a:gd name="connsiteY6" fmla="*/ 12768 h 42134"/>
                <a:gd name="connsiteX7" fmla="*/ 29394 w 42173"/>
                <a:gd name="connsiteY7" fmla="*/ 21067 h 42134"/>
                <a:gd name="connsiteX8" fmla="*/ 21087 w 42173"/>
                <a:gd name="connsiteY8" fmla="*/ 29366 h 42134"/>
                <a:gd name="connsiteX9" fmla="*/ 12780 w 42173"/>
                <a:gd name="connsiteY9" fmla="*/ 21067 h 42134"/>
                <a:gd name="connsiteX10" fmla="*/ 12780 w 42173"/>
                <a:gd name="connsiteY10" fmla="*/ 21067 h 42134"/>
                <a:gd name="connsiteX11" fmla="*/ 21087 w 42173"/>
                <a:gd name="connsiteY11" fmla="*/ 12768 h 42134"/>
                <a:gd name="connsiteX12" fmla="*/ 21087 w 42173"/>
                <a:gd name="connsiteY12" fmla="*/ 12768 h 4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173" h="42134">
                  <a:moveTo>
                    <a:pt x="21087" y="42134"/>
                  </a:moveTo>
                  <a:cubicBezTo>
                    <a:pt x="32589" y="42134"/>
                    <a:pt x="42174" y="32558"/>
                    <a:pt x="42174" y="21067"/>
                  </a:cubicBezTo>
                  <a:cubicBezTo>
                    <a:pt x="42174" y="9576"/>
                    <a:pt x="32589" y="0"/>
                    <a:pt x="21087" y="0"/>
                  </a:cubicBezTo>
                  <a:cubicBezTo>
                    <a:pt x="9585" y="0"/>
                    <a:pt x="0" y="9576"/>
                    <a:pt x="0" y="21067"/>
                  </a:cubicBezTo>
                  <a:cubicBezTo>
                    <a:pt x="0" y="21067"/>
                    <a:pt x="0" y="21067"/>
                    <a:pt x="0" y="21067"/>
                  </a:cubicBezTo>
                  <a:cubicBezTo>
                    <a:pt x="0" y="32558"/>
                    <a:pt x="9585" y="42134"/>
                    <a:pt x="21087" y="42134"/>
                  </a:cubicBezTo>
                  <a:close/>
                  <a:moveTo>
                    <a:pt x="21087" y="12768"/>
                  </a:moveTo>
                  <a:cubicBezTo>
                    <a:pt x="25560" y="12768"/>
                    <a:pt x="29394" y="16598"/>
                    <a:pt x="29394" y="21067"/>
                  </a:cubicBezTo>
                  <a:cubicBezTo>
                    <a:pt x="29394" y="25536"/>
                    <a:pt x="25560" y="29366"/>
                    <a:pt x="21087" y="29366"/>
                  </a:cubicBezTo>
                  <a:cubicBezTo>
                    <a:pt x="16614" y="29366"/>
                    <a:pt x="12780" y="25536"/>
                    <a:pt x="12780" y="21067"/>
                  </a:cubicBezTo>
                  <a:cubicBezTo>
                    <a:pt x="12780" y="21067"/>
                    <a:pt x="12780" y="21067"/>
                    <a:pt x="12780" y="21067"/>
                  </a:cubicBezTo>
                  <a:cubicBezTo>
                    <a:pt x="12780" y="16598"/>
                    <a:pt x="16614" y="12768"/>
                    <a:pt x="21087" y="12768"/>
                  </a:cubicBezTo>
                  <a:lnTo>
                    <a:pt x="21087" y="12768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27DF16C0-907B-6FE6-EAE3-530BF09E8C3C}"/>
                </a:ext>
              </a:extLst>
            </p:cNvPr>
            <p:cNvSpPr/>
            <p:nvPr/>
          </p:nvSpPr>
          <p:spPr>
            <a:xfrm>
              <a:off x="3686993" y="3477517"/>
              <a:ext cx="202561" cy="144916"/>
            </a:xfrm>
            <a:custGeom>
              <a:avLst/>
              <a:gdLst>
                <a:gd name="connsiteX0" fmla="*/ 197449 w 202561"/>
                <a:gd name="connsiteY0" fmla="*/ 44050 h 144916"/>
                <a:gd name="connsiteX1" fmla="*/ 182113 w 202561"/>
                <a:gd name="connsiteY1" fmla="*/ 44050 h 144916"/>
                <a:gd name="connsiteX2" fmla="*/ 182113 w 202561"/>
                <a:gd name="connsiteY2" fmla="*/ 6384 h 144916"/>
                <a:gd name="connsiteX3" fmla="*/ 175723 w 202561"/>
                <a:gd name="connsiteY3" fmla="*/ 0 h 144916"/>
                <a:gd name="connsiteX4" fmla="*/ 116936 w 202561"/>
                <a:gd name="connsiteY4" fmla="*/ 0 h 144916"/>
                <a:gd name="connsiteX5" fmla="*/ 110546 w 202561"/>
                <a:gd name="connsiteY5" fmla="*/ 6384 h 144916"/>
                <a:gd name="connsiteX6" fmla="*/ 110546 w 202561"/>
                <a:gd name="connsiteY6" fmla="*/ 44050 h 144916"/>
                <a:gd name="connsiteX7" fmla="*/ 93932 w 202561"/>
                <a:gd name="connsiteY7" fmla="*/ 44050 h 144916"/>
                <a:gd name="connsiteX8" fmla="*/ 93932 w 202561"/>
                <a:gd name="connsiteY8" fmla="*/ 6384 h 144916"/>
                <a:gd name="connsiteX9" fmla="*/ 87542 w 202561"/>
                <a:gd name="connsiteY9" fmla="*/ 0 h 144916"/>
                <a:gd name="connsiteX10" fmla="*/ 28755 w 202561"/>
                <a:gd name="connsiteY10" fmla="*/ 0 h 144916"/>
                <a:gd name="connsiteX11" fmla="*/ 22365 w 202561"/>
                <a:gd name="connsiteY11" fmla="*/ 6384 h 144916"/>
                <a:gd name="connsiteX12" fmla="*/ 22365 w 202561"/>
                <a:gd name="connsiteY12" fmla="*/ 44050 h 144916"/>
                <a:gd name="connsiteX13" fmla="*/ 6390 w 202561"/>
                <a:gd name="connsiteY13" fmla="*/ 44050 h 144916"/>
                <a:gd name="connsiteX14" fmla="*/ 0 w 202561"/>
                <a:gd name="connsiteY14" fmla="*/ 50434 h 144916"/>
                <a:gd name="connsiteX15" fmla="*/ 6390 w 202561"/>
                <a:gd name="connsiteY15" fmla="*/ 56818 h 144916"/>
                <a:gd name="connsiteX16" fmla="*/ 7029 w 202561"/>
                <a:gd name="connsiteY16" fmla="*/ 56818 h 144916"/>
                <a:gd name="connsiteX17" fmla="*/ 7029 w 202561"/>
                <a:gd name="connsiteY17" fmla="*/ 138533 h 144916"/>
                <a:gd name="connsiteX18" fmla="*/ 13419 w 202561"/>
                <a:gd name="connsiteY18" fmla="*/ 144916 h 144916"/>
                <a:gd name="connsiteX19" fmla="*/ 189142 w 202561"/>
                <a:gd name="connsiteY19" fmla="*/ 144916 h 144916"/>
                <a:gd name="connsiteX20" fmla="*/ 195532 w 202561"/>
                <a:gd name="connsiteY20" fmla="*/ 138533 h 144916"/>
                <a:gd name="connsiteX21" fmla="*/ 195532 w 202561"/>
                <a:gd name="connsiteY21" fmla="*/ 56818 h 144916"/>
                <a:gd name="connsiteX22" fmla="*/ 196171 w 202561"/>
                <a:gd name="connsiteY22" fmla="*/ 56818 h 144916"/>
                <a:gd name="connsiteX23" fmla="*/ 202561 w 202561"/>
                <a:gd name="connsiteY23" fmla="*/ 50434 h 144916"/>
                <a:gd name="connsiteX24" fmla="*/ 197449 w 202561"/>
                <a:gd name="connsiteY24" fmla="*/ 44050 h 144916"/>
                <a:gd name="connsiteX25" fmla="*/ 197449 w 202561"/>
                <a:gd name="connsiteY25" fmla="*/ 44050 h 144916"/>
                <a:gd name="connsiteX26" fmla="*/ 122687 w 202561"/>
                <a:gd name="connsiteY26" fmla="*/ 12768 h 144916"/>
                <a:gd name="connsiteX27" fmla="*/ 168695 w 202561"/>
                <a:gd name="connsiteY27" fmla="*/ 12768 h 144916"/>
                <a:gd name="connsiteX28" fmla="*/ 168695 w 202561"/>
                <a:gd name="connsiteY28" fmla="*/ 44050 h 144916"/>
                <a:gd name="connsiteX29" fmla="*/ 122687 w 202561"/>
                <a:gd name="connsiteY29" fmla="*/ 44050 h 144916"/>
                <a:gd name="connsiteX30" fmla="*/ 122687 w 202561"/>
                <a:gd name="connsiteY30" fmla="*/ 12768 h 144916"/>
                <a:gd name="connsiteX31" fmla="*/ 35145 w 202561"/>
                <a:gd name="connsiteY31" fmla="*/ 12768 h 144916"/>
                <a:gd name="connsiteX32" fmla="*/ 81152 w 202561"/>
                <a:gd name="connsiteY32" fmla="*/ 12768 h 144916"/>
                <a:gd name="connsiteX33" fmla="*/ 81152 w 202561"/>
                <a:gd name="connsiteY33" fmla="*/ 44050 h 144916"/>
                <a:gd name="connsiteX34" fmla="*/ 35145 w 202561"/>
                <a:gd name="connsiteY34" fmla="*/ 44050 h 144916"/>
                <a:gd name="connsiteX35" fmla="*/ 35145 w 202561"/>
                <a:gd name="connsiteY35" fmla="*/ 12768 h 144916"/>
                <a:gd name="connsiteX36" fmla="*/ 183391 w 202561"/>
                <a:gd name="connsiteY36" fmla="*/ 132149 h 144916"/>
                <a:gd name="connsiteX37" fmla="*/ 20448 w 202561"/>
                <a:gd name="connsiteY37" fmla="*/ 132149 h 144916"/>
                <a:gd name="connsiteX38" fmla="*/ 20448 w 202561"/>
                <a:gd name="connsiteY38" fmla="*/ 56818 h 144916"/>
                <a:gd name="connsiteX39" fmla="*/ 183391 w 202561"/>
                <a:gd name="connsiteY39" fmla="*/ 56818 h 144916"/>
                <a:gd name="connsiteX40" fmla="*/ 183391 w 202561"/>
                <a:gd name="connsiteY40" fmla="*/ 132149 h 14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02561" h="144916">
                  <a:moveTo>
                    <a:pt x="197449" y="44050"/>
                  </a:moveTo>
                  <a:lnTo>
                    <a:pt x="182113" y="44050"/>
                  </a:lnTo>
                  <a:lnTo>
                    <a:pt x="182113" y="6384"/>
                  </a:lnTo>
                  <a:cubicBezTo>
                    <a:pt x="182113" y="2554"/>
                    <a:pt x="179557" y="0"/>
                    <a:pt x="175723" y="0"/>
                  </a:cubicBezTo>
                  <a:lnTo>
                    <a:pt x="116936" y="0"/>
                  </a:lnTo>
                  <a:cubicBezTo>
                    <a:pt x="113102" y="0"/>
                    <a:pt x="110546" y="2554"/>
                    <a:pt x="110546" y="6384"/>
                  </a:cubicBezTo>
                  <a:lnTo>
                    <a:pt x="110546" y="44050"/>
                  </a:lnTo>
                  <a:lnTo>
                    <a:pt x="93932" y="44050"/>
                  </a:lnTo>
                  <a:lnTo>
                    <a:pt x="93932" y="6384"/>
                  </a:lnTo>
                  <a:cubicBezTo>
                    <a:pt x="93932" y="2554"/>
                    <a:pt x="91376" y="0"/>
                    <a:pt x="87542" y="0"/>
                  </a:cubicBezTo>
                  <a:lnTo>
                    <a:pt x="28755" y="0"/>
                  </a:lnTo>
                  <a:cubicBezTo>
                    <a:pt x="24921" y="0"/>
                    <a:pt x="22365" y="2554"/>
                    <a:pt x="22365" y="6384"/>
                  </a:cubicBezTo>
                  <a:lnTo>
                    <a:pt x="22365" y="44050"/>
                  </a:lnTo>
                  <a:lnTo>
                    <a:pt x="6390" y="44050"/>
                  </a:lnTo>
                  <a:cubicBezTo>
                    <a:pt x="2556" y="44050"/>
                    <a:pt x="0" y="46603"/>
                    <a:pt x="0" y="50434"/>
                  </a:cubicBezTo>
                  <a:cubicBezTo>
                    <a:pt x="0" y="54264"/>
                    <a:pt x="2556" y="56818"/>
                    <a:pt x="6390" y="56818"/>
                  </a:cubicBezTo>
                  <a:lnTo>
                    <a:pt x="7029" y="56818"/>
                  </a:lnTo>
                  <a:lnTo>
                    <a:pt x="7029" y="138533"/>
                  </a:lnTo>
                  <a:cubicBezTo>
                    <a:pt x="7029" y="142363"/>
                    <a:pt x="9585" y="144916"/>
                    <a:pt x="13419" y="144916"/>
                  </a:cubicBezTo>
                  <a:lnTo>
                    <a:pt x="189142" y="144916"/>
                  </a:lnTo>
                  <a:cubicBezTo>
                    <a:pt x="192976" y="144916"/>
                    <a:pt x="195532" y="142363"/>
                    <a:pt x="195532" y="138533"/>
                  </a:cubicBezTo>
                  <a:lnTo>
                    <a:pt x="195532" y="56818"/>
                  </a:lnTo>
                  <a:lnTo>
                    <a:pt x="196171" y="56818"/>
                  </a:lnTo>
                  <a:cubicBezTo>
                    <a:pt x="200005" y="56818"/>
                    <a:pt x="202561" y="54264"/>
                    <a:pt x="202561" y="50434"/>
                  </a:cubicBezTo>
                  <a:cubicBezTo>
                    <a:pt x="202561" y="46603"/>
                    <a:pt x="200644" y="44050"/>
                    <a:pt x="197449" y="44050"/>
                  </a:cubicBezTo>
                  <a:lnTo>
                    <a:pt x="197449" y="44050"/>
                  </a:lnTo>
                  <a:close/>
                  <a:moveTo>
                    <a:pt x="122687" y="12768"/>
                  </a:moveTo>
                  <a:lnTo>
                    <a:pt x="168695" y="12768"/>
                  </a:lnTo>
                  <a:lnTo>
                    <a:pt x="168695" y="44050"/>
                  </a:lnTo>
                  <a:lnTo>
                    <a:pt x="122687" y="44050"/>
                  </a:lnTo>
                  <a:lnTo>
                    <a:pt x="122687" y="12768"/>
                  </a:lnTo>
                  <a:close/>
                  <a:moveTo>
                    <a:pt x="35145" y="12768"/>
                  </a:moveTo>
                  <a:lnTo>
                    <a:pt x="81152" y="12768"/>
                  </a:lnTo>
                  <a:lnTo>
                    <a:pt x="81152" y="44050"/>
                  </a:lnTo>
                  <a:lnTo>
                    <a:pt x="35145" y="44050"/>
                  </a:lnTo>
                  <a:lnTo>
                    <a:pt x="35145" y="12768"/>
                  </a:lnTo>
                  <a:close/>
                  <a:moveTo>
                    <a:pt x="183391" y="132149"/>
                  </a:moveTo>
                  <a:lnTo>
                    <a:pt x="20448" y="132149"/>
                  </a:lnTo>
                  <a:lnTo>
                    <a:pt x="20448" y="56818"/>
                  </a:lnTo>
                  <a:lnTo>
                    <a:pt x="183391" y="56818"/>
                  </a:lnTo>
                  <a:lnTo>
                    <a:pt x="183391" y="132149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09EAD2F6-9B92-5216-AF18-2EBF381CBE0D}"/>
                </a:ext>
              </a:extLst>
            </p:cNvPr>
            <p:cNvSpPr/>
            <p:nvPr/>
          </p:nvSpPr>
          <p:spPr>
            <a:xfrm>
              <a:off x="3811597" y="3419423"/>
              <a:ext cx="42173" cy="42134"/>
            </a:xfrm>
            <a:custGeom>
              <a:avLst/>
              <a:gdLst>
                <a:gd name="connsiteX0" fmla="*/ 21087 w 42173"/>
                <a:gd name="connsiteY0" fmla="*/ 42134 h 42134"/>
                <a:gd name="connsiteX1" fmla="*/ 42173 w 42173"/>
                <a:gd name="connsiteY1" fmla="*/ 21067 h 42134"/>
                <a:gd name="connsiteX2" fmla="*/ 21087 w 42173"/>
                <a:gd name="connsiteY2" fmla="*/ 0 h 42134"/>
                <a:gd name="connsiteX3" fmla="*/ 0 w 42173"/>
                <a:gd name="connsiteY3" fmla="*/ 21067 h 42134"/>
                <a:gd name="connsiteX4" fmla="*/ 0 w 42173"/>
                <a:gd name="connsiteY4" fmla="*/ 21067 h 42134"/>
                <a:gd name="connsiteX5" fmla="*/ 21087 w 42173"/>
                <a:gd name="connsiteY5" fmla="*/ 42134 h 42134"/>
                <a:gd name="connsiteX6" fmla="*/ 21087 w 42173"/>
                <a:gd name="connsiteY6" fmla="*/ 12768 h 42134"/>
                <a:gd name="connsiteX7" fmla="*/ 29394 w 42173"/>
                <a:gd name="connsiteY7" fmla="*/ 21067 h 42134"/>
                <a:gd name="connsiteX8" fmla="*/ 21087 w 42173"/>
                <a:gd name="connsiteY8" fmla="*/ 29366 h 42134"/>
                <a:gd name="connsiteX9" fmla="*/ 12780 w 42173"/>
                <a:gd name="connsiteY9" fmla="*/ 21067 h 42134"/>
                <a:gd name="connsiteX10" fmla="*/ 12780 w 42173"/>
                <a:gd name="connsiteY10" fmla="*/ 21067 h 42134"/>
                <a:gd name="connsiteX11" fmla="*/ 21087 w 42173"/>
                <a:gd name="connsiteY11" fmla="*/ 12768 h 42134"/>
                <a:gd name="connsiteX12" fmla="*/ 21087 w 42173"/>
                <a:gd name="connsiteY12" fmla="*/ 12768 h 4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173" h="42134">
                  <a:moveTo>
                    <a:pt x="21087" y="42134"/>
                  </a:moveTo>
                  <a:cubicBezTo>
                    <a:pt x="32589" y="42134"/>
                    <a:pt x="42173" y="32558"/>
                    <a:pt x="42173" y="21067"/>
                  </a:cubicBezTo>
                  <a:cubicBezTo>
                    <a:pt x="42173" y="9576"/>
                    <a:pt x="32589" y="0"/>
                    <a:pt x="21087" y="0"/>
                  </a:cubicBezTo>
                  <a:cubicBezTo>
                    <a:pt x="9585" y="0"/>
                    <a:pt x="0" y="9576"/>
                    <a:pt x="0" y="21067"/>
                  </a:cubicBezTo>
                  <a:cubicBezTo>
                    <a:pt x="0" y="21067"/>
                    <a:pt x="0" y="21067"/>
                    <a:pt x="0" y="21067"/>
                  </a:cubicBezTo>
                  <a:cubicBezTo>
                    <a:pt x="0" y="32558"/>
                    <a:pt x="9585" y="42134"/>
                    <a:pt x="21087" y="42134"/>
                  </a:cubicBezTo>
                  <a:close/>
                  <a:moveTo>
                    <a:pt x="21087" y="12768"/>
                  </a:moveTo>
                  <a:cubicBezTo>
                    <a:pt x="25560" y="12768"/>
                    <a:pt x="29394" y="16598"/>
                    <a:pt x="29394" y="21067"/>
                  </a:cubicBezTo>
                  <a:cubicBezTo>
                    <a:pt x="29394" y="25536"/>
                    <a:pt x="25560" y="29366"/>
                    <a:pt x="21087" y="29366"/>
                  </a:cubicBezTo>
                  <a:cubicBezTo>
                    <a:pt x="16614" y="29366"/>
                    <a:pt x="12780" y="25536"/>
                    <a:pt x="12780" y="21067"/>
                  </a:cubicBezTo>
                  <a:cubicBezTo>
                    <a:pt x="12780" y="21067"/>
                    <a:pt x="12780" y="21067"/>
                    <a:pt x="12780" y="21067"/>
                  </a:cubicBezTo>
                  <a:cubicBezTo>
                    <a:pt x="13419" y="16598"/>
                    <a:pt x="16614" y="12768"/>
                    <a:pt x="21087" y="12768"/>
                  </a:cubicBezTo>
                  <a:lnTo>
                    <a:pt x="21087" y="12768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983F848B-67D1-20DE-6AAD-2549481605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857" y="2274235"/>
            <a:ext cx="3237234" cy="147801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C9686E9-0BEE-0C3E-433F-D519639AECB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112" y="1272040"/>
            <a:ext cx="3533186" cy="301107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CDDF8C1-A6E6-D1D1-F6FE-E64D7F36697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7273" y="1299471"/>
            <a:ext cx="3222609" cy="2983644"/>
          </a:xfrm>
          <a:prstGeom prst="rect">
            <a:avLst/>
          </a:prstGeom>
        </p:spPr>
      </p:pic>
      <p:sp>
        <p:nvSpPr>
          <p:cNvPr id="24" name="Title 2">
            <a:extLst>
              <a:ext uri="{FF2B5EF4-FFF2-40B4-BE49-F238E27FC236}">
                <a16:creationId xmlns:a16="http://schemas.microsoft.com/office/drawing/2014/main" id="{13FB8F00-3DED-558E-64B4-752990C55E7D}"/>
              </a:ext>
            </a:extLst>
          </p:cNvPr>
          <p:cNvSpPr txBox="1">
            <a:spLocks/>
          </p:cNvSpPr>
          <p:nvPr/>
        </p:nvSpPr>
        <p:spPr>
          <a:xfrm>
            <a:off x="501650" y="317500"/>
            <a:ext cx="11188700" cy="6214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dirty="0">
                <a:ea typeface="Open Sans Light" panose="020B0306030504020204" pitchFamily="34" charset="0"/>
                <a:cs typeface="Open Sans Light" panose="020B0306030504020204" pitchFamily="34" charset="0"/>
              </a:rPr>
              <a:t>Three new tax portals</a:t>
            </a:r>
            <a:br>
              <a:rPr lang="en-US" sz="2099" dirty="0">
                <a:solidFill>
                  <a:srgbClr val="43B02A"/>
                </a:solidFill>
                <a:latin typeface="Open Sans" panose="020B0606030504020204" pitchFamily="34" charset="0"/>
              </a:rPr>
            </a:br>
            <a:r>
              <a:rPr lang="en-US" sz="1800" dirty="0">
                <a:solidFill>
                  <a:schemeClr val="tx2"/>
                </a:solidFill>
                <a:latin typeface="+mn-lt"/>
                <a:ea typeface="+mn-ea"/>
              </a:rPr>
              <a:t>Trial run in Q1 of 2025, official launch in Q3 of 2025</a:t>
            </a:r>
          </a:p>
        </p:txBody>
      </p:sp>
    </p:spTree>
    <p:extLst>
      <p:ext uri="{BB962C8B-B14F-4D97-AF65-F5344CB8AC3E}">
        <p14:creationId xmlns:p14="http://schemas.microsoft.com/office/powerpoint/2010/main" val="3812258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E192C5F-516A-31F6-E358-42B9B61A1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0037" y="144027"/>
            <a:ext cx="6439773" cy="36961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59C508-F81D-9CD7-001D-2FA42924B01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211" b="4328"/>
          <a:stretch/>
        </p:blipFill>
        <p:spPr>
          <a:xfrm>
            <a:off x="158216" y="1005334"/>
            <a:ext cx="6059836" cy="34640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2FEB3A-BEFA-8098-CB00-3FC155E4E34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645" t="15646" r="15930" b="4795"/>
          <a:stretch/>
        </p:blipFill>
        <p:spPr>
          <a:xfrm>
            <a:off x="5420978" y="2324266"/>
            <a:ext cx="4049594" cy="399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133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C5F2B2-DD7F-E9AF-E09F-265398329620}"/>
              </a:ext>
            </a:extLst>
          </p:cNvPr>
          <p:cNvSpPr txBox="1"/>
          <p:nvPr/>
        </p:nvSpPr>
        <p:spPr>
          <a:xfrm>
            <a:off x="7251700" y="1117600"/>
            <a:ext cx="398145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Governments worldwide increasingly rely on tax incentives to promote private R&amp;D and innovation investment. They make eligible investments financially advantageous to firms, driving growth, but reduce governments’ direct tax intake.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From OECD April 2024’s update, tax subsidy rates offered to firms investing in R&amp;D experienced a slight decline in 2023.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total of 33 out of 38 OECD countries offered tax relief for R&amp;D expenditures in 2023, up from 19 in 2000.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199DC71-C3BB-13E4-6625-D920E1CC0D69}"/>
              </a:ext>
            </a:extLst>
          </p:cNvPr>
          <p:cNvSpPr txBox="1">
            <a:spLocks/>
          </p:cNvSpPr>
          <p:nvPr/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Trends on R&amp;D incentives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284102-A471-604A-64C1-469E0A3B9A8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621" t="31482" r="28125" b="9501"/>
          <a:stretch/>
        </p:blipFill>
        <p:spPr>
          <a:xfrm>
            <a:off x="501650" y="1117600"/>
            <a:ext cx="6534150" cy="53258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D04DCF5-8DAE-51D5-A05F-A02EFD0EC24F}"/>
              </a:ext>
            </a:extLst>
          </p:cNvPr>
          <p:cNvSpPr txBox="1">
            <a:spLocks/>
          </p:cNvSpPr>
          <p:nvPr/>
        </p:nvSpPr>
        <p:spPr>
          <a:xfrm>
            <a:off x="501650" y="6443400"/>
            <a:ext cx="11188700" cy="3340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>
                <a:solidFill>
                  <a:srgbClr val="0070C0"/>
                </a:solidFill>
              </a:rPr>
              <a:t>Source: https://www.oecd.org/content/dam/oecd/en/topics/policy-sub-issues/r-d-tax-incentives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DDDCFB3-6CE6-3FB3-2097-AA3C367D9856}"/>
              </a:ext>
            </a:extLst>
          </p:cNvPr>
          <p:cNvSpPr txBox="1">
            <a:spLocks/>
          </p:cNvSpPr>
          <p:nvPr/>
        </p:nvSpPr>
        <p:spPr>
          <a:xfrm>
            <a:off x="501650" y="841986"/>
            <a:ext cx="11188700" cy="3340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rgbClr val="0070C0"/>
                </a:solidFill>
              </a:rPr>
              <a:t>Trends in tax subsidy rates on R&amp;D expenditure</a:t>
            </a:r>
          </a:p>
        </p:txBody>
      </p:sp>
    </p:spTree>
    <p:extLst>
      <p:ext uri="{BB962C8B-B14F-4D97-AF65-F5344CB8AC3E}">
        <p14:creationId xmlns:p14="http://schemas.microsoft.com/office/powerpoint/2010/main" val="402762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1C9D5-F901-27F4-DDF3-D71CF9C469B1}"/>
              </a:ext>
            </a:extLst>
          </p:cNvPr>
          <p:cNvSpPr txBox="1">
            <a:spLocks/>
          </p:cNvSpPr>
          <p:nvPr/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Hong Kong: Encouraging a culture of pervasive innovation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949A590-33F7-9A28-8903-65C8211EE0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403137"/>
              </p:ext>
            </p:extLst>
          </p:nvPr>
        </p:nvGraphicFramePr>
        <p:xfrm>
          <a:off x="1447800" y="1258355"/>
          <a:ext cx="9829800" cy="4750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1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37900">
                  <a:extLst>
                    <a:ext uri="{9D8B030D-6E8A-4147-A177-3AD203B41FA5}">
                      <a16:colId xmlns:a16="http://schemas.microsoft.com/office/drawing/2014/main" val="2230182000"/>
                    </a:ext>
                  </a:extLst>
                </a:gridCol>
              </a:tblGrid>
              <a:tr h="722845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solidFill>
                            <a:srgbClr val="0BAEBA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 of incentive</a:t>
                      </a:r>
                    </a:p>
                  </a:txBody>
                  <a:tcPr marT="48496" marB="48496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solidFill>
                            <a:srgbClr val="0BAEBA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Details </a:t>
                      </a:r>
                    </a:p>
                  </a:txBody>
                  <a:tcPr marT="48496" marB="48496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300">
                <a:tc>
                  <a:txBody>
                    <a:bodyPr/>
                    <a:lstStyle/>
                    <a:p>
                      <a:pPr algn="l"/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R&amp;D super-deduction</a:t>
                      </a:r>
                    </a:p>
                  </a:txBody>
                  <a:tcPr marT="48496" marB="4849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Enterprises conducting R&amp;D activities inside or outside Hong Kong are eligible for a normal tax deduction, but the super deduction is limited to expenditure for qualifying activities carried out within Hong Kong (Type A and Type B)</a:t>
                      </a:r>
                    </a:p>
                  </a:txBody>
                  <a:tcPr marT="48496" marB="4849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Patent Rights</a:t>
                      </a:r>
                    </a:p>
                  </a:txBody>
                  <a:tcPr marT="48496" marB="4849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kern="120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New launch of patent box regime</a:t>
                      </a:r>
                    </a:p>
                  </a:txBody>
                  <a:tcPr marT="48496" marB="4849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Know-how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48496" marB="4849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Tax deduction for purchase of intellectual property rights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Full deduction in the year of assessment </a:t>
                      </a:r>
                    </a:p>
                  </a:txBody>
                  <a:tcPr marT="48496" marB="4849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1591527"/>
                  </a:ext>
                </a:extLst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Registered designs</a:t>
                      </a:r>
                    </a:p>
                  </a:txBody>
                  <a:tcPr marT="48496" marB="4849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Tax deduction for purchase of intellectual property rights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Full deduction in the year of assessment </a:t>
                      </a:r>
                    </a:p>
                  </a:txBody>
                  <a:tcPr marT="48496" marB="4849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1570496"/>
                  </a:ext>
                </a:extLst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Registered trademarks</a:t>
                      </a:r>
                    </a:p>
                  </a:txBody>
                  <a:tcPr marT="48496" marB="4849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Tax deduction for purchase of intellectual property rights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Deduction over 5 consecutive years on straight-line basis starting from the year of purchase</a:t>
                      </a:r>
                    </a:p>
                  </a:txBody>
                  <a:tcPr marT="48496" marB="4849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4783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444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50799A2-25A6-EDE8-E103-A17CD9B6754A}"/>
              </a:ext>
            </a:extLst>
          </p:cNvPr>
          <p:cNvSpPr txBox="1">
            <a:spLocks/>
          </p:cNvSpPr>
          <p:nvPr/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Key features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89CFFBD-D42C-FFB3-3469-8944C9108BAE}"/>
              </a:ext>
            </a:extLst>
          </p:cNvPr>
          <p:cNvSpPr txBox="1">
            <a:spLocks/>
          </p:cNvSpPr>
          <p:nvPr/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Hong Kong Patent box regime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809875-1E12-D741-4ACC-7659A87BAD2A}"/>
              </a:ext>
            </a:extLst>
          </p:cNvPr>
          <p:cNvSpPr/>
          <p:nvPr/>
        </p:nvSpPr>
        <p:spPr bwMode="gray">
          <a:xfrm>
            <a:off x="584200" y="1786253"/>
            <a:ext cx="2515282" cy="2166249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r>
              <a:rPr lang="en-US" sz="7200" b="1" dirty="0">
                <a:solidFill>
                  <a:schemeClr val="bg1"/>
                </a:solidFill>
              </a:rPr>
              <a:t>5%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D308D0-9BFB-8F84-16AC-78BA4657279E}"/>
              </a:ext>
            </a:extLst>
          </p:cNvPr>
          <p:cNvSpPr/>
          <p:nvPr/>
        </p:nvSpPr>
        <p:spPr bwMode="gray">
          <a:xfrm>
            <a:off x="584200" y="3718560"/>
            <a:ext cx="2515282" cy="1717040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t" anchorCtr="0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r>
              <a:rPr lang="en-US" sz="2000" dirty="0">
                <a:solidFill>
                  <a:schemeClr val="bg1"/>
                </a:solidFill>
              </a:rPr>
              <a:t>Concessionary tax rate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EF7780-DFD6-5DFF-0DB9-51B78500E000}"/>
              </a:ext>
            </a:extLst>
          </p:cNvPr>
          <p:cNvSpPr/>
          <p:nvPr/>
        </p:nvSpPr>
        <p:spPr bwMode="gray">
          <a:xfrm>
            <a:off x="3566160" y="1786253"/>
            <a:ext cx="2515282" cy="2166249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r>
              <a:rPr lang="en-US" sz="4000" b="1" dirty="0">
                <a:solidFill>
                  <a:schemeClr val="bg1"/>
                </a:solidFill>
              </a:rPr>
              <a:t>onshore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5A85F7-3768-E7F5-9465-017B07F2050D}"/>
              </a:ext>
            </a:extLst>
          </p:cNvPr>
          <p:cNvSpPr/>
          <p:nvPr/>
        </p:nvSpPr>
        <p:spPr bwMode="gray">
          <a:xfrm>
            <a:off x="3566160" y="3718560"/>
            <a:ext cx="2515282" cy="1717040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t" anchorCtr="0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r>
              <a:rPr lang="en-US" sz="2000" dirty="0">
                <a:solidFill>
                  <a:schemeClr val="bg1"/>
                </a:solidFill>
              </a:rPr>
              <a:t>for qualifying profits sourced in Hong Kong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17A823-88E0-AFF9-B320-EC2430DD1E5F}"/>
              </a:ext>
            </a:extLst>
          </p:cNvPr>
          <p:cNvSpPr/>
          <p:nvPr/>
        </p:nvSpPr>
        <p:spPr bwMode="gray">
          <a:xfrm>
            <a:off x="6383587" y="1786253"/>
            <a:ext cx="2515282" cy="2166249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r>
              <a:rPr lang="en-US" sz="6600" b="1" dirty="0">
                <a:solidFill>
                  <a:schemeClr val="bg1"/>
                </a:solidFill>
              </a:rPr>
              <a:t>IP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A7C054-3477-4233-DC02-E92E45C7F55D}"/>
              </a:ext>
            </a:extLst>
          </p:cNvPr>
          <p:cNvSpPr/>
          <p:nvPr/>
        </p:nvSpPr>
        <p:spPr bwMode="gray">
          <a:xfrm>
            <a:off x="6383587" y="3718560"/>
            <a:ext cx="2515282" cy="1717040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t" anchorCtr="0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r>
              <a:rPr lang="en-US" sz="2000" dirty="0">
                <a:solidFill>
                  <a:schemeClr val="bg1"/>
                </a:solidFill>
              </a:rPr>
              <a:t>from patent, copyrighted software, plant variety rights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D2C78F-3E6D-2A06-35E7-844A0877004D}"/>
              </a:ext>
            </a:extLst>
          </p:cNvPr>
          <p:cNvSpPr/>
          <p:nvPr/>
        </p:nvSpPr>
        <p:spPr bwMode="gray">
          <a:xfrm>
            <a:off x="9225001" y="1786253"/>
            <a:ext cx="2515282" cy="2166249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r>
              <a:rPr lang="en-US" sz="6600" b="1" dirty="0">
                <a:solidFill>
                  <a:schemeClr val="bg1"/>
                </a:solidFill>
              </a:rPr>
              <a:t>R&amp;D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DAE591-CCE2-6D93-DE4F-A6E1CA3D23E4}"/>
              </a:ext>
            </a:extLst>
          </p:cNvPr>
          <p:cNvSpPr/>
          <p:nvPr/>
        </p:nvSpPr>
        <p:spPr bwMode="gray">
          <a:xfrm>
            <a:off x="9225001" y="3718560"/>
            <a:ext cx="2515282" cy="1717040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t" anchorCtr="0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r>
              <a:rPr lang="en-US" sz="1600" dirty="0">
                <a:solidFill>
                  <a:schemeClr val="bg1"/>
                </a:solidFill>
              </a:rPr>
              <a:t>Nexus Approach: 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tax concession link to the extent of R&amp;D activities</a:t>
            </a:r>
          </a:p>
        </p:txBody>
      </p:sp>
    </p:spTree>
    <p:extLst>
      <p:ext uri="{BB962C8B-B14F-4D97-AF65-F5344CB8AC3E}">
        <p14:creationId xmlns:p14="http://schemas.microsoft.com/office/powerpoint/2010/main" val="134999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50799A2-25A6-EDE8-E103-A17CD9B6754A}"/>
              </a:ext>
            </a:extLst>
          </p:cNvPr>
          <p:cNvSpPr txBox="1">
            <a:spLocks/>
          </p:cNvSpPr>
          <p:nvPr/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Eligible Intellectual Property (IP)</a:t>
            </a:r>
          </a:p>
          <a:p>
            <a:pPr marL="0" indent="0">
              <a:buNone/>
            </a:pP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89CFFBD-D42C-FFB3-3469-8944C9108BAE}"/>
              </a:ext>
            </a:extLst>
          </p:cNvPr>
          <p:cNvSpPr txBox="1">
            <a:spLocks/>
          </p:cNvSpPr>
          <p:nvPr/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Hong Kong Patent box regime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1FF793C-4D42-8A16-744D-BBC2E01C3E0F}"/>
              </a:ext>
            </a:extLst>
          </p:cNvPr>
          <p:cNvGrpSpPr/>
          <p:nvPr/>
        </p:nvGrpSpPr>
        <p:grpSpPr>
          <a:xfrm>
            <a:off x="2533523" y="3396786"/>
            <a:ext cx="1319707" cy="1319708"/>
            <a:chOff x="2349539" y="3485769"/>
            <a:chExt cx="1728787" cy="1728787"/>
          </a:xfrm>
          <a:solidFill>
            <a:schemeClr val="accent3"/>
          </a:solidFill>
        </p:grpSpPr>
        <p:sp>
          <p:nvSpPr>
            <p:cNvPr id="3" name="椭圆 4">
              <a:extLst>
                <a:ext uri="{FF2B5EF4-FFF2-40B4-BE49-F238E27FC236}">
                  <a16:creationId xmlns:a16="http://schemas.microsoft.com/office/drawing/2014/main" id="{1E276BC1-8611-CF24-9553-840C64028C4D}"/>
                </a:ext>
              </a:extLst>
            </p:cNvPr>
            <p:cNvSpPr/>
            <p:nvPr/>
          </p:nvSpPr>
          <p:spPr bwMode="gray">
            <a:xfrm>
              <a:off x="2349539" y="3485769"/>
              <a:ext cx="1728787" cy="1728787"/>
            </a:xfrm>
            <a:prstGeom prst="ellipse">
              <a:avLst/>
            </a:prstGeom>
            <a:grpFill/>
            <a:ln w="3810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华文细黑"/>
                <a:cs typeface="+mn-cs"/>
              </a:endParaRPr>
            </a:p>
          </p:txBody>
        </p:sp>
        <p:sp>
          <p:nvSpPr>
            <p:cNvPr id="7" name="Freeform 854">
              <a:extLst>
                <a:ext uri="{FF2B5EF4-FFF2-40B4-BE49-F238E27FC236}">
                  <a16:creationId xmlns:a16="http://schemas.microsoft.com/office/drawing/2014/main" id="{9A1EEEBC-732E-D41E-BC7D-DB66B1D1DF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84392" y="3853844"/>
              <a:ext cx="1071303" cy="972256"/>
            </a:xfrm>
            <a:custGeom>
              <a:avLst/>
              <a:gdLst>
                <a:gd name="T0" fmla="*/ 299 w 321"/>
                <a:gd name="T1" fmla="*/ 32 h 300"/>
                <a:gd name="T2" fmla="*/ 293 w 321"/>
                <a:gd name="T3" fmla="*/ 23 h 300"/>
                <a:gd name="T4" fmla="*/ 283 w 321"/>
                <a:gd name="T5" fmla="*/ 24 h 300"/>
                <a:gd name="T6" fmla="*/ 168 w 321"/>
                <a:gd name="T7" fmla="*/ 4 h 300"/>
                <a:gd name="T8" fmla="*/ 153 w 321"/>
                <a:gd name="T9" fmla="*/ 4 h 300"/>
                <a:gd name="T10" fmla="*/ 38 w 321"/>
                <a:gd name="T11" fmla="*/ 24 h 300"/>
                <a:gd name="T12" fmla="*/ 28 w 321"/>
                <a:gd name="T13" fmla="*/ 23 h 300"/>
                <a:gd name="T14" fmla="*/ 22 w 321"/>
                <a:gd name="T15" fmla="*/ 32 h 300"/>
                <a:gd name="T16" fmla="*/ 156 w 321"/>
                <a:gd name="T17" fmla="*/ 298 h 300"/>
                <a:gd name="T18" fmla="*/ 157 w 321"/>
                <a:gd name="T19" fmla="*/ 299 h 300"/>
                <a:gd name="T20" fmla="*/ 158 w 321"/>
                <a:gd name="T21" fmla="*/ 299 h 300"/>
                <a:gd name="T22" fmla="*/ 161 w 321"/>
                <a:gd name="T23" fmla="*/ 300 h 300"/>
                <a:gd name="T24" fmla="*/ 161 w 321"/>
                <a:gd name="T25" fmla="*/ 300 h 300"/>
                <a:gd name="T26" fmla="*/ 161 w 321"/>
                <a:gd name="T27" fmla="*/ 300 h 300"/>
                <a:gd name="T28" fmla="*/ 163 w 321"/>
                <a:gd name="T29" fmla="*/ 299 h 300"/>
                <a:gd name="T30" fmla="*/ 164 w 321"/>
                <a:gd name="T31" fmla="*/ 299 h 300"/>
                <a:gd name="T32" fmla="*/ 166 w 321"/>
                <a:gd name="T33" fmla="*/ 298 h 300"/>
                <a:gd name="T34" fmla="*/ 299 w 321"/>
                <a:gd name="T35" fmla="*/ 32 h 300"/>
                <a:gd name="T36" fmla="*/ 252 w 321"/>
                <a:gd name="T37" fmla="*/ 55 h 300"/>
                <a:gd name="T38" fmla="*/ 92 w 321"/>
                <a:gd name="T39" fmla="*/ 215 h 300"/>
                <a:gd name="T40" fmla="*/ 82 w 321"/>
                <a:gd name="T41" fmla="*/ 201 h 300"/>
                <a:gd name="T42" fmla="*/ 228 w 321"/>
                <a:gd name="T43" fmla="*/ 55 h 300"/>
                <a:gd name="T44" fmla="*/ 252 w 321"/>
                <a:gd name="T45" fmla="*/ 55 h 300"/>
                <a:gd name="T46" fmla="*/ 42 w 321"/>
                <a:gd name="T47" fmla="*/ 49 h 300"/>
                <a:gd name="T48" fmla="*/ 161 w 321"/>
                <a:gd name="T49" fmla="*/ 26 h 300"/>
                <a:gd name="T50" fmla="*/ 203 w 321"/>
                <a:gd name="T51" fmla="*/ 50 h 300"/>
                <a:gd name="T52" fmla="*/ 71 w 321"/>
                <a:gd name="T53" fmla="*/ 183 h 300"/>
                <a:gd name="T54" fmla="*/ 42 w 321"/>
                <a:gd name="T55" fmla="*/ 49 h 300"/>
                <a:gd name="T56" fmla="*/ 161 w 321"/>
                <a:gd name="T57" fmla="*/ 277 h 300"/>
                <a:gd name="T58" fmla="*/ 106 w 321"/>
                <a:gd name="T59" fmla="*/ 231 h 300"/>
                <a:gd name="T60" fmla="*/ 280 w 321"/>
                <a:gd name="T61" fmla="*/ 57 h 300"/>
                <a:gd name="T62" fmla="*/ 161 w 321"/>
                <a:gd name="T63" fmla="*/ 27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1" h="300">
                  <a:moveTo>
                    <a:pt x="299" y="32"/>
                  </a:moveTo>
                  <a:cubicBezTo>
                    <a:pt x="299" y="28"/>
                    <a:pt x="297" y="25"/>
                    <a:pt x="293" y="23"/>
                  </a:cubicBezTo>
                  <a:cubicBezTo>
                    <a:pt x="290" y="22"/>
                    <a:pt x="286" y="22"/>
                    <a:pt x="283" y="24"/>
                  </a:cubicBezTo>
                  <a:cubicBezTo>
                    <a:pt x="283" y="24"/>
                    <a:pt x="222" y="58"/>
                    <a:pt x="168" y="4"/>
                  </a:cubicBezTo>
                  <a:cubicBezTo>
                    <a:pt x="164" y="0"/>
                    <a:pt x="157" y="0"/>
                    <a:pt x="153" y="4"/>
                  </a:cubicBezTo>
                  <a:cubicBezTo>
                    <a:pt x="100" y="58"/>
                    <a:pt x="40" y="25"/>
                    <a:pt x="38" y="24"/>
                  </a:cubicBezTo>
                  <a:cubicBezTo>
                    <a:pt x="35" y="22"/>
                    <a:pt x="31" y="22"/>
                    <a:pt x="28" y="23"/>
                  </a:cubicBezTo>
                  <a:cubicBezTo>
                    <a:pt x="25" y="25"/>
                    <a:pt x="22" y="28"/>
                    <a:pt x="22" y="32"/>
                  </a:cubicBezTo>
                  <a:cubicBezTo>
                    <a:pt x="0" y="216"/>
                    <a:pt x="154" y="298"/>
                    <a:pt x="156" y="298"/>
                  </a:cubicBezTo>
                  <a:cubicBezTo>
                    <a:pt x="156" y="299"/>
                    <a:pt x="157" y="299"/>
                    <a:pt x="157" y="299"/>
                  </a:cubicBezTo>
                  <a:cubicBezTo>
                    <a:pt x="157" y="299"/>
                    <a:pt x="158" y="299"/>
                    <a:pt x="158" y="299"/>
                  </a:cubicBezTo>
                  <a:cubicBezTo>
                    <a:pt x="159" y="300"/>
                    <a:pt x="160" y="300"/>
                    <a:pt x="161" y="300"/>
                  </a:cubicBezTo>
                  <a:cubicBezTo>
                    <a:pt x="161" y="300"/>
                    <a:pt x="161" y="300"/>
                    <a:pt x="161" y="300"/>
                  </a:cubicBezTo>
                  <a:cubicBezTo>
                    <a:pt x="161" y="300"/>
                    <a:pt x="161" y="300"/>
                    <a:pt x="161" y="300"/>
                  </a:cubicBezTo>
                  <a:cubicBezTo>
                    <a:pt x="162" y="300"/>
                    <a:pt x="162" y="300"/>
                    <a:pt x="163" y="299"/>
                  </a:cubicBezTo>
                  <a:cubicBezTo>
                    <a:pt x="164" y="299"/>
                    <a:pt x="164" y="299"/>
                    <a:pt x="164" y="299"/>
                  </a:cubicBezTo>
                  <a:cubicBezTo>
                    <a:pt x="165" y="299"/>
                    <a:pt x="165" y="299"/>
                    <a:pt x="166" y="298"/>
                  </a:cubicBezTo>
                  <a:cubicBezTo>
                    <a:pt x="167" y="298"/>
                    <a:pt x="321" y="216"/>
                    <a:pt x="299" y="32"/>
                  </a:cubicBezTo>
                  <a:close/>
                  <a:moveTo>
                    <a:pt x="252" y="55"/>
                  </a:moveTo>
                  <a:cubicBezTo>
                    <a:pt x="92" y="215"/>
                    <a:pt x="92" y="215"/>
                    <a:pt x="92" y="215"/>
                  </a:cubicBezTo>
                  <a:cubicBezTo>
                    <a:pt x="89" y="210"/>
                    <a:pt x="85" y="206"/>
                    <a:pt x="82" y="201"/>
                  </a:cubicBezTo>
                  <a:cubicBezTo>
                    <a:pt x="228" y="55"/>
                    <a:pt x="228" y="55"/>
                    <a:pt x="228" y="55"/>
                  </a:cubicBezTo>
                  <a:cubicBezTo>
                    <a:pt x="236" y="56"/>
                    <a:pt x="244" y="56"/>
                    <a:pt x="252" y="55"/>
                  </a:cubicBezTo>
                  <a:close/>
                  <a:moveTo>
                    <a:pt x="42" y="49"/>
                  </a:moveTo>
                  <a:cubicBezTo>
                    <a:pt x="66" y="57"/>
                    <a:pt x="115" y="66"/>
                    <a:pt x="161" y="26"/>
                  </a:cubicBezTo>
                  <a:cubicBezTo>
                    <a:pt x="175" y="38"/>
                    <a:pt x="189" y="46"/>
                    <a:pt x="203" y="50"/>
                  </a:cubicBezTo>
                  <a:cubicBezTo>
                    <a:pt x="71" y="183"/>
                    <a:pt x="71" y="183"/>
                    <a:pt x="71" y="183"/>
                  </a:cubicBezTo>
                  <a:cubicBezTo>
                    <a:pt x="51" y="148"/>
                    <a:pt x="38" y="104"/>
                    <a:pt x="42" y="49"/>
                  </a:cubicBezTo>
                  <a:close/>
                  <a:moveTo>
                    <a:pt x="161" y="277"/>
                  </a:moveTo>
                  <a:cubicBezTo>
                    <a:pt x="151" y="271"/>
                    <a:pt x="129" y="256"/>
                    <a:pt x="106" y="231"/>
                  </a:cubicBezTo>
                  <a:cubicBezTo>
                    <a:pt x="280" y="57"/>
                    <a:pt x="280" y="57"/>
                    <a:pt x="280" y="57"/>
                  </a:cubicBezTo>
                  <a:cubicBezTo>
                    <a:pt x="285" y="195"/>
                    <a:pt x="185" y="263"/>
                    <a:pt x="161" y="2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华文细黑"/>
                <a:cs typeface="+mn-cs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ED98BFA-88A6-1BB3-1D0A-1AE40E076E66}"/>
              </a:ext>
            </a:extLst>
          </p:cNvPr>
          <p:cNvGrpSpPr/>
          <p:nvPr/>
        </p:nvGrpSpPr>
        <p:grpSpPr>
          <a:xfrm>
            <a:off x="501649" y="2282480"/>
            <a:ext cx="5376851" cy="3636938"/>
            <a:chOff x="2697635" y="2251049"/>
            <a:chExt cx="6495788" cy="4393796"/>
          </a:xfrm>
        </p:grpSpPr>
        <p:sp>
          <p:nvSpPr>
            <p:cNvPr id="16" name="Oval 3">
              <a:extLst>
                <a:ext uri="{FF2B5EF4-FFF2-40B4-BE49-F238E27FC236}">
                  <a16:creationId xmlns:a16="http://schemas.microsoft.com/office/drawing/2014/main" id="{30911C26-F9A3-7190-76EA-D83B8C94B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3594" y="3059738"/>
              <a:ext cx="2943869" cy="2736103"/>
            </a:xfrm>
            <a:prstGeom prst="ellipse">
              <a:avLst/>
            </a:prstGeom>
            <a:noFill/>
            <a:ln w="6350">
              <a:solidFill>
                <a:srgbClr val="BBBCBC"/>
              </a:solidFill>
              <a:round/>
              <a:headEnd/>
              <a:tailEnd/>
            </a:ln>
          </p:spPr>
          <p:txBody>
            <a:bodyPr wrap="square" lIns="36000" tIns="36000" rIns="36000" bIns="3600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3565A"/>
                </a:solidFill>
                <a:effectLst/>
                <a:uLnTx/>
                <a:uFillTx/>
                <a:latin typeface="Calibri"/>
                <a:ea typeface="华文细黑"/>
                <a:cs typeface="+mn-cs"/>
              </a:endParaRPr>
            </a:p>
          </p:txBody>
        </p:sp>
        <p:sp>
          <p:nvSpPr>
            <p:cNvPr id="17" name="Rectangle 4">
              <a:extLst>
                <a:ext uri="{FF2B5EF4-FFF2-40B4-BE49-F238E27FC236}">
                  <a16:creationId xmlns:a16="http://schemas.microsoft.com/office/drawing/2014/main" id="{509BBE56-6246-2B12-CE28-8A368F677F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635" y="5580446"/>
              <a:ext cx="2625799" cy="1035043"/>
            </a:xfrm>
            <a:prstGeom prst="rect">
              <a:avLst/>
            </a:prstGeom>
            <a:solidFill>
              <a:schemeClr val="accent2"/>
            </a:solidFill>
            <a:ln w="1270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itchFamily="50" charset="-128"/>
                  <a:cs typeface="+mn-cs"/>
                </a:rPr>
                <a:t>Plant variety rights</a:t>
              </a:r>
            </a:p>
          </p:txBody>
        </p:sp>
        <p:sp>
          <p:nvSpPr>
            <p:cNvPr id="18" name="Rectangle 5">
              <a:extLst>
                <a:ext uri="{FF2B5EF4-FFF2-40B4-BE49-F238E27FC236}">
                  <a16:creationId xmlns:a16="http://schemas.microsoft.com/office/drawing/2014/main" id="{97C7456D-84FD-E22B-3A4A-592E7B93B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7624" y="5609800"/>
              <a:ext cx="2625799" cy="1035045"/>
            </a:xfrm>
            <a:prstGeom prst="rect">
              <a:avLst/>
            </a:prstGeom>
            <a:solidFill>
              <a:schemeClr val="accent2"/>
            </a:solidFill>
            <a:ln w="1270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itchFamily="50" charset="-128"/>
                  <a:cs typeface="+mn-cs"/>
                </a:rPr>
                <a:t>Copyrighted software</a:t>
              </a:r>
            </a:p>
          </p:txBody>
        </p:sp>
        <p:sp>
          <p:nvSpPr>
            <p:cNvPr id="19" name="Line 6">
              <a:extLst>
                <a:ext uri="{FF2B5EF4-FFF2-40B4-BE49-F238E27FC236}">
                  <a16:creationId xmlns:a16="http://schemas.microsoft.com/office/drawing/2014/main" id="{F02D60A2-9CDB-13A9-75B5-552760E8D0F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945529" y="3059737"/>
              <a:ext cx="0" cy="571390"/>
            </a:xfrm>
            <a:prstGeom prst="line">
              <a:avLst/>
            </a:prstGeom>
            <a:noFill/>
            <a:ln w="28575">
              <a:solidFill>
                <a:srgbClr val="D0D0CE">
                  <a:lumMod val="90000"/>
                </a:srgbClr>
              </a:solidFill>
              <a:round/>
              <a:headEnd type="triangle" w="med" len="med"/>
              <a:tailEnd/>
            </a:ln>
          </p:spPr>
          <p:txBody>
            <a:bodyPr wrap="square" lIns="36000" tIns="36000" rIns="36000" bIns="360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3565A"/>
                </a:solidFill>
                <a:effectLst/>
                <a:uLnTx/>
                <a:uFillTx/>
                <a:latin typeface="Calibri"/>
                <a:ea typeface="华文细黑"/>
                <a:cs typeface="+mn-cs"/>
              </a:endParaRPr>
            </a:p>
          </p:txBody>
        </p:sp>
        <p:sp>
          <p:nvSpPr>
            <p:cNvPr id="20" name="Line 7">
              <a:extLst>
                <a:ext uri="{FF2B5EF4-FFF2-40B4-BE49-F238E27FC236}">
                  <a16:creationId xmlns:a16="http://schemas.microsoft.com/office/drawing/2014/main" id="{FA307E6A-C810-A290-3E19-C0AC5812E2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97528" y="5050077"/>
              <a:ext cx="406337" cy="426999"/>
            </a:xfrm>
            <a:prstGeom prst="line">
              <a:avLst/>
            </a:prstGeom>
            <a:noFill/>
            <a:ln w="28575">
              <a:solidFill>
                <a:srgbClr val="D0D0CE">
                  <a:lumMod val="90000"/>
                </a:srgbClr>
              </a:solidFill>
              <a:round/>
              <a:headEnd/>
              <a:tailEnd type="triangle" w="med" len="med"/>
            </a:ln>
          </p:spPr>
          <p:txBody>
            <a:bodyPr wrap="square" lIns="36000" tIns="36000" rIns="36000" bIns="360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3565A"/>
                </a:solidFill>
                <a:effectLst/>
                <a:uLnTx/>
                <a:uFillTx/>
                <a:latin typeface="Calibri"/>
                <a:ea typeface="华文细黑"/>
                <a:cs typeface="+mn-cs"/>
              </a:endParaRPr>
            </a:p>
          </p:txBody>
        </p:sp>
        <p:sp>
          <p:nvSpPr>
            <p:cNvPr id="21" name="Line 8">
              <a:extLst>
                <a:ext uri="{FF2B5EF4-FFF2-40B4-BE49-F238E27FC236}">
                  <a16:creationId xmlns:a16="http://schemas.microsoft.com/office/drawing/2014/main" id="{0E41393E-7F08-2A3C-2E7C-04FE0BD3A28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495175" y="5050077"/>
              <a:ext cx="406336" cy="406336"/>
            </a:xfrm>
            <a:prstGeom prst="line">
              <a:avLst/>
            </a:prstGeom>
            <a:noFill/>
            <a:ln w="28575">
              <a:solidFill>
                <a:srgbClr val="D0D0CE">
                  <a:lumMod val="90000"/>
                </a:srgbClr>
              </a:solidFill>
              <a:round/>
              <a:headEnd/>
              <a:tailEnd type="triangle" w="med" len="med"/>
            </a:ln>
          </p:spPr>
          <p:txBody>
            <a:bodyPr wrap="square" lIns="36000" tIns="36000" rIns="36000" bIns="360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3565A"/>
                </a:solidFill>
                <a:effectLst/>
                <a:uLnTx/>
                <a:uFillTx/>
                <a:latin typeface="Calibri"/>
                <a:ea typeface="华文细黑"/>
                <a:cs typeface="+mn-cs"/>
              </a:endParaRPr>
            </a:p>
          </p:txBody>
        </p:sp>
        <p:sp>
          <p:nvSpPr>
            <p:cNvPr id="22" name="Rectangle 9">
              <a:extLst>
                <a:ext uri="{FF2B5EF4-FFF2-40B4-BE49-F238E27FC236}">
                  <a16:creationId xmlns:a16="http://schemas.microsoft.com/office/drawing/2014/main" id="{530E3638-0F41-A541-ACEB-698C7E347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254" y="2251049"/>
              <a:ext cx="2625799" cy="788025"/>
            </a:xfrm>
            <a:prstGeom prst="rect">
              <a:avLst/>
            </a:prstGeom>
            <a:solidFill>
              <a:schemeClr val="accent2"/>
            </a:solidFill>
            <a:ln w="1270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itchFamily="50" charset="-128"/>
                  <a:cs typeface="+mn-cs"/>
                </a:rPr>
                <a:t>Patent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6BC5494-1498-10B2-AA98-5078648EDCE2}"/>
              </a:ext>
            </a:extLst>
          </p:cNvPr>
          <p:cNvSpPr txBox="1"/>
          <p:nvPr/>
        </p:nvSpPr>
        <p:spPr>
          <a:xfrm>
            <a:off x="924728" y="1333501"/>
            <a:ext cx="1118870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Only income derived from an eligible IP could benefit from the preferential tax treatment under the patent box regime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3720279-45BD-3560-3385-9C7F9751E54B}"/>
              </a:ext>
            </a:extLst>
          </p:cNvPr>
          <p:cNvSpPr/>
          <p:nvPr/>
        </p:nvSpPr>
        <p:spPr bwMode="gray">
          <a:xfrm>
            <a:off x="6519080" y="2361873"/>
            <a:ext cx="5171257" cy="2147374"/>
          </a:xfrm>
          <a:prstGeom prst="rect">
            <a:avLst/>
          </a:prstGeom>
          <a:noFill/>
          <a:ln w="19050" algn="ctr">
            <a:solidFill>
              <a:schemeClr val="accent6"/>
            </a:solidFill>
            <a:prstDash val="solid"/>
            <a:miter lim="800000"/>
          </a:ln>
        </p:spPr>
        <p:txBody>
          <a:bodyPr wrap="square" lIns="88900" tIns="88900" rIns="88900" bIns="88900" rtlCol="0" anchor="t" anchorCtr="0"/>
          <a:lstStyle/>
          <a:p>
            <a:pPr marL="179388" marR="0" lvl="0" indent="-179388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Patent and plant variety rights</a:t>
            </a:r>
          </a:p>
          <a:p>
            <a:pPr marL="358775" marR="0" lvl="0" indent="-179388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Granted or registered in or outside HK</a:t>
            </a:r>
          </a:p>
          <a:p>
            <a:pPr marL="358775" marR="0" lvl="0" indent="-179388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Under application</a:t>
            </a:r>
          </a:p>
          <a:p>
            <a:pPr marL="358775" marR="0" lvl="0" indent="-179388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Overseas IP: local registration required if date of filing of an eligible patent is outside the transitional period of 24 months (i.e., on or after 5 July 2026)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F6A529F-D2B4-80BA-2869-A6C40230BDF7}"/>
              </a:ext>
            </a:extLst>
          </p:cNvPr>
          <p:cNvSpPr/>
          <p:nvPr/>
        </p:nvSpPr>
        <p:spPr bwMode="gray">
          <a:xfrm>
            <a:off x="6519079" y="4848826"/>
            <a:ext cx="5171257" cy="1284431"/>
          </a:xfrm>
          <a:prstGeom prst="rect">
            <a:avLst/>
          </a:prstGeom>
          <a:noFill/>
          <a:ln w="19050" algn="ctr">
            <a:solidFill>
              <a:schemeClr val="accent6"/>
            </a:solidFill>
            <a:prstDash val="solid"/>
            <a:miter lim="800000"/>
          </a:ln>
        </p:spPr>
        <p:txBody>
          <a:bodyPr wrap="square" lIns="88900" tIns="88900" rIns="88900" bIns="88900" rtlCol="0" anchor="t" anchorCtr="0"/>
          <a:lstStyle/>
          <a:p>
            <a:pPr marL="179388" indent="-179388">
              <a:lnSpc>
                <a:spcPct val="106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  <a:ea typeface="华文细黑"/>
              </a:rPr>
              <a:t>Copyrighted software</a:t>
            </a:r>
          </a:p>
          <a:p>
            <a:pPr marL="358775" marR="0" lvl="0" indent="-179388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  <a:ea typeface="华文细黑"/>
              </a:rPr>
              <a:t>Registration is generally not required</a:t>
            </a:r>
          </a:p>
          <a:p>
            <a:pPr marL="358775" marR="0" lvl="0" indent="-179388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华文细黑"/>
              </a:rPr>
              <a:t>Fall within the scope of Copyright Ordinance (or foreign law) protection</a:t>
            </a:r>
            <a:endParaRPr lang="en-US" sz="1600" dirty="0">
              <a:solidFill>
                <a:prstClr val="black"/>
              </a:solidFill>
              <a:latin typeface="Calibri"/>
              <a:ea typeface="华文细黑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88C9CF0-88D7-CA99-BBDD-D38CF3F44FFA}"/>
              </a:ext>
            </a:extLst>
          </p:cNvPr>
          <p:cNvSpPr txBox="1"/>
          <p:nvPr/>
        </p:nvSpPr>
        <p:spPr>
          <a:xfrm>
            <a:off x="11589706" y="6417389"/>
            <a:ext cx="28759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en-US" sz="8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97360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50799A2-25A6-EDE8-E103-A17CD9B6754A}"/>
              </a:ext>
            </a:extLst>
          </p:cNvPr>
          <p:cNvSpPr txBox="1">
            <a:spLocks/>
          </p:cNvSpPr>
          <p:nvPr/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Eligible IP income</a:t>
            </a:r>
          </a:p>
          <a:p>
            <a:pPr marL="0" indent="0">
              <a:buNone/>
            </a:pP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89CFFBD-D42C-FFB3-3469-8944C9108BAE}"/>
              </a:ext>
            </a:extLst>
          </p:cNvPr>
          <p:cNvSpPr txBox="1">
            <a:spLocks/>
          </p:cNvSpPr>
          <p:nvPr/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Hong Kong Patent box regime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DB84D39-D868-EF6B-2172-6BC931214926}"/>
              </a:ext>
            </a:extLst>
          </p:cNvPr>
          <p:cNvGrpSpPr/>
          <p:nvPr/>
        </p:nvGrpSpPr>
        <p:grpSpPr>
          <a:xfrm>
            <a:off x="3450043" y="1851193"/>
            <a:ext cx="5055716" cy="3155613"/>
            <a:chOff x="518832" y="1878010"/>
            <a:chExt cx="2599350" cy="162242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5A4E758-3C21-D087-2383-F94AF15BD4EB}"/>
                </a:ext>
              </a:extLst>
            </p:cNvPr>
            <p:cNvSpPr/>
            <p:nvPr/>
          </p:nvSpPr>
          <p:spPr>
            <a:xfrm>
              <a:off x="1981100" y="2041558"/>
              <a:ext cx="740320" cy="4272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1277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86BC2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ea typeface="华文细黑"/>
                  <a:cs typeface="Calibri" panose="020F0502020204030204" pitchFamily="34" charset="0"/>
                </a:rPr>
                <a:t>Disposal </a:t>
              </a:r>
            </a:p>
            <a:p>
              <a:pPr marL="0" marR="0" lvl="0" indent="0" algn="ctr" defTabSz="1277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86BC2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ea typeface="华文细黑"/>
                  <a:cs typeface="Calibri" panose="020F0502020204030204" pitchFamily="34" charset="0"/>
                </a:rPr>
                <a:t>gain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9EFEE8-DBEB-D2E5-3151-5B956984AA8B}"/>
                </a:ext>
              </a:extLst>
            </p:cNvPr>
            <p:cNvSpPr/>
            <p:nvPr/>
          </p:nvSpPr>
          <p:spPr>
            <a:xfrm>
              <a:off x="702632" y="2937159"/>
              <a:ext cx="884886" cy="2373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1277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86BC25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ea typeface="华文细黑"/>
                  <a:cs typeface="Calibri" panose="020F0502020204030204" pitchFamily="34" charset="0"/>
                </a:rPr>
                <a:t>Sale price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0857327-E2A4-11C7-D733-AE2DA29C5B09}"/>
                </a:ext>
              </a:extLst>
            </p:cNvPr>
            <p:cNvSpPr/>
            <p:nvPr/>
          </p:nvSpPr>
          <p:spPr>
            <a:xfrm>
              <a:off x="719420" y="2067280"/>
              <a:ext cx="961398" cy="2373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1277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97A9"/>
                  </a:solidFill>
                  <a:effectLst/>
                  <a:uLnTx/>
                  <a:uFillTx/>
                  <a:latin typeface="Calibri" panose="020F0502020204030204" pitchFamily="34" charset="0"/>
                  <a:ea typeface="华文细黑"/>
                  <a:cs typeface="Calibri" panose="020F0502020204030204" pitchFamily="34" charset="0"/>
                </a:rPr>
                <a:t>Royalty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4D7024D-4E59-9BD0-A1AE-000D0DBF4EAE}"/>
                </a:ext>
              </a:extLst>
            </p:cNvPr>
            <p:cNvSpPr/>
            <p:nvPr/>
          </p:nvSpPr>
          <p:spPr>
            <a:xfrm>
              <a:off x="1865695" y="2937158"/>
              <a:ext cx="1252487" cy="2373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1277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86BC25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ea typeface="华文细黑"/>
                  <a:cs typeface="Calibri" panose="020F0502020204030204" pitchFamily="34" charset="0"/>
                </a:rPr>
                <a:t>Insurance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86BC25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5">
              <a:extLst>
                <a:ext uri="{FF2B5EF4-FFF2-40B4-BE49-F238E27FC236}">
                  <a16:creationId xmlns:a16="http://schemas.microsoft.com/office/drawing/2014/main" id="{3C2A53A8-CFE0-1229-3216-534425B1C1E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1540" y="1878010"/>
              <a:ext cx="1157158" cy="704239"/>
            </a:xfrm>
            <a:custGeom>
              <a:avLst/>
              <a:gdLst>
                <a:gd name="connsiteX0" fmla="*/ 0 w 2354580"/>
                <a:gd name="connsiteY0" fmla="*/ 398782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0 w 2354580"/>
                <a:gd name="connsiteY8" fmla="*/ 398782 h 1432560"/>
                <a:gd name="connsiteX0" fmla="*/ 0 w 2362200"/>
                <a:gd name="connsiteY0" fmla="*/ 102717 h 1517495"/>
                <a:gd name="connsiteX1" fmla="*/ 406402 w 2362200"/>
                <a:gd name="connsiteY1" fmla="*/ 84935 h 1517495"/>
                <a:gd name="connsiteX2" fmla="*/ 1963418 w 2362200"/>
                <a:gd name="connsiteY2" fmla="*/ 84935 h 1517495"/>
                <a:gd name="connsiteX3" fmla="*/ 2362200 w 2362200"/>
                <a:gd name="connsiteY3" fmla="*/ 483717 h 1517495"/>
                <a:gd name="connsiteX4" fmla="*/ 2362200 w 2362200"/>
                <a:gd name="connsiteY4" fmla="*/ 1118713 h 1517495"/>
                <a:gd name="connsiteX5" fmla="*/ 1963418 w 2362200"/>
                <a:gd name="connsiteY5" fmla="*/ 1517495 h 1517495"/>
                <a:gd name="connsiteX6" fmla="*/ 406402 w 2362200"/>
                <a:gd name="connsiteY6" fmla="*/ 1517495 h 1517495"/>
                <a:gd name="connsiteX7" fmla="*/ 7620 w 2362200"/>
                <a:gd name="connsiteY7" fmla="*/ 1118713 h 1517495"/>
                <a:gd name="connsiteX8" fmla="*/ 0 w 2362200"/>
                <a:gd name="connsiteY8" fmla="*/ 102717 h 1517495"/>
                <a:gd name="connsiteX0" fmla="*/ 0 w 2362200"/>
                <a:gd name="connsiteY0" fmla="*/ 17782 h 1432560"/>
                <a:gd name="connsiteX1" fmla="*/ 406402 w 2362200"/>
                <a:gd name="connsiteY1" fmla="*/ 0 h 1432560"/>
                <a:gd name="connsiteX2" fmla="*/ 1963418 w 2362200"/>
                <a:gd name="connsiteY2" fmla="*/ 0 h 1432560"/>
                <a:gd name="connsiteX3" fmla="*/ 2362200 w 2362200"/>
                <a:gd name="connsiteY3" fmla="*/ 398782 h 1432560"/>
                <a:gd name="connsiteX4" fmla="*/ 2362200 w 2362200"/>
                <a:gd name="connsiteY4" fmla="*/ 1033778 h 1432560"/>
                <a:gd name="connsiteX5" fmla="*/ 1963418 w 2362200"/>
                <a:gd name="connsiteY5" fmla="*/ 1432560 h 1432560"/>
                <a:gd name="connsiteX6" fmla="*/ 406402 w 2362200"/>
                <a:gd name="connsiteY6" fmla="*/ 1432560 h 1432560"/>
                <a:gd name="connsiteX7" fmla="*/ 7620 w 2362200"/>
                <a:gd name="connsiteY7" fmla="*/ 1033778 h 1432560"/>
                <a:gd name="connsiteX8" fmla="*/ 0 w 2362200"/>
                <a:gd name="connsiteY8" fmla="*/ 17782 h 1432560"/>
                <a:gd name="connsiteX0" fmla="*/ 0 w 2362200"/>
                <a:gd name="connsiteY0" fmla="*/ 2542 h 1432560"/>
                <a:gd name="connsiteX1" fmla="*/ 406402 w 2362200"/>
                <a:gd name="connsiteY1" fmla="*/ 0 h 1432560"/>
                <a:gd name="connsiteX2" fmla="*/ 1963418 w 2362200"/>
                <a:gd name="connsiteY2" fmla="*/ 0 h 1432560"/>
                <a:gd name="connsiteX3" fmla="*/ 2362200 w 2362200"/>
                <a:gd name="connsiteY3" fmla="*/ 398782 h 1432560"/>
                <a:gd name="connsiteX4" fmla="*/ 2362200 w 2362200"/>
                <a:gd name="connsiteY4" fmla="*/ 1033778 h 1432560"/>
                <a:gd name="connsiteX5" fmla="*/ 1963418 w 2362200"/>
                <a:gd name="connsiteY5" fmla="*/ 1432560 h 1432560"/>
                <a:gd name="connsiteX6" fmla="*/ 406402 w 2362200"/>
                <a:gd name="connsiteY6" fmla="*/ 1432560 h 1432560"/>
                <a:gd name="connsiteX7" fmla="*/ 7620 w 2362200"/>
                <a:gd name="connsiteY7" fmla="*/ 1033778 h 1432560"/>
                <a:gd name="connsiteX8" fmla="*/ 0 w 2362200"/>
                <a:gd name="connsiteY8" fmla="*/ 2542 h 1432560"/>
                <a:gd name="connsiteX0" fmla="*/ 0 w 2354580"/>
                <a:gd name="connsiteY0" fmla="*/ 17782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0 w 2354580"/>
                <a:gd name="connsiteY8" fmla="*/ 17782 h 1432560"/>
                <a:gd name="connsiteX0" fmla="*/ 0 w 2354580"/>
                <a:gd name="connsiteY0" fmla="*/ 0 h 1433828"/>
                <a:gd name="connsiteX1" fmla="*/ 398782 w 2354580"/>
                <a:gd name="connsiteY1" fmla="*/ 1268 h 1433828"/>
                <a:gd name="connsiteX2" fmla="*/ 1955798 w 2354580"/>
                <a:gd name="connsiteY2" fmla="*/ 1268 h 1433828"/>
                <a:gd name="connsiteX3" fmla="*/ 2354580 w 2354580"/>
                <a:gd name="connsiteY3" fmla="*/ 400050 h 1433828"/>
                <a:gd name="connsiteX4" fmla="*/ 2354580 w 2354580"/>
                <a:gd name="connsiteY4" fmla="*/ 1035046 h 1433828"/>
                <a:gd name="connsiteX5" fmla="*/ 1955798 w 2354580"/>
                <a:gd name="connsiteY5" fmla="*/ 1433828 h 1433828"/>
                <a:gd name="connsiteX6" fmla="*/ 398782 w 2354580"/>
                <a:gd name="connsiteY6" fmla="*/ 1433828 h 1433828"/>
                <a:gd name="connsiteX7" fmla="*/ 0 w 2354580"/>
                <a:gd name="connsiteY7" fmla="*/ 1035046 h 1433828"/>
                <a:gd name="connsiteX8" fmla="*/ 0 w 2354580"/>
                <a:gd name="connsiteY8" fmla="*/ 0 h 1433828"/>
                <a:gd name="connsiteX0" fmla="*/ 4763 w 2354580"/>
                <a:gd name="connsiteY0" fmla="*/ 3494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4763 w 2354580"/>
                <a:gd name="connsiteY8" fmla="*/ 3494 h 1432560"/>
                <a:gd name="connsiteX0" fmla="*/ 2382 w 2354580"/>
                <a:gd name="connsiteY0" fmla="*/ 0 h 1436210"/>
                <a:gd name="connsiteX1" fmla="*/ 398782 w 2354580"/>
                <a:gd name="connsiteY1" fmla="*/ 3650 h 1436210"/>
                <a:gd name="connsiteX2" fmla="*/ 1955798 w 2354580"/>
                <a:gd name="connsiteY2" fmla="*/ 3650 h 1436210"/>
                <a:gd name="connsiteX3" fmla="*/ 2354580 w 2354580"/>
                <a:gd name="connsiteY3" fmla="*/ 402432 h 1436210"/>
                <a:gd name="connsiteX4" fmla="*/ 2354580 w 2354580"/>
                <a:gd name="connsiteY4" fmla="*/ 1037428 h 1436210"/>
                <a:gd name="connsiteX5" fmla="*/ 1955798 w 2354580"/>
                <a:gd name="connsiteY5" fmla="*/ 1436210 h 1436210"/>
                <a:gd name="connsiteX6" fmla="*/ 398782 w 2354580"/>
                <a:gd name="connsiteY6" fmla="*/ 1436210 h 1436210"/>
                <a:gd name="connsiteX7" fmla="*/ 0 w 2354580"/>
                <a:gd name="connsiteY7" fmla="*/ 1037428 h 1436210"/>
                <a:gd name="connsiteX8" fmla="*/ 2382 w 2354580"/>
                <a:gd name="connsiteY8" fmla="*/ 0 h 1436210"/>
                <a:gd name="connsiteX0" fmla="*/ 4763 w 2354580"/>
                <a:gd name="connsiteY0" fmla="*/ 5875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4763 w 2354580"/>
                <a:gd name="connsiteY8" fmla="*/ 5875 h 1432560"/>
                <a:gd name="connsiteX0" fmla="*/ 4763 w 2354580"/>
                <a:gd name="connsiteY0" fmla="*/ 0 h 1433829"/>
                <a:gd name="connsiteX1" fmla="*/ 398782 w 2354580"/>
                <a:gd name="connsiteY1" fmla="*/ 1269 h 1433829"/>
                <a:gd name="connsiteX2" fmla="*/ 1955798 w 2354580"/>
                <a:gd name="connsiteY2" fmla="*/ 1269 h 1433829"/>
                <a:gd name="connsiteX3" fmla="*/ 2354580 w 2354580"/>
                <a:gd name="connsiteY3" fmla="*/ 400051 h 1433829"/>
                <a:gd name="connsiteX4" fmla="*/ 2354580 w 2354580"/>
                <a:gd name="connsiteY4" fmla="*/ 1035047 h 1433829"/>
                <a:gd name="connsiteX5" fmla="*/ 1955798 w 2354580"/>
                <a:gd name="connsiteY5" fmla="*/ 1433829 h 1433829"/>
                <a:gd name="connsiteX6" fmla="*/ 398782 w 2354580"/>
                <a:gd name="connsiteY6" fmla="*/ 1433829 h 1433829"/>
                <a:gd name="connsiteX7" fmla="*/ 0 w 2354580"/>
                <a:gd name="connsiteY7" fmla="*/ 1035047 h 1433829"/>
                <a:gd name="connsiteX8" fmla="*/ 4763 w 2354580"/>
                <a:gd name="connsiteY8" fmla="*/ 0 h 1433829"/>
                <a:gd name="connsiteX0" fmla="*/ 4763 w 2354580"/>
                <a:gd name="connsiteY0" fmla="*/ 0 h 1433829"/>
                <a:gd name="connsiteX1" fmla="*/ 398782 w 2354580"/>
                <a:gd name="connsiteY1" fmla="*/ 1269 h 1433829"/>
                <a:gd name="connsiteX2" fmla="*/ 1955798 w 2354580"/>
                <a:gd name="connsiteY2" fmla="*/ 1269 h 1433829"/>
                <a:gd name="connsiteX3" fmla="*/ 2354580 w 2354580"/>
                <a:gd name="connsiteY3" fmla="*/ 400051 h 1433829"/>
                <a:gd name="connsiteX4" fmla="*/ 2354580 w 2354580"/>
                <a:gd name="connsiteY4" fmla="*/ 1035047 h 1433829"/>
                <a:gd name="connsiteX5" fmla="*/ 1955798 w 2354580"/>
                <a:gd name="connsiteY5" fmla="*/ 1433829 h 1433829"/>
                <a:gd name="connsiteX6" fmla="*/ 398782 w 2354580"/>
                <a:gd name="connsiteY6" fmla="*/ 1433829 h 1433829"/>
                <a:gd name="connsiteX7" fmla="*/ 0 w 2354580"/>
                <a:gd name="connsiteY7" fmla="*/ 1035047 h 1433829"/>
                <a:gd name="connsiteX8" fmla="*/ 4763 w 2354580"/>
                <a:gd name="connsiteY8" fmla="*/ 0 h 1433829"/>
                <a:gd name="connsiteX0" fmla="*/ 4763 w 2354580"/>
                <a:gd name="connsiteY0" fmla="*/ 0 h 1433829"/>
                <a:gd name="connsiteX1" fmla="*/ 398782 w 2354580"/>
                <a:gd name="connsiteY1" fmla="*/ 1269 h 1433829"/>
                <a:gd name="connsiteX2" fmla="*/ 1955798 w 2354580"/>
                <a:gd name="connsiteY2" fmla="*/ 1269 h 1433829"/>
                <a:gd name="connsiteX3" fmla="*/ 2354580 w 2354580"/>
                <a:gd name="connsiteY3" fmla="*/ 400051 h 1433829"/>
                <a:gd name="connsiteX4" fmla="*/ 2354580 w 2354580"/>
                <a:gd name="connsiteY4" fmla="*/ 1035047 h 1433829"/>
                <a:gd name="connsiteX5" fmla="*/ 1955798 w 2354580"/>
                <a:gd name="connsiteY5" fmla="*/ 1433829 h 1433829"/>
                <a:gd name="connsiteX6" fmla="*/ 398782 w 2354580"/>
                <a:gd name="connsiteY6" fmla="*/ 1433829 h 1433829"/>
                <a:gd name="connsiteX7" fmla="*/ 0 w 2354580"/>
                <a:gd name="connsiteY7" fmla="*/ 1035047 h 1433829"/>
                <a:gd name="connsiteX8" fmla="*/ 4763 w 2354580"/>
                <a:gd name="connsiteY8" fmla="*/ 0 h 1433829"/>
                <a:gd name="connsiteX0" fmla="*/ 4763 w 2432776"/>
                <a:gd name="connsiteY0" fmla="*/ 0 h 1433829"/>
                <a:gd name="connsiteX1" fmla="*/ 398782 w 2432776"/>
                <a:gd name="connsiteY1" fmla="*/ 1269 h 1433829"/>
                <a:gd name="connsiteX2" fmla="*/ 1955798 w 2432776"/>
                <a:gd name="connsiteY2" fmla="*/ 1269 h 1433829"/>
                <a:gd name="connsiteX3" fmla="*/ 2354580 w 2432776"/>
                <a:gd name="connsiteY3" fmla="*/ 400051 h 1433829"/>
                <a:gd name="connsiteX4" fmla="*/ 2354580 w 2432776"/>
                <a:gd name="connsiteY4" fmla="*/ 1035047 h 1433829"/>
                <a:gd name="connsiteX5" fmla="*/ 2327273 w 2432776"/>
                <a:gd name="connsiteY5" fmla="*/ 1433829 h 1433829"/>
                <a:gd name="connsiteX6" fmla="*/ 398782 w 2432776"/>
                <a:gd name="connsiteY6" fmla="*/ 1433829 h 1433829"/>
                <a:gd name="connsiteX7" fmla="*/ 0 w 2432776"/>
                <a:gd name="connsiteY7" fmla="*/ 1035047 h 1433829"/>
                <a:gd name="connsiteX8" fmla="*/ 4763 w 2432776"/>
                <a:gd name="connsiteY8" fmla="*/ 0 h 1433829"/>
                <a:gd name="connsiteX0" fmla="*/ 4763 w 2441222"/>
                <a:gd name="connsiteY0" fmla="*/ 0 h 1433829"/>
                <a:gd name="connsiteX1" fmla="*/ 398782 w 2441222"/>
                <a:gd name="connsiteY1" fmla="*/ 1269 h 1433829"/>
                <a:gd name="connsiteX2" fmla="*/ 1955798 w 2441222"/>
                <a:gd name="connsiteY2" fmla="*/ 1269 h 1433829"/>
                <a:gd name="connsiteX3" fmla="*/ 2354580 w 2441222"/>
                <a:gd name="connsiteY3" fmla="*/ 400051 h 1433829"/>
                <a:gd name="connsiteX4" fmla="*/ 2354580 w 2441222"/>
                <a:gd name="connsiteY4" fmla="*/ 1035047 h 1433829"/>
                <a:gd name="connsiteX5" fmla="*/ 2339179 w 2441222"/>
                <a:gd name="connsiteY5" fmla="*/ 1431447 h 1433829"/>
                <a:gd name="connsiteX6" fmla="*/ 398782 w 2441222"/>
                <a:gd name="connsiteY6" fmla="*/ 1433829 h 1433829"/>
                <a:gd name="connsiteX7" fmla="*/ 0 w 2441222"/>
                <a:gd name="connsiteY7" fmla="*/ 1035047 h 1433829"/>
                <a:gd name="connsiteX8" fmla="*/ 4763 w 2441222"/>
                <a:gd name="connsiteY8" fmla="*/ 0 h 1433829"/>
                <a:gd name="connsiteX0" fmla="*/ 4763 w 2449885"/>
                <a:gd name="connsiteY0" fmla="*/ 0 h 1433829"/>
                <a:gd name="connsiteX1" fmla="*/ 398782 w 2449885"/>
                <a:gd name="connsiteY1" fmla="*/ 1269 h 1433829"/>
                <a:gd name="connsiteX2" fmla="*/ 1955798 w 2449885"/>
                <a:gd name="connsiteY2" fmla="*/ 1269 h 1433829"/>
                <a:gd name="connsiteX3" fmla="*/ 2354580 w 2449885"/>
                <a:gd name="connsiteY3" fmla="*/ 400051 h 1433829"/>
                <a:gd name="connsiteX4" fmla="*/ 2354580 w 2449885"/>
                <a:gd name="connsiteY4" fmla="*/ 1035047 h 1433829"/>
                <a:gd name="connsiteX5" fmla="*/ 2351086 w 2449885"/>
                <a:gd name="connsiteY5" fmla="*/ 1433828 h 1433829"/>
                <a:gd name="connsiteX6" fmla="*/ 398782 w 2449885"/>
                <a:gd name="connsiteY6" fmla="*/ 1433829 h 1433829"/>
                <a:gd name="connsiteX7" fmla="*/ 0 w 2449885"/>
                <a:gd name="connsiteY7" fmla="*/ 1035047 h 1433829"/>
                <a:gd name="connsiteX8" fmla="*/ 4763 w 2449885"/>
                <a:gd name="connsiteY8" fmla="*/ 0 h 1433829"/>
                <a:gd name="connsiteX0" fmla="*/ 4763 w 2355967"/>
                <a:gd name="connsiteY0" fmla="*/ 0 h 1433829"/>
                <a:gd name="connsiteX1" fmla="*/ 398782 w 2355967"/>
                <a:gd name="connsiteY1" fmla="*/ 1269 h 1433829"/>
                <a:gd name="connsiteX2" fmla="*/ 1955798 w 2355967"/>
                <a:gd name="connsiteY2" fmla="*/ 1269 h 1433829"/>
                <a:gd name="connsiteX3" fmla="*/ 2354580 w 2355967"/>
                <a:gd name="connsiteY3" fmla="*/ 400051 h 1433829"/>
                <a:gd name="connsiteX4" fmla="*/ 2354580 w 2355967"/>
                <a:gd name="connsiteY4" fmla="*/ 1035047 h 1433829"/>
                <a:gd name="connsiteX5" fmla="*/ 2351086 w 2355967"/>
                <a:gd name="connsiteY5" fmla="*/ 1433828 h 1433829"/>
                <a:gd name="connsiteX6" fmla="*/ 398782 w 2355967"/>
                <a:gd name="connsiteY6" fmla="*/ 1433829 h 1433829"/>
                <a:gd name="connsiteX7" fmla="*/ 0 w 2355967"/>
                <a:gd name="connsiteY7" fmla="*/ 1035047 h 1433829"/>
                <a:gd name="connsiteX8" fmla="*/ 4763 w 2355967"/>
                <a:gd name="connsiteY8" fmla="*/ 0 h 143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5967" h="1433829">
                  <a:moveTo>
                    <a:pt x="4763" y="0"/>
                  </a:moveTo>
                  <a:cubicBezTo>
                    <a:pt x="30957" y="1215"/>
                    <a:pt x="178541" y="1269"/>
                    <a:pt x="398782" y="1269"/>
                  </a:cubicBezTo>
                  <a:lnTo>
                    <a:pt x="1955798" y="1269"/>
                  </a:lnTo>
                  <a:cubicBezTo>
                    <a:pt x="2176039" y="1269"/>
                    <a:pt x="2354580" y="179810"/>
                    <a:pt x="2354580" y="400051"/>
                  </a:cubicBezTo>
                  <a:lnTo>
                    <a:pt x="2354580" y="1035047"/>
                  </a:lnTo>
                  <a:cubicBezTo>
                    <a:pt x="2354580" y="1255288"/>
                    <a:pt x="2359396" y="1431446"/>
                    <a:pt x="2351086" y="1433828"/>
                  </a:cubicBezTo>
                  <a:lnTo>
                    <a:pt x="398782" y="1433829"/>
                  </a:lnTo>
                  <a:cubicBezTo>
                    <a:pt x="178541" y="1433829"/>
                    <a:pt x="0" y="1255288"/>
                    <a:pt x="0" y="1035047"/>
                  </a:cubicBezTo>
                  <a:cubicBezTo>
                    <a:pt x="1588" y="691619"/>
                    <a:pt x="3175" y="343428"/>
                    <a:pt x="4763" y="0"/>
                  </a:cubicBezTo>
                  <a:close/>
                </a:path>
              </a:pathLst>
            </a:custGeom>
            <a:noFill/>
            <a:ln w="41275" cmpd="sng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ctr">
              <a:noAutofit/>
            </a:bodyPr>
            <a:lstStyle/>
            <a:p>
              <a:pPr marL="0" marR="0" lvl="0" indent="0" algn="ctr" defTabSz="1277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3565A"/>
                </a:solidFill>
                <a:effectLst/>
                <a:uLnTx/>
                <a:uFillTx/>
                <a:latin typeface="Calibri" panose="020F0502020204030204" pitchFamily="34" charset="0"/>
                <a:ea typeface="华文细黑"/>
                <a:cs typeface="Calibri" panose="020F0502020204030204" pitchFamily="34" charset="0"/>
              </a:endParaRPr>
            </a:p>
          </p:txBody>
        </p:sp>
        <p:sp>
          <p:nvSpPr>
            <p:cNvPr id="13" name="Rounded Rectangle 5">
              <a:extLst>
                <a:ext uri="{FF2B5EF4-FFF2-40B4-BE49-F238E27FC236}">
                  <a16:creationId xmlns:a16="http://schemas.microsoft.com/office/drawing/2014/main" id="{ECA339B7-04E4-970D-5BC4-6D898B843A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10411" y="2719544"/>
              <a:ext cx="1163055" cy="704239"/>
            </a:xfrm>
            <a:custGeom>
              <a:avLst/>
              <a:gdLst>
                <a:gd name="connsiteX0" fmla="*/ 0 w 2354580"/>
                <a:gd name="connsiteY0" fmla="*/ 398782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0 w 2354580"/>
                <a:gd name="connsiteY8" fmla="*/ 398782 h 1432560"/>
                <a:gd name="connsiteX0" fmla="*/ 0 w 2362200"/>
                <a:gd name="connsiteY0" fmla="*/ 102717 h 1517495"/>
                <a:gd name="connsiteX1" fmla="*/ 406402 w 2362200"/>
                <a:gd name="connsiteY1" fmla="*/ 84935 h 1517495"/>
                <a:gd name="connsiteX2" fmla="*/ 1963418 w 2362200"/>
                <a:gd name="connsiteY2" fmla="*/ 84935 h 1517495"/>
                <a:gd name="connsiteX3" fmla="*/ 2362200 w 2362200"/>
                <a:gd name="connsiteY3" fmla="*/ 483717 h 1517495"/>
                <a:gd name="connsiteX4" fmla="*/ 2362200 w 2362200"/>
                <a:gd name="connsiteY4" fmla="*/ 1118713 h 1517495"/>
                <a:gd name="connsiteX5" fmla="*/ 1963418 w 2362200"/>
                <a:gd name="connsiteY5" fmla="*/ 1517495 h 1517495"/>
                <a:gd name="connsiteX6" fmla="*/ 406402 w 2362200"/>
                <a:gd name="connsiteY6" fmla="*/ 1517495 h 1517495"/>
                <a:gd name="connsiteX7" fmla="*/ 7620 w 2362200"/>
                <a:gd name="connsiteY7" fmla="*/ 1118713 h 1517495"/>
                <a:gd name="connsiteX8" fmla="*/ 0 w 2362200"/>
                <a:gd name="connsiteY8" fmla="*/ 102717 h 1517495"/>
                <a:gd name="connsiteX0" fmla="*/ 0 w 2362200"/>
                <a:gd name="connsiteY0" fmla="*/ 17782 h 1432560"/>
                <a:gd name="connsiteX1" fmla="*/ 406402 w 2362200"/>
                <a:gd name="connsiteY1" fmla="*/ 0 h 1432560"/>
                <a:gd name="connsiteX2" fmla="*/ 1963418 w 2362200"/>
                <a:gd name="connsiteY2" fmla="*/ 0 h 1432560"/>
                <a:gd name="connsiteX3" fmla="*/ 2362200 w 2362200"/>
                <a:gd name="connsiteY3" fmla="*/ 398782 h 1432560"/>
                <a:gd name="connsiteX4" fmla="*/ 2362200 w 2362200"/>
                <a:gd name="connsiteY4" fmla="*/ 1033778 h 1432560"/>
                <a:gd name="connsiteX5" fmla="*/ 1963418 w 2362200"/>
                <a:gd name="connsiteY5" fmla="*/ 1432560 h 1432560"/>
                <a:gd name="connsiteX6" fmla="*/ 406402 w 2362200"/>
                <a:gd name="connsiteY6" fmla="*/ 1432560 h 1432560"/>
                <a:gd name="connsiteX7" fmla="*/ 7620 w 2362200"/>
                <a:gd name="connsiteY7" fmla="*/ 1033778 h 1432560"/>
                <a:gd name="connsiteX8" fmla="*/ 0 w 2362200"/>
                <a:gd name="connsiteY8" fmla="*/ 17782 h 1432560"/>
                <a:gd name="connsiteX0" fmla="*/ 0 w 2362200"/>
                <a:gd name="connsiteY0" fmla="*/ 2542 h 1432560"/>
                <a:gd name="connsiteX1" fmla="*/ 406402 w 2362200"/>
                <a:gd name="connsiteY1" fmla="*/ 0 h 1432560"/>
                <a:gd name="connsiteX2" fmla="*/ 1963418 w 2362200"/>
                <a:gd name="connsiteY2" fmla="*/ 0 h 1432560"/>
                <a:gd name="connsiteX3" fmla="*/ 2362200 w 2362200"/>
                <a:gd name="connsiteY3" fmla="*/ 398782 h 1432560"/>
                <a:gd name="connsiteX4" fmla="*/ 2362200 w 2362200"/>
                <a:gd name="connsiteY4" fmla="*/ 1033778 h 1432560"/>
                <a:gd name="connsiteX5" fmla="*/ 1963418 w 2362200"/>
                <a:gd name="connsiteY5" fmla="*/ 1432560 h 1432560"/>
                <a:gd name="connsiteX6" fmla="*/ 406402 w 2362200"/>
                <a:gd name="connsiteY6" fmla="*/ 1432560 h 1432560"/>
                <a:gd name="connsiteX7" fmla="*/ 7620 w 2362200"/>
                <a:gd name="connsiteY7" fmla="*/ 1033778 h 1432560"/>
                <a:gd name="connsiteX8" fmla="*/ 0 w 2362200"/>
                <a:gd name="connsiteY8" fmla="*/ 2542 h 1432560"/>
                <a:gd name="connsiteX0" fmla="*/ 0 w 2354580"/>
                <a:gd name="connsiteY0" fmla="*/ 17782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0 w 2354580"/>
                <a:gd name="connsiteY8" fmla="*/ 17782 h 1432560"/>
                <a:gd name="connsiteX0" fmla="*/ 0 w 2354580"/>
                <a:gd name="connsiteY0" fmla="*/ 0 h 1433828"/>
                <a:gd name="connsiteX1" fmla="*/ 398782 w 2354580"/>
                <a:gd name="connsiteY1" fmla="*/ 1268 h 1433828"/>
                <a:gd name="connsiteX2" fmla="*/ 1955798 w 2354580"/>
                <a:gd name="connsiteY2" fmla="*/ 1268 h 1433828"/>
                <a:gd name="connsiteX3" fmla="*/ 2354580 w 2354580"/>
                <a:gd name="connsiteY3" fmla="*/ 400050 h 1433828"/>
                <a:gd name="connsiteX4" fmla="*/ 2354580 w 2354580"/>
                <a:gd name="connsiteY4" fmla="*/ 1035046 h 1433828"/>
                <a:gd name="connsiteX5" fmla="*/ 1955798 w 2354580"/>
                <a:gd name="connsiteY5" fmla="*/ 1433828 h 1433828"/>
                <a:gd name="connsiteX6" fmla="*/ 398782 w 2354580"/>
                <a:gd name="connsiteY6" fmla="*/ 1433828 h 1433828"/>
                <a:gd name="connsiteX7" fmla="*/ 0 w 2354580"/>
                <a:gd name="connsiteY7" fmla="*/ 1035046 h 1433828"/>
                <a:gd name="connsiteX8" fmla="*/ 0 w 2354580"/>
                <a:gd name="connsiteY8" fmla="*/ 0 h 1433828"/>
                <a:gd name="connsiteX0" fmla="*/ 4763 w 2354580"/>
                <a:gd name="connsiteY0" fmla="*/ 3494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4763 w 2354580"/>
                <a:gd name="connsiteY8" fmla="*/ 3494 h 1432560"/>
                <a:gd name="connsiteX0" fmla="*/ 2382 w 2354580"/>
                <a:gd name="connsiteY0" fmla="*/ 0 h 1436210"/>
                <a:gd name="connsiteX1" fmla="*/ 398782 w 2354580"/>
                <a:gd name="connsiteY1" fmla="*/ 3650 h 1436210"/>
                <a:gd name="connsiteX2" fmla="*/ 1955798 w 2354580"/>
                <a:gd name="connsiteY2" fmla="*/ 3650 h 1436210"/>
                <a:gd name="connsiteX3" fmla="*/ 2354580 w 2354580"/>
                <a:gd name="connsiteY3" fmla="*/ 402432 h 1436210"/>
                <a:gd name="connsiteX4" fmla="*/ 2354580 w 2354580"/>
                <a:gd name="connsiteY4" fmla="*/ 1037428 h 1436210"/>
                <a:gd name="connsiteX5" fmla="*/ 1955798 w 2354580"/>
                <a:gd name="connsiteY5" fmla="*/ 1436210 h 1436210"/>
                <a:gd name="connsiteX6" fmla="*/ 398782 w 2354580"/>
                <a:gd name="connsiteY6" fmla="*/ 1436210 h 1436210"/>
                <a:gd name="connsiteX7" fmla="*/ 0 w 2354580"/>
                <a:gd name="connsiteY7" fmla="*/ 1037428 h 1436210"/>
                <a:gd name="connsiteX8" fmla="*/ 2382 w 2354580"/>
                <a:gd name="connsiteY8" fmla="*/ 0 h 1436210"/>
                <a:gd name="connsiteX0" fmla="*/ 4763 w 2354580"/>
                <a:gd name="connsiteY0" fmla="*/ 5875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4763 w 2354580"/>
                <a:gd name="connsiteY8" fmla="*/ 5875 h 1432560"/>
                <a:gd name="connsiteX0" fmla="*/ 4763 w 2354580"/>
                <a:gd name="connsiteY0" fmla="*/ 0 h 1433829"/>
                <a:gd name="connsiteX1" fmla="*/ 398782 w 2354580"/>
                <a:gd name="connsiteY1" fmla="*/ 1269 h 1433829"/>
                <a:gd name="connsiteX2" fmla="*/ 1955798 w 2354580"/>
                <a:gd name="connsiteY2" fmla="*/ 1269 h 1433829"/>
                <a:gd name="connsiteX3" fmla="*/ 2354580 w 2354580"/>
                <a:gd name="connsiteY3" fmla="*/ 400051 h 1433829"/>
                <a:gd name="connsiteX4" fmla="*/ 2354580 w 2354580"/>
                <a:gd name="connsiteY4" fmla="*/ 1035047 h 1433829"/>
                <a:gd name="connsiteX5" fmla="*/ 1955798 w 2354580"/>
                <a:gd name="connsiteY5" fmla="*/ 1433829 h 1433829"/>
                <a:gd name="connsiteX6" fmla="*/ 398782 w 2354580"/>
                <a:gd name="connsiteY6" fmla="*/ 1433829 h 1433829"/>
                <a:gd name="connsiteX7" fmla="*/ 0 w 2354580"/>
                <a:gd name="connsiteY7" fmla="*/ 1035047 h 1433829"/>
                <a:gd name="connsiteX8" fmla="*/ 4763 w 2354580"/>
                <a:gd name="connsiteY8" fmla="*/ 0 h 1433829"/>
                <a:gd name="connsiteX0" fmla="*/ 4763 w 2354580"/>
                <a:gd name="connsiteY0" fmla="*/ 0 h 1433829"/>
                <a:gd name="connsiteX1" fmla="*/ 398782 w 2354580"/>
                <a:gd name="connsiteY1" fmla="*/ 1269 h 1433829"/>
                <a:gd name="connsiteX2" fmla="*/ 1955798 w 2354580"/>
                <a:gd name="connsiteY2" fmla="*/ 1269 h 1433829"/>
                <a:gd name="connsiteX3" fmla="*/ 2354580 w 2354580"/>
                <a:gd name="connsiteY3" fmla="*/ 400051 h 1433829"/>
                <a:gd name="connsiteX4" fmla="*/ 2354580 w 2354580"/>
                <a:gd name="connsiteY4" fmla="*/ 1035047 h 1433829"/>
                <a:gd name="connsiteX5" fmla="*/ 1955798 w 2354580"/>
                <a:gd name="connsiteY5" fmla="*/ 1433829 h 1433829"/>
                <a:gd name="connsiteX6" fmla="*/ 398782 w 2354580"/>
                <a:gd name="connsiteY6" fmla="*/ 1433829 h 1433829"/>
                <a:gd name="connsiteX7" fmla="*/ 0 w 2354580"/>
                <a:gd name="connsiteY7" fmla="*/ 1035047 h 1433829"/>
                <a:gd name="connsiteX8" fmla="*/ 4763 w 2354580"/>
                <a:gd name="connsiteY8" fmla="*/ 0 h 1433829"/>
                <a:gd name="connsiteX0" fmla="*/ 4763 w 2354580"/>
                <a:gd name="connsiteY0" fmla="*/ 0 h 1433829"/>
                <a:gd name="connsiteX1" fmla="*/ 398782 w 2354580"/>
                <a:gd name="connsiteY1" fmla="*/ 1269 h 1433829"/>
                <a:gd name="connsiteX2" fmla="*/ 1955798 w 2354580"/>
                <a:gd name="connsiteY2" fmla="*/ 1269 h 1433829"/>
                <a:gd name="connsiteX3" fmla="*/ 2354580 w 2354580"/>
                <a:gd name="connsiteY3" fmla="*/ 400051 h 1433829"/>
                <a:gd name="connsiteX4" fmla="*/ 2354580 w 2354580"/>
                <a:gd name="connsiteY4" fmla="*/ 1035047 h 1433829"/>
                <a:gd name="connsiteX5" fmla="*/ 1955798 w 2354580"/>
                <a:gd name="connsiteY5" fmla="*/ 1433829 h 1433829"/>
                <a:gd name="connsiteX6" fmla="*/ 398782 w 2354580"/>
                <a:gd name="connsiteY6" fmla="*/ 1433829 h 1433829"/>
                <a:gd name="connsiteX7" fmla="*/ 0 w 2354580"/>
                <a:gd name="connsiteY7" fmla="*/ 1035047 h 1433829"/>
                <a:gd name="connsiteX8" fmla="*/ 4763 w 2354580"/>
                <a:gd name="connsiteY8" fmla="*/ 0 h 1433829"/>
                <a:gd name="connsiteX0" fmla="*/ 4763 w 2432776"/>
                <a:gd name="connsiteY0" fmla="*/ 0 h 1433829"/>
                <a:gd name="connsiteX1" fmla="*/ 398782 w 2432776"/>
                <a:gd name="connsiteY1" fmla="*/ 1269 h 1433829"/>
                <a:gd name="connsiteX2" fmla="*/ 1955798 w 2432776"/>
                <a:gd name="connsiteY2" fmla="*/ 1269 h 1433829"/>
                <a:gd name="connsiteX3" fmla="*/ 2354580 w 2432776"/>
                <a:gd name="connsiteY3" fmla="*/ 400051 h 1433829"/>
                <a:gd name="connsiteX4" fmla="*/ 2354580 w 2432776"/>
                <a:gd name="connsiteY4" fmla="*/ 1035047 h 1433829"/>
                <a:gd name="connsiteX5" fmla="*/ 2327273 w 2432776"/>
                <a:gd name="connsiteY5" fmla="*/ 1433829 h 1433829"/>
                <a:gd name="connsiteX6" fmla="*/ 398782 w 2432776"/>
                <a:gd name="connsiteY6" fmla="*/ 1433829 h 1433829"/>
                <a:gd name="connsiteX7" fmla="*/ 0 w 2432776"/>
                <a:gd name="connsiteY7" fmla="*/ 1035047 h 1433829"/>
                <a:gd name="connsiteX8" fmla="*/ 4763 w 2432776"/>
                <a:gd name="connsiteY8" fmla="*/ 0 h 1433829"/>
                <a:gd name="connsiteX0" fmla="*/ 4763 w 2441222"/>
                <a:gd name="connsiteY0" fmla="*/ 0 h 1433829"/>
                <a:gd name="connsiteX1" fmla="*/ 398782 w 2441222"/>
                <a:gd name="connsiteY1" fmla="*/ 1269 h 1433829"/>
                <a:gd name="connsiteX2" fmla="*/ 1955798 w 2441222"/>
                <a:gd name="connsiteY2" fmla="*/ 1269 h 1433829"/>
                <a:gd name="connsiteX3" fmla="*/ 2354580 w 2441222"/>
                <a:gd name="connsiteY3" fmla="*/ 400051 h 1433829"/>
                <a:gd name="connsiteX4" fmla="*/ 2354580 w 2441222"/>
                <a:gd name="connsiteY4" fmla="*/ 1035047 h 1433829"/>
                <a:gd name="connsiteX5" fmla="*/ 2339179 w 2441222"/>
                <a:gd name="connsiteY5" fmla="*/ 1431447 h 1433829"/>
                <a:gd name="connsiteX6" fmla="*/ 398782 w 2441222"/>
                <a:gd name="connsiteY6" fmla="*/ 1433829 h 1433829"/>
                <a:gd name="connsiteX7" fmla="*/ 0 w 2441222"/>
                <a:gd name="connsiteY7" fmla="*/ 1035047 h 1433829"/>
                <a:gd name="connsiteX8" fmla="*/ 4763 w 2441222"/>
                <a:gd name="connsiteY8" fmla="*/ 0 h 1433829"/>
                <a:gd name="connsiteX0" fmla="*/ 4763 w 2449885"/>
                <a:gd name="connsiteY0" fmla="*/ 0 h 1433829"/>
                <a:gd name="connsiteX1" fmla="*/ 398782 w 2449885"/>
                <a:gd name="connsiteY1" fmla="*/ 1269 h 1433829"/>
                <a:gd name="connsiteX2" fmla="*/ 1955798 w 2449885"/>
                <a:gd name="connsiteY2" fmla="*/ 1269 h 1433829"/>
                <a:gd name="connsiteX3" fmla="*/ 2354580 w 2449885"/>
                <a:gd name="connsiteY3" fmla="*/ 400051 h 1433829"/>
                <a:gd name="connsiteX4" fmla="*/ 2354580 w 2449885"/>
                <a:gd name="connsiteY4" fmla="*/ 1035047 h 1433829"/>
                <a:gd name="connsiteX5" fmla="*/ 2351086 w 2449885"/>
                <a:gd name="connsiteY5" fmla="*/ 1433828 h 1433829"/>
                <a:gd name="connsiteX6" fmla="*/ 398782 w 2449885"/>
                <a:gd name="connsiteY6" fmla="*/ 1433829 h 1433829"/>
                <a:gd name="connsiteX7" fmla="*/ 0 w 2449885"/>
                <a:gd name="connsiteY7" fmla="*/ 1035047 h 1433829"/>
                <a:gd name="connsiteX8" fmla="*/ 4763 w 2449885"/>
                <a:gd name="connsiteY8" fmla="*/ 0 h 1433829"/>
                <a:gd name="connsiteX0" fmla="*/ 4763 w 2355967"/>
                <a:gd name="connsiteY0" fmla="*/ 0 h 1433829"/>
                <a:gd name="connsiteX1" fmla="*/ 398782 w 2355967"/>
                <a:gd name="connsiteY1" fmla="*/ 1269 h 1433829"/>
                <a:gd name="connsiteX2" fmla="*/ 1955798 w 2355967"/>
                <a:gd name="connsiteY2" fmla="*/ 1269 h 1433829"/>
                <a:gd name="connsiteX3" fmla="*/ 2354580 w 2355967"/>
                <a:gd name="connsiteY3" fmla="*/ 400051 h 1433829"/>
                <a:gd name="connsiteX4" fmla="*/ 2354580 w 2355967"/>
                <a:gd name="connsiteY4" fmla="*/ 1035047 h 1433829"/>
                <a:gd name="connsiteX5" fmla="*/ 2351086 w 2355967"/>
                <a:gd name="connsiteY5" fmla="*/ 1433828 h 1433829"/>
                <a:gd name="connsiteX6" fmla="*/ 398782 w 2355967"/>
                <a:gd name="connsiteY6" fmla="*/ 1433829 h 1433829"/>
                <a:gd name="connsiteX7" fmla="*/ 0 w 2355967"/>
                <a:gd name="connsiteY7" fmla="*/ 1035047 h 1433829"/>
                <a:gd name="connsiteX8" fmla="*/ 4763 w 2355967"/>
                <a:gd name="connsiteY8" fmla="*/ 0 h 143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5967" h="1433829">
                  <a:moveTo>
                    <a:pt x="4763" y="0"/>
                  </a:moveTo>
                  <a:cubicBezTo>
                    <a:pt x="30957" y="1215"/>
                    <a:pt x="178541" y="1269"/>
                    <a:pt x="398782" y="1269"/>
                  </a:cubicBezTo>
                  <a:lnTo>
                    <a:pt x="1955798" y="1269"/>
                  </a:lnTo>
                  <a:cubicBezTo>
                    <a:pt x="2176039" y="1269"/>
                    <a:pt x="2354580" y="179810"/>
                    <a:pt x="2354580" y="400051"/>
                  </a:cubicBezTo>
                  <a:lnTo>
                    <a:pt x="2354580" y="1035047"/>
                  </a:lnTo>
                  <a:cubicBezTo>
                    <a:pt x="2354580" y="1255288"/>
                    <a:pt x="2359396" y="1431446"/>
                    <a:pt x="2351086" y="1433828"/>
                  </a:cubicBezTo>
                  <a:lnTo>
                    <a:pt x="398782" y="1433829"/>
                  </a:lnTo>
                  <a:cubicBezTo>
                    <a:pt x="178541" y="1433829"/>
                    <a:pt x="0" y="1255288"/>
                    <a:pt x="0" y="1035047"/>
                  </a:cubicBezTo>
                  <a:cubicBezTo>
                    <a:pt x="1588" y="691619"/>
                    <a:pt x="3175" y="343428"/>
                    <a:pt x="4763" y="0"/>
                  </a:cubicBezTo>
                  <a:close/>
                </a:path>
              </a:pathLst>
            </a:custGeom>
            <a:noFill/>
            <a:ln w="41275"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ctr">
              <a:noAutofit/>
            </a:bodyPr>
            <a:lstStyle/>
            <a:p>
              <a:pPr marL="0" marR="0" lvl="0" indent="0" algn="ctr" defTabSz="1277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3565A"/>
                </a:solidFill>
                <a:effectLst/>
                <a:uLnTx/>
                <a:uFillTx/>
                <a:latin typeface="Calibri" panose="020F0502020204030204" pitchFamily="34" charset="0"/>
                <a:ea typeface="华文细黑"/>
                <a:cs typeface="Calibri" panose="020F0502020204030204" pitchFamily="34" charset="0"/>
              </a:endParaRPr>
            </a:p>
          </p:txBody>
        </p:sp>
        <p:sp>
          <p:nvSpPr>
            <p:cNvPr id="14" name="Rounded Rectangle 5">
              <a:extLst>
                <a:ext uri="{FF2B5EF4-FFF2-40B4-BE49-F238E27FC236}">
                  <a16:creationId xmlns:a16="http://schemas.microsoft.com/office/drawing/2014/main" id="{78DC3080-D8C5-0EF2-A37A-AA7BFCED066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1920598" y="1985249"/>
              <a:ext cx="861325" cy="604957"/>
            </a:xfrm>
            <a:custGeom>
              <a:avLst/>
              <a:gdLst>
                <a:gd name="connsiteX0" fmla="*/ 0 w 2354580"/>
                <a:gd name="connsiteY0" fmla="*/ 398782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0 w 2354580"/>
                <a:gd name="connsiteY8" fmla="*/ 398782 h 1432560"/>
                <a:gd name="connsiteX0" fmla="*/ 0 w 2362200"/>
                <a:gd name="connsiteY0" fmla="*/ 102717 h 1517495"/>
                <a:gd name="connsiteX1" fmla="*/ 406402 w 2362200"/>
                <a:gd name="connsiteY1" fmla="*/ 84935 h 1517495"/>
                <a:gd name="connsiteX2" fmla="*/ 1963418 w 2362200"/>
                <a:gd name="connsiteY2" fmla="*/ 84935 h 1517495"/>
                <a:gd name="connsiteX3" fmla="*/ 2362200 w 2362200"/>
                <a:gd name="connsiteY3" fmla="*/ 483717 h 1517495"/>
                <a:gd name="connsiteX4" fmla="*/ 2362200 w 2362200"/>
                <a:gd name="connsiteY4" fmla="*/ 1118713 h 1517495"/>
                <a:gd name="connsiteX5" fmla="*/ 1963418 w 2362200"/>
                <a:gd name="connsiteY5" fmla="*/ 1517495 h 1517495"/>
                <a:gd name="connsiteX6" fmla="*/ 406402 w 2362200"/>
                <a:gd name="connsiteY6" fmla="*/ 1517495 h 1517495"/>
                <a:gd name="connsiteX7" fmla="*/ 7620 w 2362200"/>
                <a:gd name="connsiteY7" fmla="*/ 1118713 h 1517495"/>
                <a:gd name="connsiteX8" fmla="*/ 0 w 2362200"/>
                <a:gd name="connsiteY8" fmla="*/ 102717 h 1517495"/>
                <a:gd name="connsiteX0" fmla="*/ 0 w 2362200"/>
                <a:gd name="connsiteY0" fmla="*/ 17782 h 1432560"/>
                <a:gd name="connsiteX1" fmla="*/ 406402 w 2362200"/>
                <a:gd name="connsiteY1" fmla="*/ 0 h 1432560"/>
                <a:gd name="connsiteX2" fmla="*/ 1963418 w 2362200"/>
                <a:gd name="connsiteY2" fmla="*/ 0 h 1432560"/>
                <a:gd name="connsiteX3" fmla="*/ 2362200 w 2362200"/>
                <a:gd name="connsiteY3" fmla="*/ 398782 h 1432560"/>
                <a:gd name="connsiteX4" fmla="*/ 2362200 w 2362200"/>
                <a:gd name="connsiteY4" fmla="*/ 1033778 h 1432560"/>
                <a:gd name="connsiteX5" fmla="*/ 1963418 w 2362200"/>
                <a:gd name="connsiteY5" fmla="*/ 1432560 h 1432560"/>
                <a:gd name="connsiteX6" fmla="*/ 406402 w 2362200"/>
                <a:gd name="connsiteY6" fmla="*/ 1432560 h 1432560"/>
                <a:gd name="connsiteX7" fmla="*/ 7620 w 2362200"/>
                <a:gd name="connsiteY7" fmla="*/ 1033778 h 1432560"/>
                <a:gd name="connsiteX8" fmla="*/ 0 w 2362200"/>
                <a:gd name="connsiteY8" fmla="*/ 17782 h 1432560"/>
                <a:gd name="connsiteX0" fmla="*/ 0 w 2362200"/>
                <a:gd name="connsiteY0" fmla="*/ 2542 h 1432560"/>
                <a:gd name="connsiteX1" fmla="*/ 406402 w 2362200"/>
                <a:gd name="connsiteY1" fmla="*/ 0 h 1432560"/>
                <a:gd name="connsiteX2" fmla="*/ 1963418 w 2362200"/>
                <a:gd name="connsiteY2" fmla="*/ 0 h 1432560"/>
                <a:gd name="connsiteX3" fmla="*/ 2362200 w 2362200"/>
                <a:gd name="connsiteY3" fmla="*/ 398782 h 1432560"/>
                <a:gd name="connsiteX4" fmla="*/ 2362200 w 2362200"/>
                <a:gd name="connsiteY4" fmla="*/ 1033778 h 1432560"/>
                <a:gd name="connsiteX5" fmla="*/ 1963418 w 2362200"/>
                <a:gd name="connsiteY5" fmla="*/ 1432560 h 1432560"/>
                <a:gd name="connsiteX6" fmla="*/ 406402 w 2362200"/>
                <a:gd name="connsiteY6" fmla="*/ 1432560 h 1432560"/>
                <a:gd name="connsiteX7" fmla="*/ 7620 w 2362200"/>
                <a:gd name="connsiteY7" fmla="*/ 1033778 h 1432560"/>
                <a:gd name="connsiteX8" fmla="*/ 0 w 2362200"/>
                <a:gd name="connsiteY8" fmla="*/ 2542 h 1432560"/>
                <a:gd name="connsiteX0" fmla="*/ 0 w 2354580"/>
                <a:gd name="connsiteY0" fmla="*/ 17782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0 w 2354580"/>
                <a:gd name="connsiteY8" fmla="*/ 17782 h 1432560"/>
                <a:gd name="connsiteX0" fmla="*/ 0 w 2354580"/>
                <a:gd name="connsiteY0" fmla="*/ 0 h 1433828"/>
                <a:gd name="connsiteX1" fmla="*/ 398782 w 2354580"/>
                <a:gd name="connsiteY1" fmla="*/ 1268 h 1433828"/>
                <a:gd name="connsiteX2" fmla="*/ 1955798 w 2354580"/>
                <a:gd name="connsiteY2" fmla="*/ 1268 h 1433828"/>
                <a:gd name="connsiteX3" fmla="*/ 2354580 w 2354580"/>
                <a:gd name="connsiteY3" fmla="*/ 400050 h 1433828"/>
                <a:gd name="connsiteX4" fmla="*/ 2354580 w 2354580"/>
                <a:gd name="connsiteY4" fmla="*/ 1035046 h 1433828"/>
                <a:gd name="connsiteX5" fmla="*/ 1955798 w 2354580"/>
                <a:gd name="connsiteY5" fmla="*/ 1433828 h 1433828"/>
                <a:gd name="connsiteX6" fmla="*/ 398782 w 2354580"/>
                <a:gd name="connsiteY6" fmla="*/ 1433828 h 1433828"/>
                <a:gd name="connsiteX7" fmla="*/ 0 w 2354580"/>
                <a:gd name="connsiteY7" fmla="*/ 1035046 h 1433828"/>
                <a:gd name="connsiteX8" fmla="*/ 0 w 2354580"/>
                <a:gd name="connsiteY8" fmla="*/ 0 h 1433828"/>
                <a:gd name="connsiteX0" fmla="*/ 4763 w 2354580"/>
                <a:gd name="connsiteY0" fmla="*/ 3494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4763 w 2354580"/>
                <a:gd name="connsiteY8" fmla="*/ 3494 h 1432560"/>
                <a:gd name="connsiteX0" fmla="*/ 2382 w 2354580"/>
                <a:gd name="connsiteY0" fmla="*/ 0 h 1436210"/>
                <a:gd name="connsiteX1" fmla="*/ 398782 w 2354580"/>
                <a:gd name="connsiteY1" fmla="*/ 3650 h 1436210"/>
                <a:gd name="connsiteX2" fmla="*/ 1955798 w 2354580"/>
                <a:gd name="connsiteY2" fmla="*/ 3650 h 1436210"/>
                <a:gd name="connsiteX3" fmla="*/ 2354580 w 2354580"/>
                <a:gd name="connsiteY3" fmla="*/ 402432 h 1436210"/>
                <a:gd name="connsiteX4" fmla="*/ 2354580 w 2354580"/>
                <a:gd name="connsiteY4" fmla="*/ 1037428 h 1436210"/>
                <a:gd name="connsiteX5" fmla="*/ 1955798 w 2354580"/>
                <a:gd name="connsiteY5" fmla="*/ 1436210 h 1436210"/>
                <a:gd name="connsiteX6" fmla="*/ 398782 w 2354580"/>
                <a:gd name="connsiteY6" fmla="*/ 1436210 h 1436210"/>
                <a:gd name="connsiteX7" fmla="*/ 0 w 2354580"/>
                <a:gd name="connsiteY7" fmla="*/ 1037428 h 1436210"/>
                <a:gd name="connsiteX8" fmla="*/ 2382 w 2354580"/>
                <a:gd name="connsiteY8" fmla="*/ 0 h 1436210"/>
                <a:gd name="connsiteX0" fmla="*/ 4763 w 2354580"/>
                <a:gd name="connsiteY0" fmla="*/ 5875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4763 w 2354580"/>
                <a:gd name="connsiteY8" fmla="*/ 5875 h 1432560"/>
                <a:gd name="connsiteX0" fmla="*/ 4763 w 2354580"/>
                <a:gd name="connsiteY0" fmla="*/ 0 h 1433829"/>
                <a:gd name="connsiteX1" fmla="*/ 398782 w 2354580"/>
                <a:gd name="connsiteY1" fmla="*/ 1269 h 1433829"/>
                <a:gd name="connsiteX2" fmla="*/ 1955798 w 2354580"/>
                <a:gd name="connsiteY2" fmla="*/ 1269 h 1433829"/>
                <a:gd name="connsiteX3" fmla="*/ 2354580 w 2354580"/>
                <a:gd name="connsiteY3" fmla="*/ 400051 h 1433829"/>
                <a:gd name="connsiteX4" fmla="*/ 2354580 w 2354580"/>
                <a:gd name="connsiteY4" fmla="*/ 1035047 h 1433829"/>
                <a:gd name="connsiteX5" fmla="*/ 1955798 w 2354580"/>
                <a:gd name="connsiteY5" fmla="*/ 1433829 h 1433829"/>
                <a:gd name="connsiteX6" fmla="*/ 398782 w 2354580"/>
                <a:gd name="connsiteY6" fmla="*/ 1433829 h 1433829"/>
                <a:gd name="connsiteX7" fmla="*/ 0 w 2354580"/>
                <a:gd name="connsiteY7" fmla="*/ 1035047 h 1433829"/>
                <a:gd name="connsiteX8" fmla="*/ 4763 w 2354580"/>
                <a:gd name="connsiteY8" fmla="*/ 0 h 1433829"/>
                <a:gd name="connsiteX0" fmla="*/ 4763 w 2354580"/>
                <a:gd name="connsiteY0" fmla="*/ 0 h 1433829"/>
                <a:gd name="connsiteX1" fmla="*/ 398782 w 2354580"/>
                <a:gd name="connsiteY1" fmla="*/ 1269 h 1433829"/>
                <a:gd name="connsiteX2" fmla="*/ 1955798 w 2354580"/>
                <a:gd name="connsiteY2" fmla="*/ 1269 h 1433829"/>
                <a:gd name="connsiteX3" fmla="*/ 2354580 w 2354580"/>
                <a:gd name="connsiteY3" fmla="*/ 400051 h 1433829"/>
                <a:gd name="connsiteX4" fmla="*/ 2354580 w 2354580"/>
                <a:gd name="connsiteY4" fmla="*/ 1035047 h 1433829"/>
                <a:gd name="connsiteX5" fmla="*/ 1955798 w 2354580"/>
                <a:gd name="connsiteY5" fmla="*/ 1433829 h 1433829"/>
                <a:gd name="connsiteX6" fmla="*/ 398782 w 2354580"/>
                <a:gd name="connsiteY6" fmla="*/ 1433829 h 1433829"/>
                <a:gd name="connsiteX7" fmla="*/ 0 w 2354580"/>
                <a:gd name="connsiteY7" fmla="*/ 1035047 h 1433829"/>
                <a:gd name="connsiteX8" fmla="*/ 4763 w 2354580"/>
                <a:gd name="connsiteY8" fmla="*/ 0 h 1433829"/>
                <a:gd name="connsiteX0" fmla="*/ 4763 w 2354580"/>
                <a:gd name="connsiteY0" fmla="*/ 0 h 1433829"/>
                <a:gd name="connsiteX1" fmla="*/ 398782 w 2354580"/>
                <a:gd name="connsiteY1" fmla="*/ 1269 h 1433829"/>
                <a:gd name="connsiteX2" fmla="*/ 1955798 w 2354580"/>
                <a:gd name="connsiteY2" fmla="*/ 1269 h 1433829"/>
                <a:gd name="connsiteX3" fmla="*/ 2354580 w 2354580"/>
                <a:gd name="connsiteY3" fmla="*/ 400051 h 1433829"/>
                <a:gd name="connsiteX4" fmla="*/ 2354580 w 2354580"/>
                <a:gd name="connsiteY4" fmla="*/ 1035047 h 1433829"/>
                <a:gd name="connsiteX5" fmla="*/ 1955798 w 2354580"/>
                <a:gd name="connsiteY5" fmla="*/ 1433829 h 1433829"/>
                <a:gd name="connsiteX6" fmla="*/ 398782 w 2354580"/>
                <a:gd name="connsiteY6" fmla="*/ 1433829 h 1433829"/>
                <a:gd name="connsiteX7" fmla="*/ 0 w 2354580"/>
                <a:gd name="connsiteY7" fmla="*/ 1035047 h 1433829"/>
                <a:gd name="connsiteX8" fmla="*/ 4763 w 2354580"/>
                <a:gd name="connsiteY8" fmla="*/ 0 h 1433829"/>
                <a:gd name="connsiteX0" fmla="*/ 4763 w 2432776"/>
                <a:gd name="connsiteY0" fmla="*/ 0 h 1433829"/>
                <a:gd name="connsiteX1" fmla="*/ 398782 w 2432776"/>
                <a:gd name="connsiteY1" fmla="*/ 1269 h 1433829"/>
                <a:gd name="connsiteX2" fmla="*/ 1955798 w 2432776"/>
                <a:gd name="connsiteY2" fmla="*/ 1269 h 1433829"/>
                <a:gd name="connsiteX3" fmla="*/ 2354580 w 2432776"/>
                <a:gd name="connsiteY3" fmla="*/ 400051 h 1433829"/>
                <a:gd name="connsiteX4" fmla="*/ 2354580 w 2432776"/>
                <a:gd name="connsiteY4" fmla="*/ 1035047 h 1433829"/>
                <a:gd name="connsiteX5" fmla="*/ 2327273 w 2432776"/>
                <a:gd name="connsiteY5" fmla="*/ 1433829 h 1433829"/>
                <a:gd name="connsiteX6" fmla="*/ 398782 w 2432776"/>
                <a:gd name="connsiteY6" fmla="*/ 1433829 h 1433829"/>
                <a:gd name="connsiteX7" fmla="*/ 0 w 2432776"/>
                <a:gd name="connsiteY7" fmla="*/ 1035047 h 1433829"/>
                <a:gd name="connsiteX8" fmla="*/ 4763 w 2432776"/>
                <a:gd name="connsiteY8" fmla="*/ 0 h 1433829"/>
                <a:gd name="connsiteX0" fmla="*/ 4763 w 2441222"/>
                <a:gd name="connsiteY0" fmla="*/ 0 h 1433829"/>
                <a:gd name="connsiteX1" fmla="*/ 398782 w 2441222"/>
                <a:gd name="connsiteY1" fmla="*/ 1269 h 1433829"/>
                <a:gd name="connsiteX2" fmla="*/ 1955798 w 2441222"/>
                <a:gd name="connsiteY2" fmla="*/ 1269 h 1433829"/>
                <a:gd name="connsiteX3" fmla="*/ 2354580 w 2441222"/>
                <a:gd name="connsiteY3" fmla="*/ 400051 h 1433829"/>
                <a:gd name="connsiteX4" fmla="*/ 2354580 w 2441222"/>
                <a:gd name="connsiteY4" fmla="*/ 1035047 h 1433829"/>
                <a:gd name="connsiteX5" fmla="*/ 2339179 w 2441222"/>
                <a:gd name="connsiteY5" fmla="*/ 1431447 h 1433829"/>
                <a:gd name="connsiteX6" fmla="*/ 398782 w 2441222"/>
                <a:gd name="connsiteY6" fmla="*/ 1433829 h 1433829"/>
                <a:gd name="connsiteX7" fmla="*/ 0 w 2441222"/>
                <a:gd name="connsiteY7" fmla="*/ 1035047 h 1433829"/>
                <a:gd name="connsiteX8" fmla="*/ 4763 w 2441222"/>
                <a:gd name="connsiteY8" fmla="*/ 0 h 1433829"/>
                <a:gd name="connsiteX0" fmla="*/ 4763 w 2449885"/>
                <a:gd name="connsiteY0" fmla="*/ 0 h 1433829"/>
                <a:gd name="connsiteX1" fmla="*/ 398782 w 2449885"/>
                <a:gd name="connsiteY1" fmla="*/ 1269 h 1433829"/>
                <a:gd name="connsiteX2" fmla="*/ 1955798 w 2449885"/>
                <a:gd name="connsiteY2" fmla="*/ 1269 h 1433829"/>
                <a:gd name="connsiteX3" fmla="*/ 2354580 w 2449885"/>
                <a:gd name="connsiteY3" fmla="*/ 400051 h 1433829"/>
                <a:gd name="connsiteX4" fmla="*/ 2354580 w 2449885"/>
                <a:gd name="connsiteY4" fmla="*/ 1035047 h 1433829"/>
                <a:gd name="connsiteX5" fmla="*/ 2351086 w 2449885"/>
                <a:gd name="connsiteY5" fmla="*/ 1433828 h 1433829"/>
                <a:gd name="connsiteX6" fmla="*/ 398782 w 2449885"/>
                <a:gd name="connsiteY6" fmla="*/ 1433829 h 1433829"/>
                <a:gd name="connsiteX7" fmla="*/ 0 w 2449885"/>
                <a:gd name="connsiteY7" fmla="*/ 1035047 h 1433829"/>
                <a:gd name="connsiteX8" fmla="*/ 4763 w 2449885"/>
                <a:gd name="connsiteY8" fmla="*/ 0 h 1433829"/>
                <a:gd name="connsiteX0" fmla="*/ 4763 w 2355967"/>
                <a:gd name="connsiteY0" fmla="*/ 0 h 1433829"/>
                <a:gd name="connsiteX1" fmla="*/ 398782 w 2355967"/>
                <a:gd name="connsiteY1" fmla="*/ 1269 h 1433829"/>
                <a:gd name="connsiteX2" fmla="*/ 1955798 w 2355967"/>
                <a:gd name="connsiteY2" fmla="*/ 1269 h 1433829"/>
                <a:gd name="connsiteX3" fmla="*/ 2354580 w 2355967"/>
                <a:gd name="connsiteY3" fmla="*/ 400051 h 1433829"/>
                <a:gd name="connsiteX4" fmla="*/ 2354580 w 2355967"/>
                <a:gd name="connsiteY4" fmla="*/ 1035047 h 1433829"/>
                <a:gd name="connsiteX5" fmla="*/ 2351086 w 2355967"/>
                <a:gd name="connsiteY5" fmla="*/ 1433828 h 1433829"/>
                <a:gd name="connsiteX6" fmla="*/ 398782 w 2355967"/>
                <a:gd name="connsiteY6" fmla="*/ 1433829 h 1433829"/>
                <a:gd name="connsiteX7" fmla="*/ 0 w 2355967"/>
                <a:gd name="connsiteY7" fmla="*/ 1035047 h 1433829"/>
                <a:gd name="connsiteX8" fmla="*/ 4763 w 2355967"/>
                <a:gd name="connsiteY8" fmla="*/ 0 h 143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5967" h="1433829">
                  <a:moveTo>
                    <a:pt x="4763" y="0"/>
                  </a:moveTo>
                  <a:cubicBezTo>
                    <a:pt x="30957" y="1215"/>
                    <a:pt x="178541" y="1269"/>
                    <a:pt x="398782" y="1269"/>
                  </a:cubicBezTo>
                  <a:lnTo>
                    <a:pt x="1955798" y="1269"/>
                  </a:lnTo>
                  <a:cubicBezTo>
                    <a:pt x="2176039" y="1269"/>
                    <a:pt x="2354580" y="179810"/>
                    <a:pt x="2354580" y="400051"/>
                  </a:cubicBezTo>
                  <a:lnTo>
                    <a:pt x="2354580" y="1035047"/>
                  </a:lnTo>
                  <a:cubicBezTo>
                    <a:pt x="2354580" y="1255288"/>
                    <a:pt x="2359396" y="1431446"/>
                    <a:pt x="2351086" y="1433828"/>
                  </a:cubicBezTo>
                  <a:lnTo>
                    <a:pt x="398782" y="1433829"/>
                  </a:lnTo>
                  <a:cubicBezTo>
                    <a:pt x="178541" y="1433829"/>
                    <a:pt x="0" y="1255288"/>
                    <a:pt x="0" y="1035047"/>
                  </a:cubicBezTo>
                  <a:cubicBezTo>
                    <a:pt x="1588" y="691619"/>
                    <a:pt x="3175" y="343428"/>
                    <a:pt x="4763" y="0"/>
                  </a:cubicBezTo>
                  <a:close/>
                </a:path>
              </a:pathLst>
            </a:custGeom>
            <a:noFill/>
            <a:ln w="41275" cmpd="sng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ctr">
              <a:noAutofit/>
            </a:bodyPr>
            <a:lstStyle/>
            <a:p>
              <a:pPr marL="0" marR="0" lvl="0" indent="0" algn="ctr" defTabSz="1277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3565A"/>
                </a:solidFill>
                <a:effectLst/>
                <a:uLnTx/>
                <a:uFillTx/>
                <a:latin typeface="Calibri" panose="020F0502020204030204" pitchFamily="34" charset="0"/>
                <a:ea typeface="华文细黑"/>
                <a:cs typeface="Calibri" panose="020F0502020204030204" pitchFamily="34" charset="0"/>
              </a:endParaRPr>
            </a:p>
          </p:txBody>
        </p:sp>
        <p:sp>
          <p:nvSpPr>
            <p:cNvPr id="27" name="Rounded Rectangle 5">
              <a:extLst>
                <a:ext uri="{FF2B5EF4-FFF2-40B4-BE49-F238E27FC236}">
                  <a16:creationId xmlns:a16="http://schemas.microsoft.com/office/drawing/2014/main" id="{BABA09BC-BAE4-7E34-FDDF-82C25257FA1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518832" y="2717915"/>
              <a:ext cx="1252487" cy="782524"/>
            </a:xfrm>
            <a:custGeom>
              <a:avLst/>
              <a:gdLst>
                <a:gd name="connsiteX0" fmla="*/ 0 w 2354580"/>
                <a:gd name="connsiteY0" fmla="*/ 398782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0 w 2354580"/>
                <a:gd name="connsiteY8" fmla="*/ 398782 h 1432560"/>
                <a:gd name="connsiteX0" fmla="*/ 0 w 2362200"/>
                <a:gd name="connsiteY0" fmla="*/ 102717 h 1517495"/>
                <a:gd name="connsiteX1" fmla="*/ 406402 w 2362200"/>
                <a:gd name="connsiteY1" fmla="*/ 84935 h 1517495"/>
                <a:gd name="connsiteX2" fmla="*/ 1963418 w 2362200"/>
                <a:gd name="connsiteY2" fmla="*/ 84935 h 1517495"/>
                <a:gd name="connsiteX3" fmla="*/ 2362200 w 2362200"/>
                <a:gd name="connsiteY3" fmla="*/ 483717 h 1517495"/>
                <a:gd name="connsiteX4" fmla="*/ 2362200 w 2362200"/>
                <a:gd name="connsiteY4" fmla="*/ 1118713 h 1517495"/>
                <a:gd name="connsiteX5" fmla="*/ 1963418 w 2362200"/>
                <a:gd name="connsiteY5" fmla="*/ 1517495 h 1517495"/>
                <a:gd name="connsiteX6" fmla="*/ 406402 w 2362200"/>
                <a:gd name="connsiteY6" fmla="*/ 1517495 h 1517495"/>
                <a:gd name="connsiteX7" fmla="*/ 7620 w 2362200"/>
                <a:gd name="connsiteY7" fmla="*/ 1118713 h 1517495"/>
                <a:gd name="connsiteX8" fmla="*/ 0 w 2362200"/>
                <a:gd name="connsiteY8" fmla="*/ 102717 h 1517495"/>
                <a:gd name="connsiteX0" fmla="*/ 0 w 2362200"/>
                <a:gd name="connsiteY0" fmla="*/ 17782 h 1432560"/>
                <a:gd name="connsiteX1" fmla="*/ 406402 w 2362200"/>
                <a:gd name="connsiteY1" fmla="*/ 0 h 1432560"/>
                <a:gd name="connsiteX2" fmla="*/ 1963418 w 2362200"/>
                <a:gd name="connsiteY2" fmla="*/ 0 h 1432560"/>
                <a:gd name="connsiteX3" fmla="*/ 2362200 w 2362200"/>
                <a:gd name="connsiteY3" fmla="*/ 398782 h 1432560"/>
                <a:gd name="connsiteX4" fmla="*/ 2362200 w 2362200"/>
                <a:gd name="connsiteY4" fmla="*/ 1033778 h 1432560"/>
                <a:gd name="connsiteX5" fmla="*/ 1963418 w 2362200"/>
                <a:gd name="connsiteY5" fmla="*/ 1432560 h 1432560"/>
                <a:gd name="connsiteX6" fmla="*/ 406402 w 2362200"/>
                <a:gd name="connsiteY6" fmla="*/ 1432560 h 1432560"/>
                <a:gd name="connsiteX7" fmla="*/ 7620 w 2362200"/>
                <a:gd name="connsiteY7" fmla="*/ 1033778 h 1432560"/>
                <a:gd name="connsiteX8" fmla="*/ 0 w 2362200"/>
                <a:gd name="connsiteY8" fmla="*/ 17782 h 1432560"/>
                <a:gd name="connsiteX0" fmla="*/ 0 w 2362200"/>
                <a:gd name="connsiteY0" fmla="*/ 2542 h 1432560"/>
                <a:gd name="connsiteX1" fmla="*/ 406402 w 2362200"/>
                <a:gd name="connsiteY1" fmla="*/ 0 h 1432560"/>
                <a:gd name="connsiteX2" fmla="*/ 1963418 w 2362200"/>
                <a:gd name="connsiteY2" fmla="*/ 0 h 1432560"/>
                <a:gd name="connsiteX3" fmla="*/ 2362200 w 2362200"/>
                <a:gd name="connsiteY3" fmla="*/ 398782 h 1432560"/>
                <a:gd name="connsiteX4" fmla="*/ 2362200 w 2362200"/>
                <a:gd name="connsiteY4" fmla="*/ 1033778 h 1432560"/>
                <a:gd name="connsiteX5" fmla="*/ 1963418 w 2362200"/>
                <a:gd name="connsiteY5" fmla="*/ 1432560 h 1432560"/>
                <a:gd name="connsiteX6" fmla="*/ 406402 w 2362200"/>
                <a:gd name="connsiteY6" fmla="*/ 1432560 h 1432560"/>
                <a:gd name="connsiteX7" fmla="*/ 7620 w 2362200"/>
                <a:gd name="connsiteY7" fmla="*/ 1033778 h 1432560"/>
                <a:gd name="connsiteX8" fmla="*/ 0 w 2362200"/>
                <a:gd name="connsiteY8" fmla="*/ 2542 h 1432560"/>
                <a:gd name="connsiteX0" fmla="*/ 0 w 2354580"/>
                <a:gd name="connsiteY0" fmla="*/ 17782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0 w 2354580"/>
                <a:gd name="connsiteY8" fmla="*/ 17782 h 1432560"/>
                <a:gd name="connsiteX0" fmla="*/ 0 w 2354580"/>
                <a:gd name="connsiteY0" fmla="*/ 0 h 1433828"/>
                <a:gd name="connsiteX1" fmla="*/ 398782 w 2354580"/>
                <a:gd name="connsiteY1" fmla="*/ 1268 h 1433828"/>
                <a:gd name="connsiteX2" fmla="*/ 1955798 w 2354580"/>
                <a:gd name="connsiteY2" fmla="*/ 1268 h 1433828"/>
                <a:gd name="connsiteX3" fmla="*/ 2354580 w 2354580"/>
                <a:gd name="connsiteY3" fmla="*/ 400050 h 1433828"/>
                <a:gd name="connsiteX4" fmla="*/ 2354580 w 2354580"/>
                <a:gd name="connsiteY4" fmla="*/ 1035046 h 1433828"/>
                <a:gd name="connsiteX5" fmla="*/ 1955798 w 2354580"/>
                <a:gd name="connsiteY5" fmla="*/ 1433828 h 1433828"/>
                <a:gd name="connsiteX6" fmla="*/ 398782 w 2354580"/>
                <a:gd name="connsiteY6" fmla="*/ 1433828 h 1433828"/>
                <a:gd name="connsiteX7" fmla="*/ 0 w 2354580"/>
                <a:gd name="connsiteY7" fmla="*/ 1035046 h 1433828"/>
                <a:gd name="connsiteX8" fmla="*/ 0 w 2354580"/>
                <a:gd name="connsiteY8" fmla="*/ 0 h 1433828"/>
                <a:gd name="connsiteX0" fmla="*/ 4763 w 2354580"/>
                <a:gd name="connsiteY0" fmla="*/ 3494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4763 w 2354580"/>
                <a:gd name="connsiteY8" fmla="*/ 3494 h 1432560"/>
                <a:gd name="connsiteX0" fmla="*/ 2382 w 2354580"/>
                <a:gd name="connsiteY0" fmla="*/ 0 h 1436210"/>
                <a:gd name="connsiteX1" fmla="*/ 398782 w 2354580"/>
                <a:gd name="connsiteY1" fmla="*/ 3650 h 1436210"/>
                <a:gd name="connsiteX2" fmla="*/ 1955798 w 2354580"/>
                <a:gd name="connsiteY2" fmla="*/ 3650 h 1436210"/>
                <a:gd name="connsiteX3" fmla="*/ 2354580 w 2354580"/>
                <a:gd name="connsiteY3" fmla="*/ 402432 h 1436210"/>
                <a:gd name="connsiteX4" fmla="*/ 2354580 w 2354580"/>
                <a:gd name="connsiteY4" fmla="*/ 1037428 h 1436210"/>
                <a:gd name="connsiteX5" fmla="*/ 1955798 w 2354580"/>
                <a:gd name="connsiteY5" fmla="*/ 1436210 h 1436210"/>
                <a:gd name="connsiteX6" fmla="*/ 398782 w 2354580"/>
                <a:gd name="connsiteY6" fmla="*/ 1436210 h 1436210"/>
                <a:gd name="connsiteX7" fmla="*/ 0 w 2354580"/>
                <a:gd name="connsiteY7" fmla="*/ 1037428 h 1436210"/>
                <a:gd name="connsiteX8" fmla="*/ 2382 w 2354580"/>
                <a:gd name="connsiteY8" fmla="*/ 0 h 1436210"/>
                <a:gd name="connsiteX0" fmla="*/ 4763 w 2354580"/>
                <a:gd name="connsiteY0" fmla="*/ 5875 h 1432560"/>
                <a:gd name="connsiteX1" fmla="*/ 398782 w 2354580"/>
                <a:gd name="connsiteY1" fmla="*/ 0 h 1432560"/>
                <a:gd name="connsiteX2" fmla="*/ 1955798 w 2354580"/>
                <a:gd name="connsiteY2" fmla="*/ 0 h 1432560"/>
                <a:gd name="connsiteX3" fmla="*/ 2354580 w 2354580"/>
                <a:gd name="connsiteY3" fmla="*/ 398782 h 1432560"/>
                <a:gd name="connsiteX4" fmla="*/ 2354580 w 2354580"/>
                <a:gd name="connsiteY4" fmla="*/ 1033778 h 1432560"/>
                <a:gd name="connsiteX5" fmla="*/ 1955798 w 2354580"/>
                <a:gd name="connsiteY5" fmla="*/ 1432560 h 1432560"/>
                <a:gd name="connsiteX6" fmla="*/ 398782 w 2354580"/>
                <a:gd name="connsiteY6" fmla="*/ 1432560 h 1432560"/>
                <a:gd name="connsiteX7" fmla="*/ 0 w 2354580"/>
                <a:gd name="connsiteY7" fmla="*/ 1033778 h 1432560"/>
                <a:gd name="connsiteX8" fmla="*/ 4763 w 2354580"/>
                <a:gd name="connsiteY8" fmla="*/ 5875 h 1432560"/>
                <a:gd name="connsiteX0" fmla="*/ 4763 w 2354580"/>
                <a:gd name="connsiteY0" fmla="*/ 0 h 1433829"/>
                <a:gd name="connsiteX1" fmla="*/ 398782 w 2354580"/>
                <a:gd name="connsiteY1" fmla="*/ 1269 h 1433829"/>
                <a:gd name="connsiteX2" fmla="*/ 1955798 w 2354580"/>
                <a:gd name="connsiteY2" fmla="*/ 1269 h 1433829"/>
                <a:gd name="connsiteX3" fmla="*/ 2354580 w 2354580"/>
                <a:gd name="connsiteY3" fmla="*/ 400051 h 1433829"/>
                <a:gd name="connsiteX4" fmla="*/ 2354580 w 2354580"/>
                <a:gd name="connsiteY4" fmla="*/ 1035047 h 1433829"/>
                <a:gd name="connsiteX5" fmla="*/ 1955798 w 2354580"/>
                <a:gd name="connsiteY5" fmla="*/ 1433829 h 1433829"/>
                <a:gd name="connsiteX6" fmla="*/ 398782 w 2354580"/>
                <a:gd name="connsiteY6" fmla="*/ 1433829 h 1433829"/>
                <a:gd name="connsiteX7" fmla="*/ 0 w 2354580"/>
                <a:gd name="connsiteY7" fmla="*/ 1035047 h 1433829"/>
                <a:gd name="connsiteX8" fmla="*/ 4763 w 2354580"/>
                <a:gd name="connsiteY8" fmla="*/ 0 h 1433829"/>
                <a:gd name="connsiteX0" fmla="*/ 4763 w 2354580"/>
                <a:gd name="connsiteY0" fmla="*/ 0 h 1433829"/>
                <a:gd name="connsiteX1" fmla="*/ 398782 w 2354580"/>
                <a:gd name="connsiteY1" fmla="*/ 1269 h 1433829"/>
                <a:gd name="connsiteX2" fmla="*/ 1955798 w 2354580"/>
                <a:gd name="connsiteY2" fmla="*/ 1269 h 1433829"/>
                <a:gd name="connsiteX3" fmla="*/ 2354580 w 2354580"/>
                <a:gd name="connsiteY3" fmla="*/ 400051 h 1433829"/>
                <a:gd name="connsiteX4" fmla="*/ 2354580 w 2354580"/>
                <a:gd name="connsiteY4" fmla="*/ 1035047 h 1433829"/>
                <a:gd name="connsiteX5" fmla="*/ 1955798 w 2354580"/>
                <a:gd name="connsiteY5" fmla="*/ 1433829 h 1433829"/>
                <a:gd name="connsiteX6" fmla="*/ 398782 w 2354580"/>
                <a:gd name="connsiteY6" fmla="*/ 1433829 h 1433829"/>
                <a:gd name="connsiteX7" fmla="*/ 0 w 2354580"/>
                <a:gd name="connsiteY7" fmla="*/ 1035047 h 1433829"/>
                <a:gd name="connsiteX8" fmla="*/ 4763 w 2354580"/>
                <a:gd name="connsiteY8" fmla="*/ 0 h 1433829"/>
                <a:gd name="connsiteX0" fmla="*/ 4763 w 2354580"/>
                <a:gd name="connsiteY0" fmla="*/ 0 h 1433829"/>
                <a:gd name="connsiteX1" fmla="*/ 398782 w 2354580"/>
                <a:gd name="connsiteY1" fmla="*/ 1269 h 1433829"/>
                <a:gd name="connsiteX2" fmla="*/ 1955798 w 2354580"/>
                <a:gd name="connsiteY2" fmla="*/ 1269 h 1433829"/>
                <a:gd name="connsiteX3" fmla="*/ 2354580 w 2354580"/>
                <a:gd name="connsiteY3" fmla="*/ 400051 h 1433829"/>
                <a:gd name="connsiteX4" fmla="*/ 2354580 w 2354580"/>
                <a:gd name="connsiteY4" fmla="*/ 1035047 h 1433829"/>
                <a:gd name="connsiteX5" fmla="*/ 1955798 w 2354580"/>
                <a:gd name="connsiteY5" fmla="*/ 1433829 h 1433829"/>
                <a:gd name="connsiteX6" fmla="*/ 398782 w 2354580"/>
                <a:gd name="connsiteY6" fmla="*/ 1433829 h 1433829"/>
                <a:gd name="connsiteX7" fmla="*/ 0 w 2354580"/>
                <a:gd name="connsiteY7" fmla="*/ 1035047 h 1433829"/>
                <a:gd name="connsiteX8" fmla="*/ 4763 w 2354580"/>
                <a:gd name="connsiteY8" fmla="*/ 0 h 1433829"/>
                <a:gd name="connsiteX0" fmla="*/ 4763 w 2432776"/>
                <a:gd name="connsiteY0" fmla="*/ 0 h 1433829"/>
                <a:gd name="connsiteX1" fmla="*/ 398782 w 2432776"/>
                <a:gd name="connsiteY1" fmla="*/ 1269 h 1433829"/>
                <a:gd name="connsiteX2" fmla="*/ 1955798 w 2432776"/>
                <a:gd name="connsiteY2" fmla="*/ 1269 h 1433829"/>
                <a:gd name="connsiteX3" fmla="*/ 2354580 w 2432776"/>
                <a:gd name="connsiteY3" fmla="*/ 400051 h 1433829"/>
                <a:gd name="connsiteX4" fmla="*/ 2354580 w 2432776"/>
                <a:gd name="connsiteY4" fmla="*/ 1035047 h 1433829"/>
                <a:gd name="connsiteX5" fmla="*/ 2327273 w 2432776"/>
                <a:gd name="connsiteY5" fmla="*/ 1433829 h 1433829"/>
                <a:gd name="connsiteX6" fmla="*/ 398782 w 2432776"/>
                <a:gd name="connsiteY6" fmla="*/ 1433829 h 1433829"/>
                <a:gd name="connsiteX7" fmla="*/ 0 w 2432776"/>
                <a:gd name="connsiteY7" fmla="*/ 1035047 h 1433829"/>
                <a:gd name="connsiteX8" fmla="*/ 4763 w 2432776"/>
                <a:gd name="connsiteY8" fmla="*/ 0 h 1433829"/>
                <a:gd name="connsiteX0" fmla="*/ 4763 w 2441222"/>
                <a:gd name="connsiteY0" fmla="*/ 0 h 1433829"/>
                <a:gd name="connsiteX1" fmla="*/ 398782 w 2441222"/>
                <a:gd name="connsiteY1" fmla="*/ 1269 h 1433829"/>
                <a:gd name="connsiteX2" fmla="*/ 1955798 w 2441222"/>
                <a:gd name="connsiteY2" fmla="*/ 1269 h 1433829"/>
                <a:gd name="connsiteX3" fmla="*/ 2354580 w 2441222"/>
                <a:gd name="connsiteY3" fmla="*/ 400051 h 1433829"/>
                <a:gd name="connsiteX4" fmla="*/ 2354580 w 2441222"/>
                <a:gd name="connsiteY4" fmla="*/ 1035047 h 1433829"/>
                <a:gd name="connsiteX5" fmla="*/ 2339179 w 2441222"/>
                <a:gd name="connsiteY5" fmla="*/ 1431447 h 1433829"/>
                <a:gd name="connsiteX6" fmla="*/ 398782 w 2441222"/>
                <a:gd name="connsiteY6" fmla="*/ 1433829 h 1433829"/>
                <a:gd name="connsiteX7" fmla="*/ 0 w 2441222"/>
                <a:gd name="connsiteY7" fmla="*/ 1035047 h 1433829"/>
                <a:gd name="connsiteX8" fmla="*/ 4763 w 2441222"/>
                <a:gd name="connsiteY8" fmla="*/ 0 h 1433829"/>
                <a:gd name="connsiteX0" fmla="*/ 4763 w 2449885"/>
                <a:gd name="connsiteY0" fmla="*/ 0 h 1433829"/>
                <a:gd name="connsiteX1" fmla="*/ 398782 w 2449885"/>
                <a:gd name="connsiteY1" fmla="*/ 1269 h 1433829"/>
                <a:gd name="connsiteX2" fmla="*/ 1955798 w 2449885"/>
                <a:gd name="connsiteY2" fmla="*/ 1269 h 1433829"/>
                <a:gd name="connsiteX3" fmla="*/ 2354580 w 2449885"/>
                <a:gd name="connsiteY3" fmla="*/ 400051 h 1433829"/>
                <a:gd name="connsiteX4" fmla="*/ 2354580 w 2449885"/>
                <a:gd name="connsiteY4" fmla="*/ 1035047 h 1433829"/>
                <a:gd name="connsiteX5" fmla="*/ 2351086 w 2449885"/>
                <a:gd name="connsiteY5" fmla="*/ 1433828 h 1433829"/>
                <a:gd name="connsiteX6" fmla="*/ 398782 w 2449885"/>
                <a:gd name="connsiteY6" fmla="*/ 1433829 h 1433829"/>
                <a:gd name="connsiteX7" fmla="*/ 0 w 2449885"/>
                <a:gd name="connsiteY7" fmla="*/ 1035047 h 1433829"/>
                <a:gd name="connsiteX8" fmla="*/ 4763 w 2449885"/>
                <a:gd name="connsiteY8" fmla="*/ 0 h 1433829"/>
                <a:gd name="connsiteX0" fmla="*/ 4763 w 2355967"/>
                <a:gd name="connsiteY0" fmla="*/ 0 h 1433829"/>
                <a:gd name="connsiteX1" fmla="*/ 398782 w 2355967"/>
                <a:gd name="connsiteY1" fmla="*/ 1269 h 1433829"/>
                <a:gd name="connsiteX2" fmla="*/ 1955798 w 2355967"/>
                <a:gd name="connsiteY2" fmla="*/ 1269 h 1433829"/>
                <a:gd name="connsiteX3" fmla="*/ 2354580 w 2355967"/>
                <a:gd name="connsiteY3" fmla="*/ 400051 h 1433829"/>
                <a:gd name="connsiteX4" fmla="*/ 2354580 w 2355967"/>
                <a:gd name="connsiteY4" fmla="*/ 1035047 h 1433829"/>
                <a:gd name="connsiteX5" fmla="*/ 2351086 w 2355967"/>
                <a:gd name="connsiteY5" fmla="*/ 1433828 h 1433829"/>
                <a:gd name="connsiteX6" fmla="*/ 398782 w 2355967"/>
                <a:gd name="connsiteY6" fmla="*/ 1433829 h 1433829"/>
                <a:gd name="connsiteX7" fmla="*/ 0 w 2355967"/>
                <a:gd name="connsiteY7" fmla="*/ 1035047 h 1433829"/>
                <a:gd name="connsiteX8" fmla="*/ 4763 w 2355967"/>
                <a:gd name="connsiteY8" fmla="*/ 0 h 143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5967" h="1433829">
                  <a:moveTo>
                    <a:pt x="4763" y="0"/>
                  </a:moveTo>
                  <a:cubicBezTo>
                    <a:pt x="30957" y="1215"/>
                    <a:pt x="178541" y="1269"/>
                    <a:pt x="398782" y="1269"/>
                  </a:cubicBezTo>
                  <a:lnTo>
                    <a:pt x="1955798" y="1269"/>
                  </a:lnTo>
                  <a:cubicBezTo>
                    <a:pt x="2176039" y="1269"/>
                    <a:pt x="2354580" y="179810"/>
                    <a:pt x="2354580" y="400051"/>
                  </a:cubicBezTo>
                  <a:lnTo>
                    <a:pt x="2354580" y="1035047"/>
                  </a:lnTo>
                  <a:cubicBezTo>
                    <a:pt x="2354580" y="1255288"/>
                    <a:pt x="2359396" y="1431446"/>
                    <a:pt x="2351086" y="1433828"/>
                  </a:cubicBezTo>
                  <a:lnTo>
                    <a:pt x="398782" y="1433829"/>
                  </a:lnTo>
                  <a:cubicBezTo>
                    <a:pt x="178541" y="1433829"/>
                    <a:pt x="0" y="1255288"/>
                    <a:pt x="0" y="1035047"/>
                  </a:cubicBezTo>
                  <a:cubicBezTo>
                    <a:pt x="1588" y="691619"/>
                    <a:pt x="3175" y="343428"/>
                    <a:pt x="4763" y="0"/>
                  </a:cubicBezTo>
                  <a:close/>
                </a:path>
              </a:pathLst>
            </a:custGeom>
            <a:noFill/>
            <a:ln w="41275" cmpd="sng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ctr">
              <a:noAutofit/>
            </a:bodyPr>
            <a:lstStyle/>
            <a:p>
              <a:pPr marL="0" marR="0" lvl="0" indent="0" algn="ctr" defTabSz="1277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3565A"/>
                </a:solidFill>
                <a:effectLst/>
                <a:uLnTx/>
                <a:uFillTx/>
                <a:latin typeface="Calibri" panose="020F0502020204030204" pitchFamily="34" charset="0"/>
                <a:ea typeface="华文细黑"/>
                <a:cs typeface="Calibri" panose="020F0502020204030204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881A231-8295-7102-E949-CB9BC3C2CAA1}"/>
              </a:ext>
            </a:extLst>
          </p:cNvPr>
          <p:cNvGrpSpPr/>
          <p:nvPr/>
        </p:nvGrpSpPr>
        <p:grpSpPr>
          <a:xfrm>
            <a:off x="501649" y="2169293"/>
            <a:ext cx="2669670" cy="2466975"/>
            <a:chOff x="7643813" y="2805113"/>
            <a:chExt cx="4105275" cy="2466975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91BE4B5-A0BB-6A5E-0ED7-834B757E4E1B}"/>
                </a:ext>
              </a:extLst>
            </p:cNvPr>
            <p:cNvCxnSpPr/>
            <p:nvPr/>
          </p:nvCxnSpPr>
          <p:spPr>
            <a:xfrm>
              <a:off x="7643813" y="2805113"/>
              <a:ext cx="4105275" cy="0"/>
            </a:xfrm>
            <a:prstGeom prst="line">
              <a:avLst/>
            </a:prstGeom>
            <a:ln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FC5890B-C229-9D58-C0B5-4D6CD9627372}"/>
                </a:ext>
              </a:extLst>
            </p:cNvPr>
            <p:cNvCxnSpPr/>
            <p:nvPr/>
          </p:nvCxnSpPr>
          <p:spPr>
            <a:xfrm>
              <a:off x="7643813" y="5272088"/>
              <a:ext cx="4105275" cy="0"/>
            </a:xfrm>
            <a:prstGeom prst="line">
              <a:avLst/>
            </a:prstGeom>
            <a:ln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3CA55EC-78AA-722D-6B20-D08C4A9C0CFC}"/>
              </a:ext>
            </a:extLst>
          </p:cNvPr>
          <p:cNvSpPr/>
          <p:nvPr/>
        </p:nvSpPr>
        <p:spPr>
          <a:xfrm>
            <a:off x="497270" y="2314850"/>
            <a:ext cx="2669670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marL="0" lvl="2">
              <a:buSzPct val="100000"/>
            </a:pPr>
            <a:r>
              <a:rPr lang="en-US" sz="1600" dirty="0">
                <a:solidFill>
                  <a:prstClr val="black"/>
                </a:solidFill>
              </a:rPr>
              <a:t>Income derived from an eligible IP in respect of the exhibition or use of, or a right to exhibit or use (whether in or outside Hong Kong) the IP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750753-8240-8040-7875-99066196CF09}"/>
              </a:ext>
            </a:extLst>
          </p:cNvPr>
          <p:cNvSpPr/>
          <p:nvPr/>
        </p:nvSpPr>
        <p:spPr>
          <a:xfrm>
            <a:off x="497270" y="4741696"/>
            <a:ext cx="2669670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>
            <a:spAutoFit/>
          </a:bodyPr>
          <a:lstStyle/>
          <a:p>
            <a:pPr marL="0" lvl="2">
              <a:buSzPct val="100000"/>
            </a:pPr>
            <a:r>
              <a:rPr lang="en-US" sz="1600" dirty="0">
                <a:solidFill>
                  <a:prstClr val="black"/>
                </a:solidFill>
              </a:rPr>
              <a:t>Price of a product or service that includes an amount attributable to an eligible IP (embedded IP income)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672AB80-3FE4-9E38-C1C9-10630CE8647B}"/>
              </a:ext>
            </a:extLst>
          </p:cNvPr>
          <p:cNvSpPr/>
          <p:nvPr/>
        </p:nvSpPr>
        <p:spPr>
          <a:xfrm>
            <a:off x="8832921" y="2314850"/>
            <a:ext cx="285743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marL="0" lvl="2">
              <a:buSzPct val="100000"/>
            </a:pPr>
            <a:r>
              <a:rPr lang="en-US" sz="1600" dirty="0">
                <a:solidFill>
                  <a:prstClr val="black"/>
                </a:solidFill>
              </a:rPr>
              <a:t>Income derived from the sale of an eligible IP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7B7AE0D-76E8-7377-90F5-C4E400507752}"/>
              </a:ext>
            </a:extLst>
          </p:cNvPr>
          <p:cNvGrpSpPr/>
          <p:nvPr/>
        </p:nvGrpSpPr>
        <p:grpSpPr>
          <a:xfrm>
            <a:off x="8689319" y="2169293"/>
            <a:ext cx="3001033" cy="2466975"/>
            <a:chOff x="7643813" y="2805113"/>
            <a:chExt cx="4105275" cy="2466975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3FC0076-C624-C937-3A48-F664BB45528F}"/>
                </a:ext>
              </a:extLst>
            </p:cNvPr>
            <p:cNvCxnSpPr/>
            <p:nvPr/>
          </p:nvCxnSpPr>
          <p:spPr>
            <a:xfrm>
              <a:off x="7643813" y="2805113"/>
              <a:ext cx="4105275" cy="0"/>
            </a:xfrm>
            <a:prstGeom prst="line">
              <a:avLst/>
            </a:prstGeom>
            <a:ln>
              <a:solidFill>
                <a:schemeClr val="tx2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5A4A87B-3627-7CC6-A110-2B953658F394}"/>
                </a:ext>
              </a:extLst>
            </p:cNvPr>
            <p:cNvCxnSpPr/>
            <p:nvPr/>
          </p:nvCxnSpPr>
          <p:spPr>
            <a:xfrm>
              <a:off x="7643813" y="5272088"/>
              <a:ext cx="4105275" cy="0"/>
            </a:xfrm>
            <a:prstGeom prst="line">
              <a:avLst/>
            </a:prstGeom>
            <a:ln>
              <a:solidFill>
                <a:schemeClr val="tx2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A402A98-5176-EAD5-8F59-3D6877645473}"/>
              </a:ext>
            </a:extLst>
          </p:cNvPr>
          <p:cNvSpPr/>
          <p:nvPr/>
        </p:nvSpPr>
        <p:spPr>
          <a:xfrm>
            <a:off x="8832921" y="4741696"/>
            <a:ext cx="2857431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>
            <a:spAutoFit/>
          </a:bodyPr>
          <a:lstStyle/>
          <a:p>
            <a:pPr marL="0" lvl="2">
              <a:buSzPct val="100000"/>
            </a:pPr>
            <a:r>
              <a:rPr lang="en-US" sz="1600" dirty="0">
                <a:solidFill>
                  <a:prstClr val="black"/>
                </a:solidFill>
              </a:rPr>
              <a:t>Insurance, damages or compensation derived in relation to an eligible IP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9EF6623-7241-7C66-D50E-C35FE66329BC}"/>
              </a:ext>
            </a:extLst>
          </p:cNvPr>
          <p:cNvSpPr txBox="1"/>
          <p:nvPr/>
        </p:nvSpPr>
        <p:spPr>
          <a:xfrm>
            <a:off x="11589706" y="6417389"/>
            <a:ext cx="28759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en-US" sz="8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2620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50799A2-25A6-EDE8-E103-A17CD9B6754A}"/>
              </a:ext>
            </a:extLst>
          </p:cNvPr>
          <p:cNvSpPr txBox="1">
            <a:spLocks/>
          </p:cNvSpPr>
          <p:nvPr/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Nexus Approach: calculation of the concessionary portion</a:t>
            </a:r>
          </a:p>
          <a:p>
            <a:pPr marL="0" indent="0">
              <a:buNone/>
            </a:pP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89CFFBD-D42C-FFB3-3469-8944C9108BAE}"/>
              </a:ext>
            </a:extLst>
          </p:cNvPr>
          <p:cNvSpPr txBox="1">
            <a:spLocks/>
          </p:cNvSpPr>
          <p:nvPr/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Hong Kong Patent box regime</a:t>
            </a: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5D757079-B6A3-6767-8042-B4E7DD81D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681" y="2118970"/>
            <a:ext cx="2446228" cy="47941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36000" tIns="36000" rIns="36000" bIns="36000" anchor="ctr" anchorCtr="0">
            <a:noAutofit/>
          </a:bodyPr>
          <a:lstStyle/>
          <a:p>
            <a:pPr algn="ctr"/>
            <a:r>
              <a:rPr lang="en-GB" sz="2000" b="1" dirty="0">
                <a:solidFill>
                  <a:srgbClr val="FFFFFF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Concessionary portion</a:t>
            </a:r>
            <a:endParaRPr lang="en-US" sz="2000" dirty="0">
              <a:solidFill>
                <a:srgbClr val="000000"/>
              </a:solidFill>
              <a:effectLst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AF0830-4EB1-B825-1E9B-A82A2F3A4018}"/>
              </a:ext>
            </a:extLst>
          </p:cNvPr>
          <p:cNvGrpSpPr/>
          <p:nvPr/>
        </p:nvGrpSpPr>
        <p:grpSpPr>
          <a:xfrm>
            <a:off x="4186176" y="2131090"/>
            <a:ext cx="2707213" cy="1191569"/>
            <a:chOff x="32658" y="-1"/>
            <a:chExt cx="1209040" cy="643929"/>
          </a:xfrm>
        </p:grpSpPr>
        <p:sp>
          <p:nvSpPr>
            <p:cNvPr id="7" name="Text Box 40">
              <a:extLst>
                <a:ext uri="{FF2B5EF4-FFF2-40B4-BE49-F238E27FC236}">
                  <a16:creationId xmlns:a16="http://schemas.microsoft.com/office/drawing/2014/main" id="{4CE3AC86-34C2-22C7-4A92-DEE126431E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58" y="-1"/>
              <a:ext cx="1209040" cy="252529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algn="ctr"/>
              <a:r>
                <a:rPr lang="en-US" sz="2000" b="1" dirty="0">
                  <a:solidFill>
                    <a:srgbClr val="FFFFFF"/>
                  </a:solidFill>
                  <a:effectLst/>
                  <a:ea typeface="华文细黑" panose="02010600040101010101" pitchFamily="2" charset="-122"/>
                  <a:cs typeface="Times New Roman" panose="02020603050405020304" pitchFamily="18" charset="0"/>
                </a:rPr>
                <a:t>Assessable profits</a:t>
              </a:r>
              <a:endParaRPr lang="en-US" sz="2000" dirty="0">
                <a:solidFill>
                  <a:srgbClr val="000000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Text Box 41">
              <a:extLst>
                <a:ext uri="{FF2B5EF4-FFF2-40B4-BE49-F238E27FC236}">
                  <a16:creationId xmlns:a16="http://schemas.microsoft.com/office/drawing/2014/main" id="{0CB0DCC8-2558-69C9-9524-49D8A7C7BA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18" y="252768"/>
              <a:ext cx="1193800" cy="391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rot="0" vert="horz" wrap="square" lIns="36000" tIns="36000" rIns="36000" bIns="36000" anchor="ctr" anchorCtr="0">
              <a:noAutofit/>
            </a:bodyPr>
            <a:lstStyle/>
            <a:p>
              <a:pPr algn="ctr"/>
              <a:r>
                <a:rPr lang="en-GB" sz="1600" i="1" dirty="0">
                  <a:solidFill>
                    <a:srgbClr val="000000"/>
                  </a:solidFill>
                  <a:effectLst/>
                  <a:ea typeface="华文细黑" panose="02010600040101010101" pitchFamily="2" charset="-122"/>
                  <a:cs typeface="Times New Roman" panose="02020603050405020304" pitchFamily="18" charset="0"/>
                </a:rPr>
                <a:t>from eligible IP income</a:t>
              </a:r>
              <a:endParaRPr lang="en-US" sz="2000" dirty="0">
                <a:solidFill>
                  <a:srgbClr val="000000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E34096-F40F-FF7D-B53A-040DD0394812}"/>
              </a:ext>
            </a:extLst>
          </p:cNvPr>
          <p:cNvGrpSpPr/>
          <p:nvPr/>
        </p:nvGrpSpPr>
        <p:grpSpPr>
          <a:xfrm>
            <a:off x="7806872" y="2118970"/>
            <a:ext cx="4195125" cy="1696767"/>
            <a:chOff x="-5080" y="10160"/>
            <a:chExt cx="2267195" cy="916940"/>
          </a:xfrm>
        </p:grpSpPr>
        <p:sp>
          <p:nvSpPr>
            <p:cNvPr id="17" name="Text Box 43">
              <a:extLst>
                <a:ext uri="{FF2B5EF4-FFF2-40B4-BE49-F238E27FC236}">
                  <a16:creationId xmlns:a16="http://schemas.microsoft.com/office/drawing/2014/main" id="{F18E18A4-DFC6-9498-A5CD-55F16C93E7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5080" y="10160"/>
              <a:ext cx="2015313" cy="25908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/>
              <a:r>
                <a:rPr lang="en-GB" sz="2000" b="1" dirty="0">
                  <a:solidFill>
                    <a:srgbClr val="FFFFFF"/>
                  </a:solidFill>
                  <a:effectLst/>
                  <a:ea typeface="华文细黑" panose="02010600040101010101" pitchFamily="2" charset="-122"/>
                  <a:cs typeface="Times New Roman" panose="02020603050405020304" pitchFamily="18" charset="0"/>
                </a:rPr>
                <a:t>R&amp;D fraction</a:t>
              </a:r>
              <a:r>
                <a:rPr lang="en-GB" sz="2000" b="1" baseline="30000" dirty="0">
                  <a:solidFill>
                    <a:srgbClr val="FFFFFF"/>
                  </a:solidFill>
                  <a:effectLst/>
                  <a:ea typeface="华文细黑" panose="02010600040101010101" pitchFamily="2" charset="-122"/>
                  <a:cs typeface="Times New Roman" panose="02020603050405020304" pitchFamily="18" charset="0"/>
                </a:rPr>
                <a:t>#</a:t>
              </a:r>
              <a:r>
                <a:rPr lang="en-GB" sz="2000" b="1" dirty="0">
                  <a:solidFill>
                    <a:srgbClr val="FFFFFF"/>
                  </a:solidFill>
                  <a:effectLst/>
                  <a:ea typeface="华文细黑" panose="02010600040101010101" pitchFamily="2" charset="-122"/>
                  <a:cs typeface="Times New Roman" panose="02020603050405020304" pitchFamily="18" charset="0"/>
                </a:rPr>
                <a:t> </a:t>
              </a:r>
              <a:endParaRPr lang="en-US" sz="2000" dirty="0">
                <a:solidFill>
                  <a:srgbClr val="000000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D9B8DAD-89C6-771C-AC7A-F98F85AAD6AA}"/>
                </a:ext>
              </a:extLst>
            </p:cNvPr>
            <p:cNvGrpSpPr/>
            <p:nvPr/>
          </p:nvGrpSpPr>
          <p:grpSpPr>
            <a:xfrm>
              <a:off x="5080" y="269240"/>
              <a:ext cx="2257035" cy="657860"/>
              <a:chOff x="5080" y="0"/>
              <a:chExt cx="2257035" cy="657860"/>
            </a:xfrm>
          </p:grpSpPr>
          <p:sp>
            <p:nvSpPr>
              <p:cNvPr id="19" name="Text Box 47">
                <a:extLst>
                  <a:ext uri="{FF2B5EF4-FFF2-40B4-BE49-F238E27FC236}">
                    <a16:creationId xmlns:a16="http://schemas.microsoft.com/office/drawing/2014/main" id="{83F7F371-6F9F-7413-FDE5-AE5118C86F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80" y="0"/>
                <a:ext cx="2005153" cy="65786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0000"/>
                    </a:solidFill>
                    <a:effectLst/>
                    <a:ea typeface="华文细黑" panose="02010600040101010101" pitchFamily="2" charset="-122"/>
                    <a:cs typeface="Times New Roman" panose="02020603050405020304" pitchFamily="18" charset="0"/>
                  </a:rPr>
                  <a:t> </a:t>
                </a:r>
                <a:endParaRPr lang="en-US" sz="2000" dirty="0">
                  <a:solidFill>
                    <a:srgbClr val="000000"/>
                  </a:solidFill>
                  <a:effectLst/>
                  <a:ea typeface="华文细黑" panose="0201060004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Text Box 2">
                <a:extLst>
                  <a:ext uri="{FF2B5EF4-FFF2-40B4-BE49-F238E27FC236}">
                    <a16:creationId xmlns:a16="http://schemas.microsoft.com/office/drawing/2014/main" id="{46EDC542-8958-C9BF-95D8-991EDFD49E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1065" y="53276"/>
                <a:ext cx="2051050" cy="1829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r>
                  <a:rPr lang="en-GB" sz="1600" i="1" dirty="0">
                    <a:solidFill>
                      <a:srgbClr val="000000"/>
                    </a:solidFill>
                    <a:effectLst/>
                    <a:ea typeface="华文细黑" panose="02010600040101010101" pitchFamily="2" charset="-122"/>
                    <a:cs typeface="Times New Roman" panose="02020603050405020304" pitchFamily="18" charset="0"/>
                  </a:rPr>
                  <a:t>Eligible R&amp;D expenditure x 130%</a:t>
                </a:r>
                <a:endParaRPr lang="en-US" sz="2000" dirty="0">
                  <a:solidFill>
                    <a:srgbClr val="000000"/>
                  </a:solidFill>
                  <a:effectLst/>
                  <a:ea typeface="华文细黑" panose="0201060004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Text Box 2">
                <a:extLst>
                  <a:ext uri="{FF2B5EF4-FFF2-40B4-BE49-F238E27FC236}">
                    <a16:creationId xmlns:a16="http://schemas.microsoft.com/office/drawing/2014/main" id="{F2D1B71C-43EB-BC83-7AE7-F719407607D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9872" y="312394"/>
                <a:ext cx="1752600" cy="285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36000" tIns="0" rIns="36000" bIns="36000" anchor="t" anchorCtr="0">
                <a:spAutoFit/>
              </a:bodyPr>
              <a:lstStyle/>
              <a:p>
                <a:r>
                  <a:rPr lang="en-GB" sz="1600" i="1" dirty="0">
                    <a:solidFill>
                      <a:srgbClr val="000000"/>
                    </a:solidFill>
                    <a:effectLst/>
                    <a:ea typeface="华文细黑" panose="02010600040101010101" pitchFamily="2" charset="-122"/>
                    <a:cs typeface="Times New Roman" panose="02020603050405020304" pitchFamily="18" charset="0"/>
                  </a:rPr>
                  <a:t>Eligible R&amp;D expenditure + </a:t>
                </a:r>
                <a:endParaRPr lang="en-US" sz="2000" dirty="0">
                  <a:solidFill>
                    <a:srgbClr val="000000"/>
                  </a:solidFill>
                  <a:effectLst/>
                  <a:ea typeface="华文细黑" panose="0201060004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GB" sz="1600" i="1" dirty="0">
                    <a:solidFill>
                      <a:srgbClr val="000000"/>
                    </a:solidFill>
                    <a:effectLst/>
                    <a:ea typeface="华文细黑" panose="02010600040101010101" pitchFamily="2" charset="-122"/>
                    <a:cs typeface="Times New Roman" panose="02020603050405020304" pitchFamily="18" charset="0"/>
                  </a:rPr>
                  <a:t>Non-eligible expenditure</a:t>
                </a:r>
                <a:endParaRPr lang="en-US" sz="2000" dirty="0">
                  <a:solidFill>
                    <a:srgbClr val="000000"/>
                  </a:solidFill>
                  <a:effectLst/>
                  <a:ea typeface="华文细黑" panose="0201060004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Text Box 2">
                <a:extLst>
                  <a:ext uri="{FF2B5EF4-FFF2-40B4-BE49-F238E27FC236}">
                    <a16:creationId xmlns:a16="http://schemas.microsoft.com/office/drawing/2014/main" id="{C7123FA6-F76F-3418-4CD4-644F9A970E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1432" y="144754"/>
                <a:ext cx="1828800" cy="323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36000" tIns="0" rIns="36000" bIns="36000" anchor="t" anchorCtr="0">
                <a:noAutofit/>
              </a:bodyPr>
              <a:lstStyle/>
              <a:p>
                <a:r>
                  <a:rPr lang="en-US" sz="1600" i="1" dirty="0">
                    <a:solidFill>
                      <a:srgbClr val="000000"/>
                    </a:solidFill>
                    <a:effectLst/>
                    <a:ea typeface="华文细黑" panose="02010600040101010101" pitchFamily="2" charset="-122"/>
                    <a:cs typeface="Times New Roman" panose="02020603050405020304" pitchFamily="18" charset="0"/>
                  </a:rPr>
                  <a:t>________________________________</a:t>
                </a:r>
                <a:endParaRPr lang="en-US" sz="2000" dirty="0">
                  <a:solidFill>
                    <a:srgbClr val="000000"/>
                  </a:solidFill>
                  <a:effectLst/>
                  <a:ea typeface="华文细黑" panose="02010600040101010101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3" name="Text Box 2">
            <a:extLst>
              <a:ext uri="{FF2B5EF4-FFF2-40B4-BE49-F238E27FC236}">
                <a16:creationId xmlns:a16="http://schemas.microsoft.com/office/drawing/2014/main" id="{15F40821-2966-9715-C291-FCFC553AE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7533" y="2143766"/>
            <a:ext cx="469991" cy="59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US" sz="2400" b="1" dirty="0">
                <a:solidFill>
                  <a:srgbClr val="000000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=</a:t>
            </a:r>
            <a:endParaRPr lang="en-US" sz="2400" dirty="0">
              <a:solidFill>
                <a:srgbClr val="000000"/>
              </a:solidFill>
              <a:effectLst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Text Box 2">
            <a:extLst>
              <a:ext uri="{FF2B5EF4-FFF2-40B4-BE49-F238E27FC236}">
                <a16:creationId xmlns:a16="http://schemas.microsoft.com/office/drawing/2014/main" id="{A1B04AFB-396B-0600-87C7-D18D1DA27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8411" y="2139192"/>
            <a:ext cx="469991" cy="59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US" sz="2000" b="1" dirty="0">
                <a:solidFill>
                  <a:srgbClr val="000000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X</a:t>
            </a:r>
            <a:endParaRPr lang="en-US" sz="2000" dirty="0">
              <a:solidFill>
                <a:srgbClr val="000000"/>
              </a:solidFill>
              <a:effectLst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Callout: Up Arrow 24">
            <a:extLst>
              <a:ext uri="{FF2B5EF4-FFF2-40B4-BE49-F238E27FC236}">
                <a16:creationId xmlns:a16="http://schemas.microsoft.com/office/drawing/2014/main" id="{8C1541B1-71A5-9C63-7AA4-05548C26474B}"/>
              </a:ext>
            </a:extLst>
          </p:cNvPr>
          <p:cNvSpPr/>
          <p:nvPr/>
        </p:nvSpPr>
        <p:spPr bwMode="gray">
          <a:xfrm>
            <a:off x="862966" y="3342408"/>
            <a:ext cx="2263821" cy="1409626"/>
          </a:xfrm>
          <a:prstGeom prst="upArrowCallout">
            <a:avLst>
              <a:gd name="adj1" fmla="val 18782"/>
              <a:gd name="adj2" fmla="val 16617"/>
              <a:gd name="adj3" fmla="val 9375"/>
              <a:gd name="adj4" fmla="val 79418"/>
            </a:avLst>
          </a:prstGeom>
          <a:solidFill>
            <a:srgbClr val="009A44"/>
          </a:solidFill>
          <a:ln w="19050" algn="ctr">
            <a:noFill/>
            <a:miter lim="800000"/>
            <a:headEnd/>
            <a:tailEnd/>
          </a:ln>
        </p:spPr>
        <p:txBody>
          <a:bodyPr rot="0" spcFirstLastPara="0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i="1" dirty="0">
                <a:solidFill>
                  <a:srgbClr val="FFFFFF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Subject to </a:t>
            </a:r>
            <a:r>
              <a:rPr lang="en-GB" sz="2800" i="1" dirty="0">
                <a:solidFill>
                  <a:srgbClr val="FFFFFF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5%</a:t>
            </a:r>
            <a:r>
              <a:rPr lang="en-GB" sz="1600" i="1" dirty="0">
                <a:solidFill>
                  <a:srgbClr val="FFFFFF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 concessionary tax rate</a:t>
            </a:r>
            <a:endParaRPr lang="en-US" sz="2000" dirty="0">
              <a:solidFill>
                <a:srgbClr val="000000"/>
              </a:solidFill>
              <a:effectLst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8A5BDB-E293-7C86-3033-D0093347E8FE}"/>
              </a:ext>
            </a:extLst>
          </p:cNvPr>
          <p:cNvSpPr txBox="1"/>
          <p:nvPr/>
        </p:nvSpPr>
        <p:spPr>
          <a:xfrm>
            <a:off x="7806872" y="3824028"/>
            <a:ext cx="34779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baseline="30000" dirty="0">
                <a:solidFill>
                  <a:srgbClr val="000000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#</a:t>
            </a:r>
            <a:r>
              <a:rPr lang="en-GB" sz="1400" i="1" dirty="0">
                <a:solidFill>
                  <a:srgbClr val="000000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 Cumulative ratio; limited to 100%</a:t>
            </a:r>
            <a:endParaRPr lang="en-US" sz="1400" i="1" dirty="0">
              <a:solidFill>
                <a:srgbClr val="000000"/>
              </a:solidFill>
              <a:effectLst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Callout: Up Arrow 38">
            <a:extLst>
              <a:ext uri="{FF2B5EF4-FFF2-40B4-BE49-F238E27FC236}">
                <a16:creationId xmlns:a16="http://schemas.microsoft.com/office/drawing/2014/main" id="{92AC9B27-42DF-B6C6-D0D9-AAEABD987EA4}"/>
              </a:ext>
            </a:extLst>
          </p:cNvPr>
          <p:cNvSpPr/>
          <p:nvPr/>
        </p:nvSpPr>
        <p:spPr bwMode="gray">
          <a:xfrm>
            <a:off x="3503885" y="3351499"/>
            <a:ext cx="4086812" cy="2009421"/>
          </a:xfrm>
          <a:prstGeom prst="upArrowCallout">
            <a:avLst>
              <a:gd name="adj1" fmla="val 18782"/>
              <a:gd name="adj2" fmla="val 16617"/>
              <a:gd name="adj3" fmla="val 9375"/>
              <a:gd name="adj4" fmla="val 85184"/>
            </a:avLst>
          </a:prstGeom>
          <a:solidFill>
            <a:srgbClr val="009A44"/>
          </a:solidFill>
          <a:ln w="19050" algn="ctr">
            <a:noFill/>
            <a:miter lim="800000"/>
            <a:headEnd/>
            <a:tailEnd/>
          </a:ln>
        </p:spPr>
        <p:txBody>
          <a:bodyPr rot="0" spcFirstLastPara="0" vert="horz" wrap="square" lIns="360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r>
              <a:rPr lang="en-GB" sz="1600" i="1" dirty="0">
                <a:solidFill>
                  <a:schemeClr val="bg1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Eligible income</a:t>
            </a:r>
          </a:p>
          <a:p>
            <a:pPr>
              <a:spcBef>
                <a:spcPts val="600"/>
              </a:spcBef>
            </a:pPr>
            <a:r>
              <a:rPr lang="en-GB" sz="1600" i="1" dirty="0">
                <a:solidFill>
                  <a:schemeClr val="bg1"/>
                </a:solidFill>
                <a:ea typeface="华文细黑" panose="02010600040101010101" pitchFamily="2" charset="-122"/>
                <a:cs typeface="Times New Roman" panose="02020603050405020304" pitchFamily="18" charset="0"/>
              </a:rPr>
              <a:t>Outgoings and expenses</a:t>
            </a:r>
          </a:p>
          <a:p>
            <a:pPr>
              <a:spcBef>
                <a:spcPts val="600"/>
              </a:spcBef>
            </a:pPr>
            <a:r>
              <a:rPr lang="en-GB" sz="1600" i="1" dirty="0">
                <a:solidFill>
                  <a:schemeClr val="bg1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Depreciation allowances</a:t>
            </a:r>
          </a:p>
          <a:p>
            <a:pPr>
              <a:spcBef>
                <a:spcPts val="600"/>
              </a:spcBef>
            </a:pPr>
            <a:r>
              <a:rPr lang="en-GB" sz="1600" i="1" dirty="0">
                <a:solidFill>
                  <a:schemeClr val="bg1"/>
                </a:solidFill>
                <a:ea typeface="华文细黑" panose="02010600040101010101" pitchFamily="2" charset="-122"/>
                <a:cs typeface="Times New Roman" panose="02020603050405020304" pitchFamily="18" charset="0"/>
              </a:rPr>
              <a:t>Commercial / Industrial Building Allowances</a:t>
            </a:r>
          </a:p>
          <a:p>
            <a:pPr>
              <a:spcBef>
                <a:spcPts val="600"/>
              </a:spcBef>
            </a:pPr>
            <a:r>
              <a:rPr lang="en-GB" sz="1600" i="1" dirty="0">
                <a:solidFill>
                  <a:schemeClr val="bg1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Balancing charge</a:t>
            </a:r>
            <a:endParaRPr lang="en-US" sz="2000" dirty="0">
              <a:solidFill>
                <a:schemeClr val="bg1"/>
              </a:solidFill>
              <a:effectLst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0" name="Equals 39">
            <a:extLst>
              <a:ext uri="{FF2B5EF4-FFF2-40B4-BE49-F238E27FC236}">
                <a16:creationId xmlns:a16="http://schemas.microsoft.com/office/drawing/2014/main" id="{AD7BD9F5-3576-21AC-E1FE-D65EDB95E3B8}"/>
              </a:ext>
            </a:extLst>
          </p:cNvPr>
          <p:cNvSpPr/>
          <p:nvPr/>
        </p:nvSpPr>
        <p:spPr bwMode="gray">
          <a:xfrm>
            <a:off x="3635272" y="3791831"/>
            <a:ext cx="155642" cy="130244"/>
          </a:xfrm>
          <a:prstGeom prst="mathEqual">
            <a:avLst/>
          </a:prstGeom>
          <a:solidFill>
            <a:schemeClr val="bg1"/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1" name="Minus Sign 40">
            <a:extLst>
              <a:ext uri="{FF2B5EF4-FFF2-40B4-BE49-F238E27FC236}">
                <a16:creationId xmlns:a16="http://schemas.microsoft.com/office/drawing/2014/main" id="{5E062C1B-AFF1-0424-1D42-E0E67B04870C}"/>
              </a:ext>
            </a:extLst>
          </p:cNvPr>
          <p:cNvSpPr/>
          <p:nvPr/>
        </p:nvSpPr>
        <p:spPr bwMode="gray">
          <a:xfrm>
            <a:off x="3635272" y="4107936"/>
            <a:ext cx="136188" cy="136188"/>
          </a:xfrm>
          <a:prstGeom prst="mathMinus">
            <a:avLst/>
          </a:prstGeom>
          <a:solidFill>
            <a:schemeClr val="bg1"/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2" name="Minus Sign 41">
            <a:extLst>
              <a:ext uri="{FF2B5EF4-FFF2-40B4-BE49-F238E27FC236}">
                <a16:creationId xmlns:a16="http://schemas.microsoft.com/office/drawing/2014/main" id="{BBEBF483-243D-F833-7E07-8AE05A836C6E}"/>
              </a:ext>
            </a:extLst>
          </p:cNvPr>
          <p:cNvSpPr/>
          <p:nvPr/>
        </p:nvSpPr>
        <p:spPr bwMode="gray">
          <a:xfrm>
            <a:off x="3635272" y="4429985"/>
            <a:ext cx="136188" cy="136188"/>
          </a:xfrm>
          <a:prstGeom prst="mathMinus">
            <a:avLst/>
          </a:prstGeom>
          <a:solidFill>
            <a:schemeClr val="bg1"/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3" name="Minus Sign 42">
            <a:extLst>
              <a:ext uri="{FF2B5EF4-FFF2-40B4-BE49-F238E27FC236}">
                <a16:creationId xmlns:a16="http://schemas.microsoft.com/office/drawing/2014/main" id="{D7F08CE2-AFD6-5025-79FE-395D86204778}"/>
              </a:ext>
            </a:extLst>
          </p:cNvPr>
          <p:cNvSpPr/>
          <p:nvPr/>
        </p:nvSpPr>
        <p:spPr bwMode="gray">
          <a:xfrm>
            <a:off x="3635272" y="4752034"/>
            <a:ext cx="136188" cy="136188"/>
          </a:xfrm>
          <a:prstGeom prst="mathMinus">
            <a:avLst/>
          </a:prstGeom>
          <a:solidFill>
            <a:schemeClr val="bg1"/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4" name="Plus Sign 43">
            <a:extLst>
              <a:ext uri="{FF2B5EF4-FFF2-40B4-BE49-F238E27FC236}">
                <a16:creationId xmlns:a16="http://schemas.microsoft.com/office/drawing/2014/main" id="{241113E8-FB06-B6AE-C021-9A1FA0FD109D}"/>
              </a:ext>
            </a:extLst>
          </p:cNvPr>
          <p:cNvSpPr/>
          <p:nvPr/>
        </p:nvSpPr>
        <p:spPr bwMode="gray">
          <a:xfrm>
            <a:off x="3635272" y="5074084"/>
            <a:ext cx="136188" cy="136188"/>
          </a:xfrm>
          <a:prstGeom prst="mathPlus">
            <a:avLst/>
          </a:prstGeom>
          <a:solidFill>
            <a:schemeClr val="bg1"/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5" name="Text Box 41">
            <a:extLst>
              <a:ext uri="{FF2B5EF4-FFF2-40B4-BE49-F238E27FC236}">
                <a16:creationId xmlns:a16="http://schemas.microsoft.com/office/drawing/2014/main" id="{ED16A8C4-74D6-653F-4276-4482D460C5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845" y="2602806"/>
            <a:ext cx="2434064" cy="72382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rot="0" vert="horz" wrap="square" lIns="36000" tIns="36000" rIns="36000" bIns="36000" anchor="ctr" anchorCtr="0">
            <a:noAutofit/>
          </a:bodyPr>
          <a:lstStyle/>
          <a:p>
            <a:pPr algn="ctr"/>
            <a:r>
              <a:rPr lang="en-GB" sz="1600" i="1" dirty="0">
                <a:solidFill>
                  <a:srgbClr val="000000"/>
                </a:solidFill>
                <a:ea typeface="华文细黑" panose="02010600040101010101" pitchFamily="2" charset="-122"/>
                <a:cs typeface="Times New Roman" panose="02020603050405020304" pitchFamily="18" charset="0"/>
              </a:rPr>
              <a:t>o</a:t>
            </a:r>
            <a:r>
              <a:rPr lang="en-GB" sz="1600" i="1" dirty="0">
                <a:solidFill>
                  <a:srgbClr val="000000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f</a:t>
            </a:r>
            <a:r>
              <a:rPr lang="zh-TW" altLang="en-US" sz="1600" i="1" dirty="0">
                <a:solidFill>
                  <a:srgbClr val="000000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TW" sz="1600" i="1" dirty="0">
                <a:solidFill>
                  <a:srgbClr val="000000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assessable profits from</a:t>
            </a:r>
            <a:r>
              <a:rPr lang="en-GB" sz="1600" i="1" dirty="0">
                <a:solidFill>
                  <a:srgbClr val="000000"/>
                </a:solidFill>
                <a:effectLst/>
                <a:ea typeface="华文细黑" panose="02010600040101010101" pitchFamily="2" charset="-122"/>
                <a:cs typeface="Times New Roman" panose="02020603050405020304" pitchFamily="18" charset="0"/>
              </a:rPr>
              <a:t> eligible IP income</a:t>
            </a:r>
            <a:endParaRPr lang="en-US" sz="2000" dirty="0">
              <a:solidFill>
                <a:srgbClr val="000000"/>
              </a:solidFill>
              <a:effectLst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12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50799A2-25A6-EDE8-E103-A17CD9B6754A}"/>
              </a:ext>
            </a:extLst>
          </p:cNvPr>
          <p:cNvSpPr txBox="1">
            <a:spLocks/>
          </p:cNvSpPr>
          <p:nvPr/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Eligible and non-eligible R&amp;D expenditures</a:t>
            </a:r>
          </a:p>
          <a:p>
            <a:pPr marL="0" indent="0">
              <a:buNone/>
            </a:pP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89CFFBD-D42C-FFB3-3469-8944C9108BAE}"/>
              </a:ext>
            </a:extLst>
          </p:cNvPr>
          <p:cNvSpPr txBox="1">
            <a:spLocks/>
          </p:cNvSpPr>
          <p:nvPr/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Hong Kong Patent box regime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E31C7D-4EF7-20D6-3339-604FD768122C}"/>
              </a:ext>
            </a:extLst>
          </p:cNvPr>
          <p:cNvSpPr txBox="1"/>
          <p:nvPr/>
        </p:nvSpPr>
        <p:spPr>
          <a:xfrm>
            <a:off x="501649" y="2194667"/>
            <a:ext cx="11294111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Expenditure incurred for an R&amp;D activity that is directly connected to the eligible IP to which the eligible IP income relates, including R&amp;D activities that are</a:t>
            </a:r>
          </a:p>
          <a:p>
            <a:pPr marL="358775" marR="0" lvl="1" indent="-179388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  <a:ea typeface="华文细黑"/>
              </a:rPr>
              <a:t>U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ndertaken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 by the taxpayer in or outside Hong Kong</a:t>
            </a:r>
          </a:p>
          <a:p>
            <a:pPr marL="358775" marR="0" lvl="1" indent="-179388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  <a:ea typeface="华文细黑"/>
              </a:rPr>
              <a:t>O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utsourced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 to non-associated person and undertaken in or outside Hong Kong</a:t>
            </a:r>
          </a:p>
          <a:p>
            <a:pPr marL="358775" marR="0" lvl="1" indent="-179388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  <a:ea typeface="华文细黑"/>
              </a:rPr>
              <a:t>O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utsourced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 to associated person that is a Hong Kong resident person and undertaken in Hong Kong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94E568-63BE-7E51-35EF-B057832C0AC4}"/>
              </a:ext>
            </a:extLst>
          </p:cNvPr>
          <p:cNvSpPr txBox="1"/>
          <p:nvPr/>
        </p:nvSpPr>
        <p:spPr>
          <a:xfrm>
            <a:off x="6633948" y="5069792"/>
            <a:ext cx="4690112" cy="7130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marR="0" lvl="0" indent="-179388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Interest payments</a:t>
            </a:r>
          </a:p>
          <a:p>
            <a:pPr marL="179388" marR="0" lvl="0" indent="-179388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Payments for any land or building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0DE3079-BADB-3725-830A-ACEA8D0E6E7A}"/>
              </a:ext>
            </a:extLst>
          </p:cNvPr>
          <p:cNvSpPr/>
          <p:nvPr/>
        </p:nvSpPr>
        <p:spPr bwMode="gray">
          <a:xfrm>
            <a:off x="501649" y="2022889"/>
            <a:ext cx="11294111" cy="211617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anose="05020102010507070707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solidFill>
                  <a:srgbClr val="1AF0BF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华文细黑"/>
              <a:cs typeface="+mn-cs"/>
            </a:endParaRPr>
          </a:p>
        </p:txBody>
      </p:sp>
      <p:sp>
        <p:nvSpPr>
          <p:cNvPr id="10" name="矩形 2">
            <a:extLst>
              <a:ext uri="{FF2B5EF4-FFF2-40B4-BE49-F238E27FC236}">
                <a16:creationId xmlns:a16="http://schemas.microsoft.com/office/drawing/2014/main" id="{40EAE2FA-46AD-1DC8-2B39-CABAD51658F6}"/>
              </a:ext>
            </a:extLst>
          </p:cNvPr>
          <p:cNvSpPr/>
          <p:nvPr/>
        </p:nvSpPr>
        <p:spPr>
          <a:xfrm>
            <a:off x="695186" y="1616759"/>
            <a:ext cx="3744734" cy="586548"/>
          </a:xfrm>
          <a:prstGeom prst="rect">
            <a:avLst/>
          </a:prstGeom>
          <a:solidFill>
            <a:schemeClr val="accent2"/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13131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             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Eligible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R&amp;D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expenditure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E1E30D-F86E-BA14-304C-B12B411168D8}"/>
              </a:ext>
            </a:extLst>
          </p:cNvPr>
          <p:cNvSpPr txBox="1"/>
          <p:nvPr/>
        </p:nvSpPr>
        <p:spPr>
          <a:xfrm>
            <a:off x="538722" y="5159602"/>
            <a:ext cx="5299711" cy="959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marR="0" lvl="0" indent="-179388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Acquisition costs of IP</a:t>
            </a:r>
          </a:p>
          <a:p>
            <a:pPr marL="179388" marR="0" lvl="0" indent="-179388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Outsourcing payments to associated person for R&amp;D activities undertaken outside Hong Kong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C71856-2642-9E60-5297-09F9CBBEFAB7}"/>
              </a:ext>
            </a:extLst>
          </p:cNvPr>
          <p:cNvSpPr/>
          <p:nvPr/>
        </p:nvSpPr>
        <p:spPr bwMode="gray">
          <a:xfrm>
            <a:off x="538723" y="4906673"/>
            <a:ext cx="5299711" cy="1415042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anose="05020102010507070707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solidFill>
                  <a:srgbClr val="1AF0BF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华文细黑"/>
              <a:cs typeface="+mn-cs"/>
            </a:endParaRPr>
          </a:p>
        </p:txBody>
      </p:sp>
      <p:sp>
        <p:nvSpPr>
          <p:cNvPr id="13" name="矩形 2">
            <a:extLst>
              <a:ext uri="{FF2B5EF4-FFF2-40B4-BE49-F238E27FC236}">
                <a16:creationId xmlns:a16="http://schemas.microsoft.com/office/drawing/2014/main" id="{66470F34-F715-A8BC-D007-4DF8F030B3D8}"/>
              </a:ext>
            </a:extLst>
          </p:cNvPr>
          <p:cNvSpPr/>
          <p:nvPr/>
        </p:nvSpPr>
        <p:spPr>
          <a:xfrm>
            <a:off x="732260" y="4500543"/>
            <a:ext cx="3707660" cy="586548"/>
          </a:xfrm>
          <a:prstGeom prst="rect">
            <a:avLst/>
          </a:prstGeom>
          <a:solidFill>
            <a:schemeClr val="accent2"/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ctr"/>
          <a:lstStyle/>
          <a:p>
            <a:pPr marL="63023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Non-eligible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R&amp;D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expenditure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819630F-FBBE-59BF-E5BB-7B86C0FC758D}"/>
              </a:ext>
            </a:extLst>
          </p:cNvPr>
          <p:cNvSpPr/>
          <p:nvPr/>
        </p:nvSpPr>
        <p:spPr bwMode="gray">
          <a:xfrm>
            <a:off x="6533123" y="4906673"/>
            <a:ext cx="5299711" cy="929310"/>
          </a:xfrm>
          <a:prstGeom prst="rect">
            <a:avLst/>
          </a:prstGeom>
          <a:noFill/>
          <a:ln w="19050" algn="ctr">
            <a:solidFill>
              <a:schemeClr val="accent3"/>
            </a:solidFill>
            <a:miter lim="800000"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anose="05020102010507070707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solidFill>
                  <a:srgbClr val="1AF0BF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华文细黑"/>
              <a:cs typeface="+mn-cs"/>
            </a:endParaRPr>
          </a:p>
        </p:txBody>
      </p:sp>
      <p:sp>
        <p:nvSpPr>
          <p:cNvPr id="27" name="矩形 2">
            <a:extLst>
              <a:ext uri="{FF2B5EF4-FFF2-40B4-BE49-F238E27FC236}">
                <a16:creationId xmlns:a16="http://schemas.microsoft.com/office/drawing/2014/main" id="{968A1D83-B948-478E-746B-CAA2E9C1C0B9}"/>
              </a:ext>
            </a:extLst>
          </p:cNvPr>
          <p:cNvSpPr/>
          <p:nvPr/>
        </p:nvSpPr>
        <p:spPr>
          <a:xfrm>
            <a:off x="6726659" y="4500543"/>
            <a:ext cx="5025821" cy="586548"/>
          </a:xfrm>
          <a:prstGeom prst="rect">
            <a:avLst/>
          </a:prstGeom>
          <a:solidFill>
            <a:schemeClr val="accent2"/>
          </a:solidFill>
          <a:ln w="19050" algn="ctr">
            <a:noFill/>
            <a:miter lim="800000"/>
          </a:ln>
        </p:spPr>
        <p:txBody>
          <a:bodyPr wrap="square" lIns="88900" tIns="88900" rIns="88900" bIns="889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13131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         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✘Eligible/ ✘ Non-eligible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R&amp;D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华文细黑"/>
                <a:cs typeface="+mn-cs"/>
              </a:rPr>
              <a:t>expenditure</a:t>
            </a:r>
          </a:p>
        </p:txBody>
      </p:sp>
      <p:sp>
        <p:nvSpPr>
          <p:cNvPr id="28" name="Freeform 141">
            <a:extLst>
              <a:ext uri="{FF2B5EF4-FFF2-40B4-BE49-F238E27FC236}">
                <a16:creationId xmlns:a16="http://schemas.microsoft.com/office/drawing/2014/main" id="{CD7FD127-92B0-8DED-03A5-CA50E762352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790956" y="4545189"/>
            <a:ext cx="496756" cy="496756"/>
          </a:xfrm>
          <a:custGeom>
            <a:avLst/>
            <a:gdLst>
              <a:gd name="T0" fmla="*/ 341 w 512"/>
              <a:gd name="T1" fmla="*/ 330 h 512"/>
              <a:gd name="T2" fmla="*/ 138 w 512"/>
              <a:gd name="T3" fmla="*/ 224 h 512"/>
              <a:gd name="T4" fmla="*/ 224 w 512"/>
              <a:gd name="T5" fmla="*/ 248 h 512"/>
              <a:gd name="T6" fmla="*/ 240 w 512"/>
              <a:gd name="T7" fmla="*/ 234 h 512"/>
              <a:gd name="T8" fmla="*/ 247 w 512"/>
              <a:gd name="T9" fmla="*/ 242 h 512"/>
              <a:gd name="T10" fmla="*/ 264 w 512"/>
              <a:gd name="T11" fmla="*/ 259 h 512"/>
              <a:gd name="T12" fmla="*/ 244 w 512"/>
              <a:gd name="T13" fmla="*/ 254 h 512"/>
              <a:gd name="T14" fmla="*/ 234 w 512"/>
              <a:gd name="T15" fmla="*/ 260 h 512"/>
              <a:gd name="T16" fmla="*/ 240 w 512"/>
              <a:gd name="T17" fmla="*/ 267 h 512"/>
              <a:gd name="T18" fmla="*/ 261 w 512"/>
              <a:gd name="T19" fmla="*/ 276 h 512"/>
              <a:gd name="T20" fmla="*/ 269 w 512"/>
              <a:gd name="T21" fmla="*/ 290 h 512"/>
              <a:gd name="T22" fmla="*/ 247 w 512"/>
              <a:gd name="T23" fmla="*/ 309 h 512"/>
              <a:gd name="T24" fmla="*/ 240 w 512"/>
              <a:gd name="T25" fmla="*/ 320 h 512"/>
              <a:gd name="T26" fmla="*/ 218 w 512"/>
              <a:gd name="T27" fmla="*/ 305 h 512"/>
              <a:gd name="T28" fmla="*/ 229 w 512"/>
              <a:gd name="T29" fmla="*/ 295 h 512"/>
              <a:gd name="T30" fmla="*/ 244 w 512"/>
              <a:gd name="T31" fmla="*/ 297 h 512"/>
              <a:gd name="T32" fmla="*/ 254 w 512"/>
              <a:gd name="T33" fmla="*/ 291 h 512"/>
              <a:gd name="T34" fmla="*/ 247 w 512"/>
              <a:gd name="T35" fmla="*/ 284 h 512"/>
              <a:gd name="T36" fmla="*/ 237 w 512"/>
              <a:gd name="T37" fmla="*/ 280 h 512"/>
              <a:gd name="T38" fmla="*/ 218 w 512"/>
              <a:gd name="T39" fmla="*/ 260 h 512"/>
              <a:gd name="T40" fmla="*/ 181 w 512"/>
              <a:gd name="T41" fmla="*/ 181 h 512"/>
              <a:gd name="T42" fmla="*/ 384 w 512"/>
              <a:gd name="T43" fmla="*/ 288 h 512"/>
              <a:gd name="T44" fmla="*/ 362 w 512"/>
              <a:gd name="T45" fmla="*/ 213 h 512"/>
              <a:gd name="T46" fmla="*/ 181 w 512"/>
              <a:gd name="T47" fmla="*/ 202 h 512"/>
              <a:gd name="T48" fmla="*/ 256 w 512"/>
              <a:gd name="T49" fmla="*/ 0 h 512"/>
              <a:gd name="T50" fmla="*/ 256 w 512"/>
              <a:gd name="T51" fmla="*/ 512 h 512"/>
              <a:gd name="T52" fmla="*/ 256 w 512"/>
              <a:gd name="T53" fmla="*/ 0 h 512"/>
              <a:gd name="T54" fmla="*/ 394 w 512"/>
              <a:gd name="T55" fmla="*/ 309 h 512"/>
              <a:gd name="T56" fmla="*/ 362 w 512"/>
              <a:gd name="T57" fmla="*/ 341 h 512"/>
              <a:gd name="T58" fmla="*/ 128 w 512"/>
              <a:gd name="T59" fmla="*/ 352 h 512"/>
              <a:gd name="T60" fmla="*/ 117 w 512"/>
              <a:gd name="T61" fmla="*/ 213 h 512"/>
              <a:gd name="T62" fmla="*/ 160 w 512"/>
              <a:gd name="T63" fmla="*/ 202 h 512"/>
              <a:gd name="T64" fmla="*/ 170 w 512"/>
              <a:gd name="T65" fmla="*/ 160 h 512"/>
              <a:gd name="T66" fmla="*/ 405 w 512"/>
              <a:gd name="T67" fmla="*/ 17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2" h="512">
                <a:moveTo>
                  <a:pt x="138" y="330"/>
                </a:moveTo>
                <a:cubicBezTo>
                  <a:pt x="341" y="330"/>
                  <a:pt x="341" y="330"/>
                  <a:pt x="341" y="330"/>
                </a:cubicBezTo>
                <a:cubicBezTo>
                  <a:pt x="341" y="224"/>
                  <a:pt x="341" y="224"/>
                  <a:pt x="341" y="224"/>
                </a:cubicBezTo>
                <a:cubicBezTo>
                  <a:pt x="138" y="224"/>
                  <a:pt x="138" y="224"/>
                  <a:pt x="138" y="224"/>
                </a:cubicBezTo>
                <a:lnTo>
                  <a:pt x="138" y="330"/>
                </a:lnTo>
                <a:close/>
                <a:moveTo>
                  <a:pt x="224" y="248"/>
                </a:moveTo>
                <a:cubicBezTo>
                  <a:pt x="228" y="245"/>
                  <a:pt x="233" y="243"/>
                  <a:pt x="240" y="242"/>
                </a:cubicBezTo>
                <a:cubicBezTo>
                  <a:pt x="240" y="234"/>
                  <a:pt x="240" y="234"/>
                  <a:pt x="240" y="234"/>
                </a:cubicBezTo>
                <a:cubicBezTo>
                  <a:pt x="247" y="234"/>
                  <a:pt x="247" y="234"/>
                  <a:pt x="247" y="234"/>
                </a:cubicBezTo>
                <a:cubicBezTo>
                  <a:pt x="247" y="242"/>
                  <a:pt x="247" y="242"/>
                  <a:pt x="247" y="242"/>
                </a:cubicBezTo>
                <a:cubicBezTo>
                  <a:pt x="255" y="242"/>
                  <a:pt x="262" y="244"/>
                  <a:pt x="268" y="247"/>
                </a:cubicBezTo>
                <a:cubicBezTo>
                  <a:pt x="264" y="259"/>
                  <a:pt x="264" y="259"/>
                  <a:pt x="264" y="259"/>
                </a:cubicBezTo>
                <a:cubicBezTo>
                  <a:pt x="258" y="256"/>
                  <a:pt x="253" y="255"/>
                  <a:pt x="247" y="255"/>
                </a:cubicBezTo>
                <a:cubicBezTo>
                  <a:pt x="247" y="255"/>
                  <a:pt x="246" y="254"/>
                  <a:pt x="244" y="254"/>
                </a:cubicBezTo>
                <a:cubicBezTo>
                  <a:pt x="242" y="254"/>
                  <a:pt x="240" y="255"/>
                  <a:pt x="240" y="255"/>
                </a:cubicBezTo>
                <a:cubicBezTo>
                  <a:pt x="236" y="255"/>
                  <a:pt x="234" y="257"/>
                  <a:pt x="234" y="260"/>
                </a:cubicBezTo>
                <a:cubicBezTo>
                  <a:pt x="234" y="262"/>
                  <a:pt x="234" y="263"/>
                  <a:pt x="235" y="264"/>
                </a:cubicBezTo>
                <a:cubicBezTo>
                  <a:pt x="236" y="265"/>
                  <a:pt x="238" y="266"/>
                  <a:pt x="240" y="267"/>
                </a:cubicBezTo>
                <a:cubicBezTo>
                  <a:pt x="247" y="270"/>
                  <a:pt x="247" y="270"/>
                  <a:pt x="247" y="270"/>
                </a:cubicBezTo>
                <a:cubicBezTo>
                  <a:pt x="254" y="272"/>
                  <a:pt x="259" y="274"/>
                  <a:pt x="261" y="276"/>
                </a:cubicBezTo>
                <a:cubicBezTo>
                  <a:pt x="264" y="278"/>
                  <a:pt x="266" y="280"/>
                  <a:pt x="268" y="282"/>
                </a:cubicBezTo>
                <a:cubicBezTo>
                  <a:pt x="269" y="285"/>
                  <a:pt x="269" y="287"/>
                  <a:pt x="269" y="290"/>
                </a:cubicBezTo>
                <a:cubicBezTo>
                  <a:pt x="269" y="296"/>
                  <a:pt x="268" y="300"/>
                  <a:pt x="264" y="303"/>
                </a:cubicBezTo>
                <a:cubicBezTo>
                  <a:pt x="260" y="307"/>
                  <a:pt x="254" y="309"/>
                  <a:pt x="247" y="309"/>
                </a:cubicBezTo>
                <a:cubicBezTo>
                  <a:pt x="247" y="320"/>
                  <a:pt x="247" y="320"/>
                  <a:pt x="247" y="320"/>
                </a:cubicBezTo>
                <a:cubicBezTo>
                  <a:pt x="240" y="320"/>
                  <a:pt x="240" y="320"/>
                  <a:pt x="240" y="320"/>
                </a:cubicBezTo>
                <a:cubicBezTo>
                  <a:pt x="240" y="309"/>
                  <a:pt x="240" y="309"/>
                  <a:pt x="240" y="309"/>
                </a:cubicBezTo>
                <a:cubicBezTo>
                  <a:pt x="232" y="309"/>
                  <a:pt x="225" y="308"/>
                  <a:pt x="218" y="305"/>
                </a:cubicBezTo>
                <a:cubicBezTo>
                  <a:pt x="218" y="292"/>
                  <a:pt x="218" y="292"/>
                  <a:pt x="218" y="292"/>
                </a:cubicBezTo>
                <a:cubicBezTo>
                  <a:pt x="221" y="293"/>
                  <a:pt x="225" y="294"/>
                  <a:pt x="229" y="295"/>
                </a:cubicBezTo>
                <a:cubicBezTo>
                  <a:pt x="233" y="297"/>
                  <a:pt x="237" y="297"/>
                  <a:pt x="240" y="297"/>
                </a:cubicBezTo>
                <a:cubicBezTo>
                  <a:pt x="240" y="297"/>
                  <a:pt x="242" y="297"/>
                  <a:pt x="244" y="297"/>
                </a:cubicBezTo>
                <a:cubicBezTo>
                  <a:pt x="246" y="297"/>
                  <a:pt x="247" y="297"/>
                  <a:pt x="247" y="297"/>
                </a:cubicBezTo>
                <a:cubicBezTo>
                  <a:pt x="252" y="296"/>
                  <a:pt x="254" y="294"/>
                  <a:pt x="254" y="291"/>
                </a:cubicBezTo>
                <a:cubicBezTo>
                  <a:pt x="254" y="290"/>
                  <a:pt x="254" y="288"/>
                  <a:pt x="252" y="287"/>
                </a:cubicBezTo>
                <a:cubicBezTo>
                  <a:pt x="251" y="286"/>
                  <a:pt x="250" y="285"/>
                  <a:pt x="247" y="284"/>
                </a:cubicBezTo>
                <a:cubicBezTo>
                  <a:pt x="240" y="282"/>
                  <a:pt x="240" y="282"/>
                  <a:pt x="240" y="282"/>
                </a:cubicBezTo>
                <a:cubicBezTo>
                  <a:pt x="237" y="280"/>
                  <a:pt x="237" y="280"/>
                  <a:pt x="237" y="280"/>
                </a:cubicBezTo>
                <a:cubicBezTo>
                  <a:pt x="230" y="278"/>
                  <a:pt x="225" y="275"/>
                  <a:pt x="222" y="272"/>
                </a:cubicBezTo>
                <a:cubicBezTo>
                  <a:pt x="220" y="269"/>
                  <a:pt x="218" y="265"/>
                  <a:pt x="218" y="260"/>
                </a:cubicBezTo>
                <a:cubicBezTo>
                  <a:pt x="218" y="255"/>
                  <a:pt x="220" y="251"/>
                  <a:pt x="224" y="248"/>
                </a:cubicBezTo>
                <a:close/>
                <a:moveTo>
                  <a:pt x="181" y="181"/>
                </a:moveTo>
                <a:cubicBezTo>
                  <a:pt x="384" y="181"/>
                  <a:pt x="384" y="181"/>
                  <a:pt x="384" y="181"/>
                </a:cubicBezTo>
                <a:cubicBezTo>
                  <a:pt x="384" y="288"/>
                  <a:pt x="384" y="288"/>
                  <a:pt x="384" y="288"/>
                </a:cubicBezTo>
                <a:cubicBezTo>
                  <a:pt x="362" y="288"/>
                  <a:pt x="362" y="288"/>
                  <a:pt x="362" y="288"/>
                </a:cubicBezTo>
                <a:cubicBezTo>
                  <a:pt x="362" y="213"/>
                  <a:pt x="362" y="213"/>
                  <a:pt x="362" y="213"/>
                </a:cubicBezTo>
                <a:cubicBezTo>
                  <a:pt x="362" y="207"/>
                  <a:pt x="358" y="202"/>
                  <a:pt x="352" y="202"/>
                </a:cubicBezTo>
                <a:cubicBezTo>
                  <a:pt x="181" y="202"/>
                  <a:pt x="181" y="202"/>
                  <a:pt x="181" y="202"/>
                </a:cubicBezTo>
                <a:lnTo>
                  <a:pt x="181" y="181"/>
                </a:lnTo>
                <a:close/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405" y="298"/>
                </a:moveTo>
                <a:cubicBezTo>
                  <a:pt x="405" y="304"/>
                  <a:pt x="400" y="309"/>
                  <a:pt x="394" y="309"/>
                </a:cubicBezTo>
                <a:cubicBezTo>
                  <a:pt x="362" y="309"/>
                  <a:pt x="362" y="309"/>
                  <a:pt x="362" y="309"/>
                </a:cubicBezTo>
                <a:cubicBezTo>
                  <a:pt x="362" y="341"/>
                  <a:pt x="362" y="341"/>
                  <a:pt x="362" y="341"/>
                </a:cubicBezTo>
                <a:cubicBezTo>
                  <a:pt x="362" y="347"/>
                  <a:pt x="358" y="352"/>
                  <a:pt x="352" y="352"/>
                </a:cubicBezTo>
                <a:cubicBezTo>
                  <a:pt x="128" y="352"/>
                  <a:pt x="128" y="352"/>
                  <a:pt x="128" y="352"/>
                </a:cubicBezTo>
                <a:cubicBezTo>
                  <a:pt x="122" y="352"/>
                  <a:pt x="117" y="347"/>
                  <a:pt x="117" y="341"/>
                </a:cubicBezTo>
                <a:cubicBezTo>
                  <a:pt x="117" y="213"/>
                  <a:pt x="117" y="213"/>
                  <a:pt x="117" y="213"/>
                </a:cubicBezTo>
                <a:cubicBezTo>
                  <a:pt x="117" y="207"/>
                  <a:pt x="122" y="202"/>
                  <a:pt x="128" y="202"/>
                </a:cubicBezTo>
                <a:cubicBezTo>
                  <a:pt x="160" y="202"/>
                  <a:pt x="160" y="202"/>
                  <a:pt x="160" y="202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60" y="164"/>
                  <a:pt x="164" y="160"/>
                  <a:pt x="170" y="160"/>
                </a:cubicBezTo>
                <a:cubicBezTo>
                  <a:pt x="394" y="160"/>
                  <a:pt x="394" y="160"/>
                  <a:pt x="394" y="160"/>
                </a:cubicBezTo>
                <a:cubicBezTo>
                  <a:pt x="400" y="160"/>
                  <a:pt x="405" y="164"/>
                  <a:pt x="405" y="170"/>
                </a:cubicBezTo>
                <a:lnTo>
                  <a:pt x="405" y="2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华文细黑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3FA39FB-ECDB-E32C-154B-4D74ADA67417}"/>
              </a:ext>
            </a:extLst>
          </p:cNvPr>
          <p:cNvSpPr txBox="1"/>
          <p:nvPr/>
        </p:nvSpPr>
        <p:spPr>
          <a:xfrm>
            <a:off x="6533123" y="5889690"/>
            <a:ext cx="52997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华文细黑" panose="02010600040101010101" pitchFamily="2" charset="-122"/>
                <a:cs typeface="Times New Roman" panose="02020603050405020304" pitchFamily="18" charset="0"/>
              </a:rPr>
              <a:t>i.e. excluded from the calculation of R&amp;D fraction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B01245F-D50D-F22D-DA26-51B4D0A88D8D}"/>
              </a:ext>
            </a:extLst>
          </p:cNvPr>
          <p:cNvGrpSpPr/>
          <p:nvPr/>
        </p:nvGrpSpPr>
        <p:grpSpPr>
          <a:xfrm>
            <a:off x="7463415" y="854988"/>
            <a:ext cx="2162541" cy="964836"/>
            <a:chOff x="-5080" y="10160"/>
            <a:chExt cx="2055309" cy="916940"/>
          </a:xfrm>
        </p:grpSpPr>
        <p:sp>
          <p:nvSpPr>
            <p:cNvPr id="31" name="Text Box 43">
              <a:extLst>
                <a:ext uri="{FF2B5EF4-FFF2-40B4-BE49-F238E27FC236}">
                  <a16:creationId xmlns:a16="http://schemas.microsoft.com/office/drawing/2014/main" id="{AFB39B27-41FA-19E0-4ADA-AB43823B73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5080" y="10160"/>
              <a:ext cx="1879600" cy="259080"/>
            </a:xfrm>
            <a:prstGeom prst="rect">
              <a:avLst/>
            </a:prstGeom>
            <a:solidFill>
              <a:srgbClr val="86BC25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华文细黑"/>
                  <a:cs typeface="Times New Roman" panose="02020603050405020304" pitchFamily="18" charset="0"/>
                </a:rPr>
                <a:t>R&amp;D fraction 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华文细黑"/>
                <a:cs typeface="Times New Roman" panose="02020603050405020304" pitchFamily="18" charset="0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F8941BF6-1BB7-2E68-CDE5-051879ADF448}"/>
                </a:ext>
              </a:extLst>
            </p:cNvPr>
            <p:cNvGrpSpPr/>
            <p:nvPr/>
          </p:nvGrpSpPr>
          <p:grpSpPr>
            <a:xfrm>
              <a:off x="-821" y="269240"/>
              <a:ext cx="2051050" cy="657860"/>
              <a:chOff x="-821" y="0"/>
              <a:chExt cx="2051050" cy="657860"/>
            </a:xfrm>
          </p:grpSpPr>
          <p:sp>
            <p:nvSpPr>
              <p:cNvPr id="33" name="Text Box 47">
                <a:extLst>
                  <a:ext uri="{FF2B5EF4-FFF2-40B4-BE49-F238E27FC236}">
                    <a16:creationId xmlns:a16="http://schemas.microsoft.com/office/drawing/2014/main" id="{6F62B026-616E-2093-F40D-6A4A7E47F6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595" y="0"/>
                <a:ext cx="1875115" cy="657860"/>
              </a:xfrm>
              <a:prstGeom prst="rect">
                <a:avLst/>
              </a:prstGeom>
              <a:noFill/>
              <a:ln w="9525">
                <a:solidFill>
                  <a:sysClr val="windowText" lastClr="0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华文细黑"/>
                    <a:cs typeface="Times New Roman" panose="02020603050405020304" pitchFamily="18" charset="0"/>
                  </a:rPr>
                  <a:t> </a:t>
                </a: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华文细黑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Text Box 2">
                <a:extLst>
                  <a:ext uri="{FF2B5EF4-FFF2-40B4-BE49-F238E27FC236}">
                    <a16:creationId xmlns:a16="http://schemas.microsoft.com/office/drawing/2014/main" id="{F3B19550-4A39-D46D-2198-2FC48EA22C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821" y="48234"/>
                <a:ext cx="2051050" cy="233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华文细黑"/>
                    <a:cs typeface="Times New Roman" panose="02020603050405020304" pitchFamily="18" charset="0"/>
                  </a:rPr>
                  <a:t>Eligible R&amp;D expenditure x 130%</a:t>
                </a: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华文细黑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Text Box 2">
                <a:extLst>
                  <a:ext uri="{FF2B5EF4-FFF2-40B4-BE49-F238E27FC236}">
                    <a16:creationId xmlns:a16="http://schemas.microsoft.com/office/drawing/2014/main" id="{73996257-CD4A-8516-CF7A-EF683EE173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3499" y="312392"/>
                <a:ext cx="1752600" cy="3270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36000" tIns="0" rIns="36000" bIns="36000" anchor="t" anchorCtr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华文细黑"/>
                    <a:cs typeface="Times New Roman" panose="02020603050405020304" pitchFamily="18" charset="0"/>
                  </a:rPr>
                  <a:t>Eligible R&amp;D expenditure + </a:t>
                </a: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华文细黑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华文细黑"/>
                    <a:cs typeface="Times New Roman" panose="02020603050405020304" pitchFamily="18" charset="0"/>
                  </a:rPr>
                  <a:t>Non-eligible expenditure</a:t>
                </a: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华文细黑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Text Box 2">
                <a:extLst>
                  <a:ext uri="{FF2B5EF4-FFF2-40B4-BE49-F238E27FC236}">
                    <a16:creationId xmlns:a16="http://schemas.microsoft.com/office/drawing/2014/main" id="{06603D32-A337-B314-7D8C-E5C9FDAD2F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060" y="144753"/>
                <a:ext cx="1828800" cy="323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36000" tIns="0" rIns="36000" bIns="360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华文细黑"/>
                    <a:cs typeface="Times New Roman" panose="02020603050405020304" pitchFamily="18" charset="0"/>
                  </a:rPr>
                  <a:t>___________________________</a:t>
                </a: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华文细黑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37" name="Graphic 36" descr="Thumbs up sign with solid fill">
            <a:extLst>
              <a:ext uri="{FF2B5EF4-FFF2-40B4-BE49-F238E27FC236}">
                <a16:creationId xmlns:a16="http://schemas.microsoft.com/office/drawing/2014/main" id="{956A517E-2272-C5E2-0C17-7E035D1D9E6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7940" y="1645521"/>
            <a:ext cx="504000" cy="504000"/>
          </a:xfrm>
          <a:prstGeom prst="rect">
            <a:avLst/>
          </a:prstGeom>
        </p:spPr>
      </p:pic>
      <p:pic>
        <p:nvPicPr>
          <p:cNvPr id="38" name="Graphic 37" descr="Thumbs Down with solid fill">
            <a:extLst>
              <a:ext uri="{FF2B5EF4-FFF2-40B4-BE49-F238E27FC236}">
                <a16:creationId xmlns:a16="http://schemas.microsoft.com/office/drawing/2014/main" id="{9F0511C4-3160-81BA-A748-710A949BAAA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7940" y="4565792"/>
            <a:ext cx="504000" cy="50400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8EFB846C-DECC-8A59-0541-A7CD6D4956C0}"/>
              </a:ext>
            </a:extLst>
          </p:cNvPr>
          <p:cNvSpPr txBox="1"/>
          <p:nvPr/>
        </p:nvSpPr>
        <p:spPr>
          <a:xfrm>
            <a:off x="11589706" y="6417389"/>
            <a:ext cx="28759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en-US" sz="8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54269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60"/>
          <p:cNvSpPr>
            <a:spLocks noChangeArrowheads="1"/>
          </p:cNvSpPr>
          <p:nvPr/>
        </p:nvSpPr>
        <p:spPr bwMode="auto">
          <a:xfrm>
            <a:off x="350520" y="274320"/>
            <a:ext cx="932815" cy="861695"/>
          </a:xfrm>
          <a:prstGeom prst="rect">
            <a:avLst/>
          </a:prstGeom>
          <a:gradFill>
            <a:gsLst>
              <a:gs pos="0">
                <a:srgbClr val="6853A0"/>
              </a:gs>
              <a:gs pos="100000">
                <a:srgbClr val="0BAEBA"/>
              </a:gs>
            </a:gsLst>
            <a:lin ang="2700000" scaled="1"/>
          </a:gradFill>
          <a:ln w="25400" cmpd="sng">
            <a:solidFill>
              <a:srgbClr val="000000">
                <a:alpha val="0"/>
              </a:srgbClr>
            </a:solidFill>
            <a:miter lim="800000"/>
          </a:ln>
        </p:spPr>
        <p:txBody>
          <a:bodyPr lIns="0" tIns="0" rIns="0" bIns="0" anchor="ctr"/>
          <a:lstStyle>
            <a:lvl1pPr defTabSz="584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84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84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84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84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84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文本框 61"/>
          <p:cNvSpPr txBox="1">
            <a:spLocks noChangeArrowheads="1"/>
          </p:cNvSpPr>
          <p:nvPr/>
        </p:nvSpPr>
        <p:spPr bwMode="auto">
          <a:xfrm>
            <a:off x="450215" y="521335"/>
            <a:ext cx="733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rgbClr val="FFFFFF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LOGO</a:t>
            </a:r>
          </a:p>
        </p:txBody>
      </p:sp>
      <p:pic>
        <p:nvPicPr>
          <p:cNvPr id="3" name="图片 2" descr="3011725001518_.pi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240" y="1807845"/>
            <a:ext cx="8096885" cy="32423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50799A2-25A6-EDE8-E103-A17CD9B6754A}"/>
              </a:ext>
            </a:extLst>
          </p:cNvPr>
          <p:cNvSpPr txBox="1">
            <a:spLocks/>
          </p:cNvSpPr>
          <p:nvPr/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Tax administration</a:t>
            </a:r>
          </a:p>
          <a:p>
            <a:pPr marL="0" indent="0">
              <a:buNone/>
            </a:pP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89CFFBD-D42C-FFB3-3469-8944C9108BAE}"/>
              </a:ext>
            </a:extLst>
          </p:cNvPr>
          <p:cNvSpPr txBox="1">
            <a:spLocks/>
          </p:cNvSpPr>
          <p:nvPr/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Hong Kong Patent box regime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A367F0-93EB-6AD0-4E55-7061D646A76F}"/>
              </a:ext>
            </a:extLst>
          </p:cNvPr>
          <p:cNvSpPr/>
          <p:nvPr/>
        </p:nvSpPr>
        <p:spPr bwMode="gray">
          <a:xfrm>
            <a:off x="501649" y="1726428"/>
            <a:ext cx="10980435" cy="2370277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wrap="square" lIns="88900" tIns="91440" rIns="45720" bIns="88900" rtlCol="0" anchor="t" anchorCtr="0"/>
          <a:lstStyle/>
          <a:p>
            <a:pPr marL="0" marR="0" lvl="0" indent="0" algn="l" defTabSz="914400" rtl="0" eaLnBrk="1" fontAlgn="auto" latinLnBrk="0" hangingPunct="1"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Record keeping requirements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AF91F5-A6DB-8DE9-AF68-D47C01B382CE}"/>
              </a:ext>
            </a:extLst>
          </p:cNvPr>
          <p:cNvSpPr/>
          <p:nvPr/>
        </p:nvSpPr>
        <p:spPr bwMode="gray">
          <a:xfrm>
            <a:off x="6111384" y="4373950"/>
            <a:ext cx="5333627" cy="1825761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wrap="square" lIns="88900" tIns="91440" rIns="45720" bIns="88900"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Effective date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ADBBE8-EEB9-F6BE-0486-F244D24B28D4}"/>
              </a:ext>
            </a:extLst>
          </p:cNvPr>
          <p:cNvSpPr/>
          <p:nvPr/>
        </p:nvSpPr>
        <p:spPr bwMode="gray">
          <a:xfrm>
            <a:off x="501648" y="4373950"/>
            <a:ext cx="5333627" cy="1825761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wrap="square" lIns="88900" tIns="91440" rIns="45720" bIns="88900"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191D08-9802-137F-92E8-1112A2EF35C7}"/>
              </a:ext>
            </a:extLst>
          </p:cNvPr>
          <p:cNvSpPr txBox="1"/>
          <p:nvPr/>
        </p:nvSpPr>
        <p:spPr>
          <a:xfrm>
            <a:off x="501648" y="2194923"/>
            <a:ext cx="10980434" cy="1557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marR="0" lvl="0" indent="-179388" algn="l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Taxpayers are required to adopt a detailed mechanism of record keeping to track and trace the R&amp;D expenditures and income derived from the eligible IP</a:t>
            </a:r>
          </a:p>
          <a:p>
            <a:pPr marL="179388" marR="0" lvl="0" indent="-179388" algn="l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/>
              <a:t>During the transitional period (i.e., years of assessment 2023/24 to 2025/26), eligible R&amp;D expenditures and overall expenditures can be calculated on a three-year average rolling basis</a:t>
            </a:r>
            <a:endParaRPr kumimoji="0" lang="en-US" sz="1600" b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5C594C-5EE2-CBD0-FDFC-BD1074E69BE5}"/>
              </a:ext>
            </a:extLst>
          </p:cNvPr>
          <p:cNvSpPr txBox="1"/>
          <p:nvPr/>
        </p:nvSpPr>
        <p:spPr>
          <a:xfrm>
            <a:off x="555477" y="4877615"/>
            <a:ext cx="5333627" cy="818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written election for the tax concession is required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Once the election is made, it is irrevocable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7EACAB-1AAE-12CB-7B7B-B617A72DAC75}"/>
              </a:ext>
            </a:extLst>
          </p:cNvPr>
          <p:cNvSpPr txBox="1"/>
          <p:nvPr/>
        </p:nvSpPr>
        <p:spPr>
          <a:xfrm>
            <a:off x="6148455" y="4844745"/>
            <a:ext cx="5333627" cy="792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Apply retrospectively from the year of assessment beginning on or after 1 April 2023</a:t>
            </a:r>
          </a:p>
        </p:txBody>
      </p:sp>
      <p:sp>
        <p:nvSpPr>
          <p:cNvPr id="18" name="Freeform 976">
            <a:extLst>
              <a:ext uri="{FF2B5EF4-FFF2-40B4-BE49-F238E27FC236}">
                <a16:creationId xmlns:a16="http://schemas.microsoft.com/office/drawing/2014/main" id="{DF7B3014-AD63-8022-BE41-C475F643E32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638927" y="5361722"/>
            <a:ext cx="724026" cy="724023"/>
          </a:xfrm>
          <a:custGeom>
            <a:avLst/>
            <a:gdLst>
              <a:gd name="T0" fmla="*/ 256 w 512"/>
              <a:gd name="T1" fmla="*/ 0 h 512"/>
              <a:gd name="T2" fmla="*/ 0 w 512"/>
              <a:gd name="T3" fmla="*/ 256 h 512"/>
              <a:gd name="T4" fmla="*/ 256 w 512"/>
              <a:gd name="T5" fmla="*/ 512 h 512"/>
              <a:gd name="T6" fmla="*/ 512 w 512"/>
              <a:gd name="T7" fmla="*/ 256 h 512"/>
              <a:gd name="T8" fmla="*/ 256 w 512"/>
              <a:gd name="T9" fmla="*/ 0 h 512"/>
              <a:gd name="T10" fmla="*/ 256 w 512"/>
              <a:gd name="T11" fmla="*/ 373 h 512"/>
              <a:gd name="T12" fmla="*/ 128 w 512"/>
              <a:gd name="T13" fmla="*/ 373 h 512"/>
              <a:gd name="T14" fmla="*/ 117 w 512"/>
              <a:gd name="T15" fmla="*/ 362 h 512"/>
              <a:gd name="T16" fmla="*/ 128 w 512"/>
              <a:gd name="T17" fmla="*/ 352 h 512"/>
              <a:gd name="T18" fmla="*/ 256 w 512"/>
              <a:gd name="T19" fmla="*/ 352 h 512"/>
              <a:gd name="T20" fmla="*/ 266 w 512"/>
              <a:gd name="T21" fmla="*/ 362 h 512"/>
              <a:gd name="T22" fmla="*/ 256 w 512"/>
              <a:gd name="T23" fmla="*/ 373 h 512"/>
              <a:gd name="T24" fmla="*/ 391 w 512"/>
              <a:gd name="T25" fmla="*/ 370 h 512"/>
              <a:gd name="T26" fmla="*/ 384 w 512"/>
              <a:gd name="T27" fmla="*/ 373 h 512"/>
              <a:gd name="T28" fmla="*/ 376 w 512"/>
              <a:gd name="T29" fmla="*/ 370 h 512"/>
              <a:gd name="T30" fmla="*/ 279 w 512"/>
              <a:gd name="T31" fmla="*/ 272 h 512"/>
              <a:gd name="T32" fmla="*/ 242 w 512"/>
              <a:gd name="T33" fmla="*/ 310 h 512"/>
              <a:gd name="T34" fmla="*/ 242 w 512"/>
              <a:gd name="T35" fmla="*/ 310 h 512"/>
              <a:gd name="T36" fmla="*/ 242 w 512"/>
              <a:gd name="T37" fmla="*/ 325 h 512"/>
              <a:gd name="T38" fmla="*/ 234 w 512"/>
              <a:gd name="T39" fmla="*/ 328 h 512"/>
              <a:gd name="T40" fmla="*/ 227 w 512"/>
              <a:gd name="T41" fmla="*/ 325 h 512"/>
              <a:gd name="T42" fmla="*/ 151 w 512"/>
              <a:gd name="T43" fmla="*/ 250 h 512"/>
              <a:gd name="T44" fmla="*/ 151 w 512"/>
              <a:gd name="T45" fmla="*/ 235 h 512"/>
              <a:gd name="T46" fmla="*/ 166 w 512"/>
              <a:gd name="T47" fmla="*/ 235 h 512"/>
              <a:gd name="T48" fmla="*/ 257 w 512"/>
              <a:gd name="T49" fmla="*/ 144 h 512"/>
              <a:gd name="T50" fmla="*/ 257 w 512"/>
              <a:gd name="T51" fmla="*/ 129 h 512"/>
              <a:gd name="T52" fmla="*/ 272 w 512"/>
              <a:gd name="T53" fmla="*/ 129 h 512"/>
              <a:gd name="T54" fmla="*/ 347 w 512"/>
              <a:gd name="T55" fmla="*/ 204 h 512"/>
              <a:gd name="T56" fmla="*/ 347 w 512"/>
              <a:gd name="T57" fmla="*/ 220 h 512"/>
              <a:gd name="T58" fmla="*/ 340 w 512"/>
              <a:gd name="T59" fmla="*/ 223 h 512"/>
              <a:gd name="T60" fmla="*/ 332 w 512"/>
              <a:gd name="T61" fmla="*/ 220 h 512"/>
              <a:gd name="T62" fmla="*/ 295 w 512"/>
              <a:gd name="T63" fmla="*/ 257 h 512"/>
              <a:gd name="T64" fmla="*/ 295 w 512"/>
              <a:gd name="T65" fmla="*/ 257 h 512"/>
              <a:gd name="T66" fmla="*/ 391 w 512"/>
              <a:gd name="T67" fmla="*/ 355 h 512"/>
              <a:gd name="T68" fmla="*/ 391 w 512"/>
              <a:gd name="T69" fmla="*/ 370 h 512"/>
              <a:gd name="T70" fmla="*/ 317 w 512"/>
              <a:gd name="T71" fmla="*/ 204 h 512"/>
              <a:gd name="T72" fmla="*/ 227 w 512"/>
              <a:gd name="T73" fmla="*/ 295 h 512"/>
              <a:gd name="T74" fmla="*/ 181 w 512"/>
              <a:gd name="T75" fmla="*/ 250 h 512"/>
              <a:gd name="T76" fmla="*/ 272 w 512"/>
              <a:gd name="T77" fmla="*/ 159 h 512"/>
              <a:gd name="T78" fmla="*/ 317 w 512"/>
              <a:gd name="T79" fmla="*/ 204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56" y="373"/>
                </a:moveTo>
                <a:cubicBezTo>
                  <a:pt x="128" y="373"/>
                  <a:pt x="128" y="373"/>
                  <a:pt x="128" y="373"/>
                </a:cubicBezTo>
                <a:cubicBezTo>
                  <a:pt x="122" y="373"/>
                  <a:pt x="117" y="368"/>
                  <a:pt x="117" y="362"/>
                </a:cubicBezTo>
                <a:cubicBezTo>
                  <a:pt x="117" y="356"/>
                  <a:pt x="122" y="352"/>
                  <a:pt x="128" y="352"/>
                </a:cubicBezTo>
                <a:cubicBezTo>
                  <a:pt x="256" y="352"/>
                  <a:pt x="256" y="352"/>
                  <a:pt x="256" y="352"/>
                </a:cubicBezTo>
                <a:cubicBezTo>
                  <a:pt x="262" y="352"/>
                  <a:pt x="266" y="356"/>
                  <a:pt x="266" y="362"/>
                </a:cubicBezTo>
                <a:cubicBezTo>
                  <a:pt x="266" y="368"/>
                  <a:pt x="262" y="373"/>
                  <a:pt x="256" y="373"/>
                </a:cubicBezTo>
                <a:close/>
                <a:moveTo>
                  <a:pt x="391" y="370"/>
                </a:moveTo>
                <a:cubicBezTo>
                  <a:pt x="389" y="372"/>
                  <a:pt x="386" y="373"/>
                  <a:pt x="384" y="373"/>
                </a:cubicBezTo>
                <a:cubicBezTo>
                  <a:pt x="381" y="373"/>
                  <a:pt x="378" y="372"/>
                  <a:pt x="376" y="370"/>
                </a:cubicBezTo>
                <a:cubicBezTo>
                  <a:pt x="279" y="272"/>
                  <a:pt x="279" y="272"/>
                  <a:pt x="279" y="272"/>
                </a:cubicBezTo>
                <a:cubicBezTo>
                  <a:pt x="242" y="310"/>
                  <a:pt x="242" y="310"/>
                  <a:pt x="242" y="310"/>
                </a:cubicBezTo>
                <a:cubicBezTo>
                  <a:pt x="242" y="310"/>
                  <a:pt x="242" y="310"/>
                  <a:pt x="242" y="310"/>
                </a:cubicBezTo>
                <a:cubicBezTo>
                  <a:pt x="246" y="314"/>
                  <a:pt x="246" y="321"/>
                  <a:pt x="242" y="325"/>
                </a:cubicBezTo>
                <a:cubicBezTo>
                  <a:pt x="240" y="327"/>
                  <a:pt x="237" y="328"/>
                  <a:pt x="234" y="328"/>
                </a:cubicBezTo>
                <a:cubicBezTo>
                  <a:pt x="231" y="328"/>
                  <a:pt x="229" y="327"/>
                  <a:pt x="227" y="325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47" y="246"/>
                  <a:pt x="147" y="239"/>
                  <a:pt x="151" y="235"/>
                </a:cubicBezTo>
                <a:cubicBezTo>
                  <a:pt x="155" y="230"/>
                  <a:pt x="162" y="230"/>
                  <a:pt x="166" y="235"/>
                </a:cubicBezTo>
                <a:cubicBezTo>
                  <a:pt x="257" y="144"/>
                  <a:pt x="257" y="144"/>
                  <a:pt x="257" y="144"/>
                </a:cubicBezTo>
                <a:cubicBezTo>
                  <a:pt x="253" y="140"/>
                  <a:pt x="253" y="133"/>
                  <a:pt x="257" y="129"/>
                </a:cubicBezTo>
                <a:cubicBezTo>
                  <a:pt x="261" y="125"/>
                  <a:pt x="268" y="125"/>
                  <a:pt x="272" y="129"/>
                </a:cubicBezTo>
                <a:cubicBezTo>
                  <a:pt x="347" y="204"/>
                  <a:pt x="347" y="204"/>
                  <a:pt x="347" y="204"/>
                </a:cubicBezTo>
                <a:cubicBezTo>
                  <a:pt x="352" y="209"/>
                  <a:pt x="352" y="215"/>
                  <a:pt x="347" y="220"/>
                </a:cubicBezTo>
                <a:cubicBezTo>
                  <a:pt x="345" y="222"/>
                  <a:pt x="343" y="223"/>
                  <a:pt x="340" y="223"/>
                </a:cubicBezTo>
                <a:cubicBezTo>
                  <a:pt x="337" y="223"/>
                  <a:pt x="334" y="222"/>
                  <a:pt x="332" y="220"/>
                </a:cubicBezTo>
                <a:cubicBezTo>
                  <a:pt x="295" y="257"/>
                  <a:pt x="295" y="257"/>
                  <a:pt x="295" y="257"/>
                </a:cubicBezTo>
                <a:cubicBezTo>
                  <a:pt x="295" y="257"/>
                  <a:pt x="295" y="257"/>
                  <a:pt x="295" y="257"/>
                </a:cubicBezTo>
                <a:cubicBezTo>
                  <a:pt x="391" y="355"/>
                  <a:pt x="391" y="355"/>
                  <a:pt x="391" y="355"/>
                </a:cubicBezTo>
                <a:cubicBezTo>
                  <a:pt x="395" y="359"/>
                  <a:pt x="395" y="366"/>
                  <a:pt x="391" y="370"/>
                </a:cubicBezTo>
                <a:close/>
                <a:moveTo>
                  <a:pt x="317" y="204"/>
                </a:moveTo>
                <a:cubicBezTo>
                  <a:pt x="227" y="295"/>
                  <a:pt x="227" y="295"/>
                  <a:pt x="227" y="295"/>
                </a:cubicBezTo>
                <a:cubicBezTo>
                  <a:pt x="181" y="250"/>
                  <a:pt x="181" y="250"/>
                  <a:pt x="181" y="250"/>
                </a:cubicBezTo>
                <a:cubicBezTo>
                  <a:pt x="272" y="159"/>
                  <a:pt x="272" y="159"/>
                  <a:pt x="272" y="159"/>
                </a:cubicBezTo>
                <a:lnTo>
                  <a:pt x="317" y="2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9" name="Freeform 589">
            <a:extLst>
              <a:ext uri="{FF2B5EF4-FFF2-40B4-BE49-F238E27FC236}">
                <a16:creationId xmlns:a16="http://schemas.microsoft.com/office/drawing/2014/main" id="{6467EBBE-B638-F7A0-F906-DC230004AE7F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640191" y="3253933"/>
            <a:ext cx="722084" cy="722084"/>
          </a:xfrm>
          <a:custGeom>
            <a:avLst/>
            <a:gdLst>
              <a:gd name="T0" fmla="*/ 384 w 512"/>
              <a:gd name="T1" fmla="*/ 157 h 512"/>
              <a:gd name="T2" fmla="*/ 384 w 512"/>
              <a:gd name="T3" fmla="*/ 349 h 512"/>
              <a:gd name="T4" fmla="*/ 266 w 512"/>
              <a:gd name="T5" fmla="*/ 348 h 512"/>
              <a:gd name="T6" fmla="*/ 266 w 512"/>
              <a:gd name="T7" fmla="*/ 157 h 512"/>
              <a:gd name="T8" fmla="*/ 384 w 512"/>
              <a:gd name="T9" fmla="*/ 157 h 512"/>
              <a:gd name="T10" fmla="*/ 512 w 512"/>
              <a:gd name="T11" fmla="*/ 256 h 512"/>
              <a:gd name="T12" fmla="*/ 256 w 512"/>
              <a:gd name="T13" fmla="*/ 512 h 512"/>
              <a:gd name="T14" fmla="*/ 0 w 512"/>
              <a:gd name="T15" fmla="*/ 256 h 512"/>
              <a:gd name="T16" fmla="*/ 256 w 512"/>
              <a:gd name="T17" fmla="*/ 0 h 512"/>
              <a:gd name="T18" fmla="*/ 512 w 512"/>
              <a:gd name="T19" fmla="*/ 256 h 512"/>
              <a:gd name="T20" fmla="*/ 405 w 512"/>
              <a:gd name="T21" fmla="*/ 149 h 512"/>
              <a:gd name="T22" fmla="*/ 398 w 512"/>
              <a:gd name="T23" fmla="*/ 139 h 512"/>
              <a:gd name="T24" fmla="*/ 256 w 512"/>
              <a:gd name="T25" fmla="*/ 138 h 512"/>
              <a:gd name="T26" fmla="*/ 114 w 512"/>
              <a:gd name="T27" fmla="*/ 139 h 512"/>
              <a:gd name="T28" fmla="*/ 106 w 512"/>
              <a:gd name="T29" fmla="*/ 149 h 512"/>
              <a:gd name="T30" fmla="*/ 106 w 512"/>
              <a:gd name="T31" fmla="*/ 362 h 512"/>
              <a:gd name="T32" fmla="*/ 111 w 512"/>
              <a:gd name="T33" fmla="*/ 371 h 512"/>
              <a:gd name="T34" fmla="*/ 121 w 512"/>
              <a:gd name="T35" fmla="*/ 372 h 512"/>
              <a:gd name="T36" fmla="*/ 253 w 512"/>
              <a:gd name="T37" fmla="*/ 373 h 512"/>
              <a:gd name="T38" fmla="*/ 256 w 512"/>
              <a:gd name="T39" fmla="*/ 373 h 512"/>
              <a:gd name="T40" fmla="*/ 260 w 512"/>
              <a:gd name="T41" fmla="*/ 372 h 512"/>
              <a:gd name="T42" fmla="*/ 260 w 512"/>
              <a:gd name="T43" fmla="*/ 372 h 512"/>
              <a:gd name="T44" fmla="*/ 391 w 512"/>
              <a:gd name="T45" fmla="*/ 373 h 512"/>
              <a:gd name="T46" fmla="*/ 401 w 512"/>
              <a:gd name="T47" fmla="*/ 371 h 512"/>
              <a:gd name="T48" fmla="*/ 405 w 512"/>
              <a:gd name="T49" fmla="*/ 362 h 512"/>
              <a:gd name="T50" fmla="*/ 405 w 512"/>
              <a:gd name="T51" fmla="*/ 149 h 512"/>
              <a:gd name="T52" fmla="*/ 128 w 512"/>
              <a:gd name="T53" fmla="*/ 157 h 512"/>
              <a:gd name="T54" fmla="*/ 128 w 512"/>
              <a:gd name="T55" fmla="*/ 348 h 512"/>
              <a:gd name="T56" fmla="*/ 245 w 512"/>
              <a:gd name="T57" fmla="*/ 349 h 512"/>
              <a:gd name="T58" fmla="*/ 245 w 512"/>
              <a:gd name="T59" fmla="*/ 157 h 512"/>
              <a:gd name="T60" fmla="*/ 128 w 512"/>
              <a:gd name="T61" fmla="*/ 157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2" h="512">
                <a:moveTo>
                  <a:pt x="384" y="157"/>
                </a:moveTo>
                <a:cubicBezTo>
                  <a:pt x="384" y="349"/>
                  <a:pt x="384" y="349"/>
                  <a:pt x="384" y="349"/>
                </a:cubicBezTo>
                <a:cubicBezTo>
                  <a:pt x="328" y="335"/>
                  <a:pt x="287" y="342"/>
                  <a:pt x="266" y="348"/>
                </a:cubicBezTo>
                <a:cubicBezTo>
                  <a:pt x="266" y="157"/>
                  <a:pt x="266" y="157"/>
                  <a:pt x="266" y="157"/>
                </a:cubicBezTo>
                <a:cubicBezTo>
                  <a:pt x="321" y="144"/>
                  <a:pt x="367" y="153"/>
                  <a:pt x="384" y="157"/>
                </a:cubicBezTo>
                <a:close/>
                <a:moveTo>
                  <a:pt x="512" y="256"/>
                </a:moveTo>
                <a:cubicBezTo>
                  <a:pt x="512" y="397"/>
                  <a:pt x="397" y="512"/>
                  <a:pt x="256" y="512"/>
                </a:cubicBezTo>
                <a:cubicBezTo>
                  <a:pt x="114" y="512"/>
                  <a:pt x="0" y="397"/>
                  <a:pt x="0" y="256"/>
                </a:cubicBezTo>
                <a:cubicBezTo>
                  <a:pt x="0" y="114"/>
                  <a:pt x="114" y="0"/>
                  <a:pt x="256" y="0"/>
                </a:cubicBezTo>
                <a:cubicBezTo>
                  <a:pt x="397" y="0"/>
                  <a:pt x="512" y="114"/>
                  <a:pt x="512" y="256"/>
                </a:cubicBezTo>
                <a:close/>
                <a:moveTo>
                  <a:pt x="405" y="149"/>
                </a:moveTo>
                <a:cubicBezTo>
                  <a:pt x="405" y="144"/>
                  <a:pt x="402" y="140"/>
                  <a:pt x="398" y="139"/>
                </a:cubicBezTo>
                <a:cubicBezTo>
                  <a:pt x="395" y="138"/>
                  <a:pt x="334" y="117"/>
                  <a:pt x="256" y="138"/>
                </a:cubicBezTo>
                <a:cubicBezTo>
                  <a:pt x="243" y="133"/>
                  <a:pt x="191" y="120"/>
                  <a:pt x="114" y="139"/>
                </a:cubicBezTo>
                <a:cubicBezTo>
                  <a:pt x="110" y="140"/>
                  <a:pt x="106" y="144"/>
                  <a:pt x="106" y="149"/>
                </a:cubicBezTo>
                <a:cubicBezTo>
                  <a:pt x="106" y="362"/>
                  <a:pt x="106" y="362"/>
                  <a:pt x="106" y="362"/>
                </a:cubicBezTo>
                <a:cubicBezTo>
                  <a:pt x="106" y="366"/>
                  <a:pt x="108" y="369"/>
                  <a:pt x="111" y="371"/>
                </a:cubicBezTo>
                <a:cubicBezTo>
                  <a:pt x="114" y="373"/>
                  <a:pt x="118" y="374"/>
                  <a:pt x="121" y="372"/>
                </a:cubicBezTo>
                <a:cubicBezTo>
                  <a:pt x="122" y="372"/>
                  <a:pt x="178" y="350"/>
                  <a:pt x="253" y="373"/>
                </a:cubicBezTo>
                <a:cubicBezTo>
                  <a:pt x="254" y="373"/>
                  <a:pt x="255" y="373"/>
                  <a:pt x="256" y="373"/>
                </a:cubicBezTo>
                <a:cubicBezTo>
                  <a:pt x="257" y="373"/>
                  <a:pt x="259" y="373"/>
                  <a:pt x="260" y="372"/>
                </a:cubicBezTo>
                <a:cubicBezTo>
                  <a:pt x="260" y="372"/>
                  <a:pt x="260" y="372"/>
                  <a:pt x="260" y="372"/>
                </a:cubicBezTo>
                <a:cubicBezTo>
                  <a:pt x="261" y="372"/>
                  <a:pt x="311" y="350"/>
                  <a:pt x="391" y="373"/>
                </a:cubicBezTo>
                <a:cubicBezTo>
                  <a:pt x="395" y="373"/>
                  <a:pt x="398" y="373"/>
                  <a:pt x="401" y="371"/>
                </a:cubicBezTo>
                <a:cubicBezTo>
                  <a:pt x="403" y="369"/>
                  <a:pt x="405" y="366"/>
                  <a:pt x="405" y="362"/>
                </a:cubicBezTo>
                <a:lnTo>
                  <a:pt x="405" y="149"/>
                </a:lnTo>
                <a:close/>
                <a:moveTo>
                  <a:pt x="128" y="157"/>
                </a:moveTo>
                <a:cubicBezTo>
                  <a:pt x="128" y="348"/>
                  <a:pt x="128" y="348"/>
                  <a:pt x="128" y="348"/>
                </a:cubicBezTo>
                <a:cubicBezTo>
                  <a:pt x="149" y="342"/>
                  <a:pt x="192" y="336"/>
                  <a:pt x="245" y="349"/>
                </a:cubicBezTo>
                <a:cubicBezTo>
                  <a:pt x="245" y="157"/>
                  <a:pt x="245" y="157"/>
                  <a:pt x="245" y="157"/>
                </a:cubicBezTo>
                <a:cubicBezTo>
                  <a:pt x="229" y="153"/>
                  <a:pt x="187" y="144"/>
                  <a:pt x="128" y="1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0" name="Freeform 240">
            <a:extLst>
              <a:ext uri="{FF2B5EF4-FFF2-40B4-BE49-F238E27FC236}">
                <a16:creationId xmlns:a16="http://schemas.microsoft.com/office/drawing/2014/main" id="{4F2AA690-C140-F854-C201-0E80062E561F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993996" y="5362352"/>
            <a:ext cx="722084" cy="722084"/>
          </a:xfrm>
          <a:custGeom>
            <a:avLst/>
            <a:gdLst>
              <a:gd name="T0" fmla="*/ 359 w 512"/>
              <a:gd name="T1" fmla="*/ 182 h 512"/>
              <a:gd name="T2" fmla="*/ 374 w 512"/>
              <a:gd name="T3" fmla="*/ 197 h 512"/>
              <a:gd name="T4" fmla="*/ 329 w 512"/>
              <a:gd name="T5" fmla="*/ 242 h 512"/>
              <a:gd name="T6" fmla="*/ 313 w 512"/>
              <a:gd name="T7" fmla="*/ 227 h 512"/>
              <a:gd name="T8" fmla="*/ 359 w 512"/>
              <a:gd name="T9" fmla="*/ 182 h 512"/>
              <a:gd name="T10" fmla="*/ 512 w 512"/>
              <a:gd name="T11" fmla="*/ 256 h 512"/>
              <a:gd name="T12" fmla="*/ 256 w 512"/>
              <a:gd name="T13" fmla="*/ 512 h 512"/>
              <a:gd name="T14" fmla="*/ 0 w 512"/>
              <a:gd name="T15" fmla="*/ 256 h 512"/>
              <a:gd name="T16" fmla="*/ 256 w 512"/>
              <a:gd name="T17" fmla="*/ 0 h 512"/>
              <a:gd name="T18" fmla="*/ 512 w 512"/>
              <a:gd name="T19" fmla="*/ 256 h 512"/>
              <a:gd name="T20" fmla="*/ 143 w 512"/>
              <a:gd name="T21" fmla="*/ 327 h 512"/>
              <a:gd name="T22" fmla="*/ 153 w 512"/>
              <a:gd name="T23" fmla="*/ 319 h 512"/>
              <a:gd name="T24" fmla="*/ 194 w 512"/>
              <a:gd name="T25" fmla="*/ 263 h 512"/>
              <a:gd name="T26" fmla="*/ 105 w 512"/>
              <a:gd name="T27" fmla="*/ 234 h 512"/>
              <a:gd name="T28" fmla="*/ 96 w 512"/>
              <a:gd name="T29" fmla="*/ 246 h 512"/>
              <a:gd name="T30" fmla="*/ 107 w 512"/>
              <a:gd name="T31" fmla="*/ 256 h 512"/>
              <a:gd name="T32" fmla="*/ 174 w 512"/>
              <a:gd name="T33" fmla="*/ 269 h 512"/>
              <a:gd name="T34" fmla="*/ 145 w 512"/>
              <a:gd name="T35" fmla="*/ 299 h 512"/>
              <a:gd name="T36" fmla="*/ 122 w 512"/>
              <a:gd name="T37" fmla="*/ 326 h 512"/>
              <a:gd name="T38" fmla="*/ 143 w 512"/>
              <a:gd name="T39" fmla="*/ 360 h 512"/>
              <a:gd name="T40" fmla="*/ 149 w 512"/>
              <a:gd name="T41" fmla="*/ 362 h 512"/>
              <a:gd name="T42" fmla="*/ 158 w 512"/>
              <a:gd name="T43" fmla="*/ 358 h 512"/>
              <a:gd name="T44" fmla="*/ 155 w 512"/>
              <a:gd name="T45" fmla="*/ 343 h 512"/>
              <a:gd name="T46" fmla="*/ 143 w 512"/>
              <a:gd name="T47" fmla="*/ 327 h 512"/>
              <a:gd name="T48" fmla="*/ 396 w 512"/>
              <a:gd name="T49" fmla="*/ 205 h 512"/>
              <a:gd name="T50" fmla="*/ 400 w 512"/>
              <a:gd name="T51" fmla="*/ 197 h 512"/>
              <a:gd name="T52" fmla="*/ 396 w 512"/>
              <a:gd name="T53" fmla="*/ 190 h 512"/>
              <a:gd name="T54" fmla="*/ 366 w 512"/>
              <a:gd name="T55" fmla="*/ 159 h 512"/>
              <a:gd name="T56" fmla="*/ 351 w 512"/>
              <a:gd name="T57" fmla="*/ 159 h 512"/>
              <a:gd name="T58" fmla="*/ 200 w 512"/>
              <a:gd name="T59" fmla="*/ 310 h 512"/>
              <a:gd name="T60" fmla="*/ 198 w 512"/>
              <a:gd name="T61" fmla="*/ 314 h 512"/>
              <a:gd name="T62" fmla="*/ 183 w 512"/>
              <a:gd name="T63" fmla="*/ 360 h 512"/>
              <a:gd name="T64" fmla="*/ 185 w 512"/>
              <a:gd name="T65" fmla="*/ 371 h 512"/>
              <a:gd name="T66" fmla="*/ 193 w 512"/>
              <a:gd name="T67" fmla="*/ 374 h 512"/>
              <a:gd name="T68" fmla="*/ 196 w 512"/>
              <a:gd name="T69" fmla="*/ 373 h 512"/>
              <a:gd name="T70" fmla="*/ 241 w 512"/>
              <a:gd name="T71" fmla="*/ 358 h 512"/>
              <a:gd name="T72" fmla="*/ 246 w 512"/>
              <a:gd name="T73" fmla="*/ 356 h 512"/>
              <a:gd name="T74" fmla="*/ 396 w 512"/>
              <a:gd name="T75" fmla="*/ 205 h 512"/>
              <a:gd name="T76" fmla="*/ 413 w 512"/>
              <a:gd name="T77" fmla="*/ 237 h 512"/>
              <a:gd name="T78" fmla="*/ 397 w 512"/>
              <a:gd name="T79" fmla="*/ 237 h 512"/>
              <a:gd name="T80" fmla="*/ 355 w 512"/>
              <a:gd name="T81" fmla="*/ 280 h 512"/>
              <a:gd name="T82" fmla="*/ 355 w 512"/>
              <a:gd name="T83" fmla="*/ 295 h 512"/>
              <a:gd name="T84" fmla="*/ 362 w 512"/>
              <a:gd name="T85" fmla="*/ 298 h 512"/>
              <a:gd name="T86" fmla="*/ 370 w 512"/>
              <a:gd name="T87" fmla="*/ 295 h 512"/>
              <a:gd name="T88" fmla="*/ 413 w 512"/>
              <a:gd name="T89" fmla="*/ 253 h 512"/>
              <a:gd name="T90" fmla="*/ 413 w 512"/>
              <a:gd name="T91" fmla="*/ 237 h 512"/>
              <a:gd name="T92" fmla="*/ 217 w 512"/>
              <a:gd name="T93" fmla="*/ 324 h 512"/>
              <a:gd name="T94" fmla="*/ 210 w 512"/>
              <a:gd name="T95" fmla="*/ 346 h 512"/>
              <a:gd name="T96" fmla="*/ 232 w 512"/>
              <a:gd name="T97" fmla="*/ 339 h 512"/>
              <a:gd name="T98" fmla="*/ 313 w 512"/>
              <a:gd name="T99" fmla="*/ 257 h 512"/>
              <a:gd name="T100" fmla="*/ 298 w 512"/>
              <a:gd name="T101" fmla="*/ 242 h 512"/>
              <a:gd name="T102" fmla="*/ 217 w 512"/>
              <a:gd name="T103" fmla="*/ 324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12" h="512">
                <a:moveTo>
                  <a:pt x="359" y="182"/>
                </a:moveTo>
                <a:cubicBezTo>
                  <a:pt x="374" y="197"/>
                  <a:pt x="374" y="197"/>
                  <a:pt x="374" y="197"/>
                </a:cubicBezTo>
                <a:cubicBezTo>
                  <a:pt x="329" y="242"/>
                  <a:pt x="329" y="242"/>
                  <a:pt x="329" y="242"/>
                </a:cubicBezTo>
                <a:cubicBezTo>
                  <a:pt x="313" y="227"/>
                  <a:pt x="313" y="227"/>
                  <a:pt x="313" y="227"/>
                </a:cubicBezTo>
                <a:lnTo>
                  <a:pt x="359" y="182"/>
                </a:lnTo>
                <a:close/>
                <a:moveTo>
                  <a:pt x="512" y="256"/>
                </a:moveTo>
                <a:cubicBezTo>
                  <a:pt x="512" y="397"/>
                  <a:pt x="397" y="512"/>
                  <a:pt x="256" y="512"/>
                </a:cubicBezTo>
                <a:cubicBezTo>
                  <a:pt x="114" y="512"/>
                  <a:pt x="0" y="397"/>
                  <a:pt x="0" y="256"/>
                </a:cubicBezTo>
                <a:cubicBezTo>
                  <a:pt x="0" y="114"/>
                  <a:pt x="114" y="0"/>
                  <a:pt x="256" y="0"/>
                </a:cubicBezTo>
                <a:cubicBezTo>
                  <a:pt x="397" y="0"/>
                  <a:pt x="512" y="114"/>
                  <a:pt x="512" y="256"/>
                </a:cubicBezTo>
                <a:close/>
                <a:moveTo>
                  <a:pt x="143" y="327"/>
                </a:moveTo>
                <a:cubicBezTo>
                  <a:pt x="143" y="325"/>
                  <a:pt x="147" y="322"/>
                  <a:pt x="153" y="319"/>
                </a:cubicBezTo>
                <a:cubicBezTo>
                  <a:pt x="183" y="305"/>
                  <a:pt x="200" y="283"/>
                  <a:pt x="194" y="263"/>
                </a:cubicBezTo>
                <a:cubicBezTo>
                  <a:pt x="191" y="250"/>
                  <a:pt x="175" y="228"/>
                  <a:pt x="105" y="234"/>
                </a:cubicBezTo>
                <a:cubicBezTo>
                  <a:pt x="100" y="235"/>
                  <a:pt x="95" y="240"/>
                  <a:pt x="96" y="246"/>
                </a:cubicBezTo>
                <a:cubicBezTo>
                  <a:pt x="96" y="252"/>
                  <a:pt x="101" y="256"/>
                  <a:pt x="107" y="256"/>
                </a:cubicBezTo>
                <a:cubicBezTo>
                  <a:pt x="156" y="251"/>
                  <a:pt x="172" y="262"/>
                  <a:pt x="174" y="269"/>
                </a:cubicBezTo>
                <a:cubicBezTo>
                  <a:pt x="176" y="276"/>
                  <a:pt x="165" y="290"/>
                  <a:pt x="145" y="299"/>
                </a:cubicBezTo>
                <a:cubicBezTo>
                  <a:pt x="130" y="306"/>
                  <a:pt x="123" y="315"/>
                  <a:pt x="122" y="326"/>
                </a:cubicBezTo>
                <a:cubicBezTo>
                  <a:pt x="120" y="344"/>
                  <a:pt x="141" y="359"/>
                  <a:pt x="143" y="360"/>
                </a:cubicBezTo>
                <a:cubicBezTo>
                  <a:pt x="145" y="362"/>
                  <a:pt x="147" y="362"/>
                  <a:pt x="149" y="362"/>
                </a:cubicBezTo>
                <a:cubicBezTo>
                  <a:pt x="152" y="362"/>
                  <a:pt x="156" y="361"/>
                  <a:pt x="158" y="358"/>
                </a:cubicBezTo>
                <a:cubicBezTo>
                  <a:pt x="161" y="353"/>
                  <a:pt x="160" y="346"/>
                  <a:pt x="155" y="343"/>
                </a:cubicBezTo>
                <a:cubicBezTo>
                  <a:pt x="151" y="340"/>
                  <a:pt x="143" y="332"/>
                  <a:pt x="143" y="327"/>
                </a:cubicBezTo>
                <a:close/>
                <a:moveTo>
                  <a:pt x="396" y="205"/>
                </a:moveTo>
                <a:cubicBezTo>
                  <a:pt x="398" y="203"/>
                  <a:pt x="400" y="200"/>
                  <a:pt x="400" y="197"/>
                </a:cubicBezTo>
                <a:cubicBezTo>
                  <a:pt x="400" y="194"/>
                  <a:pt x="398" y="192"/>
                  <a:pt x="396" y="190"/>
                </a:cubicBezTo>
                <a:cubicBezTo>
                  <a:pt x="366" y="159"/>
                  <a:pt x="366" y="159"/>
                  <a:pt x="366" y="159"/>
                </a:cubicBezTo>
                <a:cubicBezTo>
                  <a:pt x="362" y="155"/>
                  <a:pt x="355" y="155"/>
                  <a:pt x="351" y="159"/>
                </a:cubicBezTo>
                <a:cubicBezTo>
                  <a:pt x="200" y="310"/>
                  <a:pt x="200" y="310"/>
                  <a:pt x="200" y="310"/>
                </a:cubicBezTo>
                <a:cubicBezTo>
                  <a:pt x="199" y="311"/>
                  <a:pt x="198" y="313"/>
                  <a:pt x="198" y="314"/>
                </a:cubicBezTo>
                <a:cubicBezTo>
                  <a:pt x="183" y="360"/>
                  <a:pt x="183" y="360"/>
                  <a:pt x="183" y="360"/>
                </a:cubicBezTo>
                <a:cubicBezTo>
                  <a:pt x="181" y="364"/>
                  <a:pt x="182" y="368"/>
                  <a:pt x="185" y="371"/>
                </a:cubicBezTo>
                <a:cubicBezTo>
                  <a:pt x="187" y="373"/>
                  <a:pt x="190" y="374"/>
                  <a:pt x="193" y="374"/>
                </a:cubicBezTo>
                <a:cubicBezTo>
                  <a:pt x="194" y="374"/>
                  <a:pt x="195" y="374"/>
                  <a:pt x="196" y="373"/>
                </a:cubicBezTo>
                <a:cubicBezTo>
                  <a:pt x="241" y="358"/>
                  <a:pt x="241" y="358"/>
                  <a:pt x="241" y="358"/>
                </a:cubicBezTo>
                <a:cubicBezTo>
                  <a:pt x="243" y="358"/>
                  <a:pt x="244" y="357"/>
                  <a:pt x="246" y="356"/>
                </a:cubicBezTo>
                <a:lnTo>
                  <a:pt x="396" y="205"/>
                </a:lnTo>
                <a:close/>
                <a:moveTo>
                  <a:pt x="413" y="237"/>
                </a:moveTo>
                <a:cubicBezTo>
                  <a:pt x="408" y="233"/>
                  <a:pt x="402" y="233"/>
                  <a:pt x="397" y="237"/>
                </a:cubicBezTo>
                <a:cubicBezTo>
                  <a:pt x="355" y="280"/>
                  <a:pt x="355" y="280"/>
                  <a:pt x="355" y="280"/>
                </a:cubicBezTo>
                <a:cubicBezTo>
                  <a:pt x="351" y="284"/>
                  <a:pt x="351" y="291"/>
                  <a:pt x="355" y="295"/>
                </a:cubicBezTo>
                <a:cubicBezTo>
                  <a:pt x="357" y="297"/>
                  <a:pt x="360" y="298"/>
                  <a:pt x="362" y="298"/>
                </a:cubicBezTo>
                <a:cubicBezTo>
                  <a:pt x="365" y="298"/>
                  <a:pt x="368" y="297"/>
                  <a:pt x="370" y="295"/>
                </a:cubicBezTo>
                <a:cubicBezTo>
                  <a:pt x="413" y="253"/>
                  <a:pt x="413" y="253"/>
                  <a:pt x="413" y="253"/>
                </a:cubicBezTo>
                <a:cubicBezTo>
                  <a:pt x="417" y="248"/>
                  <a:pt x="417" y="242"/>
                  <a:pt x="413" y="237"/>
                </a:cubicBezTo>
                <a:close/>
                <a:moveTo>
                  <a:pt x="217" y="324"/>
                </a:moveTo>
                <a:cubicBezTo>
                  <a:pt x="210" y="346"/>
                  <a:pt x="210" y="346"/>
                  <a:pt x="210" y="346"/>
                </a:cubicBezTo>
                <a:cubicBezTo>
                  <a:pt x="232" y="339"/>
                  <a:pt x="232" y="339"/>
                  <a:pt x="232" y="339"/>
                </a:cubicBezTo>
                <a:cubicBezTo>
                  <a:pt x="313" y="257"/>
                  <a:pt x="313" y="257"/>
                  <a:pt x="313" y="257"/>
                </a:cubicBezTo>
                <a:cubicBezTo>
                  <a:pt x="298" y="242"/>
                  <a:pt x="298" y="242"/>
                  <a:pt x="298" y="242"/>
                </a:cubicBezTo>
                <a:lnTo>
                  <a:pt x="217" y="3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B3015E4-2174-DE89-8753-FEA06FAC8792}"/>
              </a:ext>
            </a:extLst>
          </p:cNvPr>
          <p:cNvSpPr txBox="1"/>
          <p:nvPr/>
        </p:nvSpPr>
        <p:spPr>
          <a:xfrm>
            <a:off x="11589706" y="6417389"/>
            <a:ext cx="28759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en-US" sz="8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14418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E63895EA-C3AA-C6AF-9ACA-F76748C6C53C}"/>
              </a:ext>
            </a:extLst>
          </p:cNvPr>
          <p:cNvSpPr/>
          <p:nvPr/>
        </p:nvSpPr>
        <p:spPr>
          <a:xfrm>
            <a:off x="502349" y="1385896"/>
            <a:ext cx="1331395" cy="8865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4D59403E-F3CF-0730-71A1-CF17C5664E2E}"/>
              </a:ext>
            </a:extLst>
          </p:cNvPr>
          <p:cNvSpPr txBox="1"/>
          <p:nvPr/>
        </p:nvSpPr>
        <p:spPr>
          <a:xfrm>
            <a:off x="1959911" y="1385896"/>
            <a:ext cx="3938904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lang="en-US" sz="1500" b="1" dirty="0">
                <a:solidFill>
                  <a:srgbClr val="0070C0"/>
                </a:solidFill>
                <a:latin typeface="Calibri"/>
                <a:cs typeface="Calibri"/>
              </a:rPr>
              <a:t>Hong </a:t>
            </a:r>
            <a:r>
              <a:rPr lang="en-US" sz="1500" b="1" spc="-5" dirty="0">
                <a:solidFill>
                  <a:srgbClr val="0070C0"/>
                </a:solidFill>
                <a:latin typeface="Calibri"/>
                <a:cs typeface="Calibri"/>
              </a:rPr>
              <a:t>Kong</a:t>
            </a:r>
            <a:r>
              <a:rPr lang="en-US" sz="1500" spc="-5" dirty="0">
                <a:latin typeface="Calibri"/>
                <a:cs typeface="Calibri"/>
              </a:rPr>
              <a:t>: 5% concessionary tax rate, compared to statutory rate of 16.5%</a:t>
            </a:r>
            <a:r>
              <a:rPr lang="en-US" sz="1500" spc="-10" dirty="0">
                <a:latin typeface="Calibri"/>
                <a:cs typeface="Calibri"/>
              </a:rPr>
              <a:t>.  </a:t>
            </a:r>
            <a:r>
              <a:rPr lang="en-US" sz="1500" spc="-5" dirty="0">
                <a:latin typeface="Calibri"/>
                <a:cs typeface="Calibri"/>
              </a:rPr>
              <a:t>Qualifying IP assets include patents, copyrighted software and plant variety rights.</a:t>
            </a:r>
          </a:p>
          <a:p>
            <a:pPr marL="12700" marR="5080" algn="just">
              <a:lnSpc>
                <a:spcPct val="100000"/>
              </a:lnSpc>
            </a:pPr>
            <a:endParaRPr lang="en-US" sz="15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9375D620-AEB3-2078-ED7C-A20B1F69F651}"/>
              </a:ext>
            </a:extLst>
          </p:cNvPr>
          <p:cNvSpPr/>
          <p:nvPr/>
        </p:nvSpPr>
        <p:spPr>
          <a:xfrm>
            <a:off x="6420444" y="1398103"/>
            <a:ext cx="1327141" cy="8805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E997754E-ADBE-8EAB-DD05-5EC00EFF5BB5}"/>
              </a:ext>
            </a:extLst>
          </p:cNvPr>
          <p:cNvSpPr txBox="1"/>
          <p:nvPr/>
        </p:nvSpPr>
        <p:spPr>
          <a:xfrm>
            <a:off x="7873752" y="1398103"/>
            <a:ext cx="393840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1500" b="1" spc="-10" dirty="0">
                <a:solidFill>
                  <a:srgbClr val="0070C0"/>
                </a:solidFill>
                <a:latin typeface="Calibri"/>
                <a:cs typeface="Calibri"/>
              </a:rPr>
              <a:t>Singapore</a:t>
            </a:r>
            <a:r>
              <a:rPr sz="1500" spc="-10" dirty="0">
                <a:latin typeface="Calibri"/>
                <a:cs typeface="Calibri"/>
              </a:rPr>
              <a:t>: </a:t>
            </a:r>
            <a:r>
              <a:rPr lang="en-US" sz="1500" spc="-10" dirty="0">
                <a:latin typeface="Calibri"/>
                <a:cs typeface="Calibri"/>
              </a:rPr>
              <a:t>5% or 10% under IP Development Incentive, </a:t>
            </a:r>
            <a:r>
              <a:rPr lang="en-US" sz="1500" spc="-5" dirty="0">
                <a:latin typeface="Calibri"/>
                <a:cs typeface="Calibri"/>
              </a:rPr>
              <a:t>compared to statutory corporate tax rate of 17%.  Qualifying IP assets include patents, copyrighted software and family of IPRs.</a:t>
            </a:r>
            <a:endParaRPr sz="1500" dirty="0">
              <a:latin typeface="Calibri"/>
              <a:cs typeface="Calibri"/>
            </a:endParaRPr>
          </a:p>
        </p:txBody>
      </p:sp>
      <p:pic>
        <p:nvPicPr>
          <p:cNvPr id="6" name="Picture 2" descr="卢森堡国旗">
            <a:extLst>
              <a:ext uri="{FF2B5EF4-FFF2-40B4-BE49-F238E27FC236}">
                <a16:creationId xmlns:a16="http://schemas.microsoft.com/office/drawing/2014/main" id="{FE5C8D28-D23D-2A77-91B5-E53893AF4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43" y="5340569"/>
            <a:ext cx="1336157" cy="8016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1"/>
            </a:solidFill>
          </a:ln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668A58E7-6218-0B81-7C4F-DBD36304199B}"/>
              </a:ext>
            </a:extLst>
          </p:cNvPr>
          <p:cNvSpPr txBox="1"/>
          <p:nvPr/>
        </p:nvSpPr>
        <p:spPr>
          <a:xfrm>
            <a:off x="1939649" y="5310528"/>
            <a:ext cx="393890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lang="en-US" sz="1500" b="1" dirty="0">
                <a:solidFill>
                  <a:srgbClr val="0070C0"/>
                </a:solidFill>
                <a:latin typeface="Calibri"/>
                <a:cs typeface="Calibri"/>
              </a:rPr>
              <a:t>Luxembourg</a:t>
            </a:r>
            <a:r>
              <a:rPr sz="1500" spc="-5" dirty="0">
                <a:latin typeface="Calibri"/>
                <a:cs typeface="Calibri"/>
              </a:rPr>
              <a:t>: </a:t>
            </a:r>
            <a:r>
              <a:rPr lang="en-US" sz="1500" spc="-5" dirty="0">
                <a:latin typeface="Calibri"/>
                <a:cs typeface="Calibri"/>
              </a:rPr>
              <a:t>4.99% under Patent Box Regime, compared to statutory corporate tax rate of 24.94%.  Qualifying IP assets include patents and copyrighted software only.</a:t>
            </a:r>
            <a:endParaRPr sz="1500" dirty="0">
              <a:latin typeface="Calibri"/>
              <a:cs typeface="Calibri"/>
            </a:endParaRPr>
          </a:p>
        </p:txBody>
      </p:sp>
      <p:pic>
        <p:nvPicPr>
          <p:cNvPr id="8" name="Picture 4" descr="爱尔兰共和国国旗">
            <a:extLst>
              <a:ext uri="{FF2B5EF4-FFF2-40B4-BE49-F238E27FC236}">
                <a16:creationId xmlns:a16="http://schemas.microsoft.com/office/drawing/2014/main" id="{9945B4AD-6C79-E0BE-1519-339FD9013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877" y="2749097"/>
            <a:ext cx="1346171" cy="8016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1"/>
            </a:solidFill>
          </a:ln>
        </p:spPr>
      </p:pic>
      <p:sp>
        <p:nvSpPr>
          <p:cNvPr id="9" name="object 5">
            <a:extLst>
              <a:ext uri="{FF2B5EF4-FFF2-40B4-BE49-F238E27FC236}">
                <a16:creationId xmlns:a16="http://schemas.microsoft.com/office/drawing/2014/main" id="{4C325354-DB04-5963-5104-39956B8C14EA}"/>
              </a:ext>
            </a:extLst>
          </p:cNvPr>
          <p:cNvSpPr txBox="1"/>
          <p:nvPr/>
        </p:nvSpPr>
        <p:spPr>
          <a:xfrm>
            <a:off x="7873752" y="2706648"/>
            <a:ext cx="3938904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lang="en-US" sz="1500" b="1" dirty="0">
                <a:solidFill>
                  <a:srgbClr val="0070C0"/>
                </a:solidFill>
                <a:latin typeface="Calibri"/>
                <a:cs typeface="Calibri"/>
              </a:rPr>
              <a:t>Ireland</a:t>
            </a:r>
            <a:r>
              <a:rPr lang="en-US" sz="1500" spc="-5" dirty="0">
                <a:latin typeface="Calibri"/>
                <a:cs typeface="Calibri"/>
              </a:rPr>
              <a:t>: 10% under Knowledge Development Box Regime, compared to statutory corporate tax rate of 12.5%. Qualifying IP assets include patents and copyrighted software, and other intangible assets (subject to conditions).</a:t>
            </a:r>
            <a:endParaRPr lang="en-US" sz="1500" dirty="0">
              <a:latin typeface="Calibri"/>
              <a:cs typeface="Calibri"/>
            </a:endParaRPr>
          </a:p>
        </p:txBody>
      </p:sp>
      <p:pic>
        <p:nvPicPr>
          <p:cNvPr id="10" name="Picture 6" descr="以色列国旗">
            <a:extLst>
              <a:ext uri="{FF2B5EF4-FFF2-40B4-BE49-F238E27FC236}">
                <a16:creationId xmlns:a16="http://schemas.microsoft.com/office/drawing/2014/main" id="{108C387D-927C-CC84-07AA-D3AF600B2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94" y="5254937"/>
            <a:ext cx="1345790" cy="978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1"/>
            </a:solidFill>
          </a:ln>
        </p:spPr>
      </p:pic>
      <p:pic>
        <p:nvPicPr>
          <p:cNvPr id="11" name="Picture 2" descr="Flag of Malta">
            <a:extLst>
              <a:ext uri="{FF2B5EF4-FFF2-40B4-BE49-F238E27FC236}">
                <a16:creationId xmlns:a16="http://schemas.microsoft.com/office/drawing/2014/main" id="{6CD4E6D3-B0F1-1959-370D-ABC9595156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21" y="2706648"/>
            <a:ext cx="1329893" cy="8865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bject 5">
            <a:extLst>
              <a:ext uri="{FF2B5EF4-FFF2-40B4-BE49-F238E27FC236}">
                <a16:creationId xmlns:a16="http://schemas.microsoft.com/office/drawing/2014/main" id="{67130B56-BA33-8080-7ADB-654359B109CF}"/>
              </a:ext>
            </a:extLst>
          </p:cNvPr>
          <p:cNvSpPr txBox="1"/>
          <p:nvPr/>
        </p:nvSpPr>
        <p:spPr>
          <a:xfrm>
            <a:off x="1939649" y="2657502"/>
            <a:ext cx="393890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lang="en-US" sz="1500" b="1" dirty="0">
                <a:solidFill>
                  <a:srgbClr val="0070C0"/>
                </a:solidFill>
                <a:latin typeface="Calibri"/>
                <a:cs typeface="Calibri"/>
              </a:rPr>
              <a:t>Malta</a:t>
            </a:r>
            <a:r>
              <a:rPr sz="1500" spc="-5" dirty="0">
                <a:latin typeface="Calibri"/>
                <a:cs typeface="Calibri"/>
              </a:rPr>
              <a:t>: </a:t>
            </a:r>
            <a:r>
              <a:rPr lang="en-US" sz="1500" spc="-5" dirty="0">
                <a:latin typeface="Calibri"/>
                <a:cs typeface="Calibri"/>
              </a:rPr>
              <a:t>1.75% under Patent Box Regime (lowest in EU), compared to statutory corporate tax rate of 35%.  Qualifying IP assets include patents and copyrighted software only.</a:t>
            </a:r>
            <a:endParaRPr sz="1500" dirty="0">
              <a:latin typeface="Calibri"/>
              <a:cs typeface="Calibri"/>
            </a:endParaRP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8FFE0F5B-7CAA-59D4-D5D3-718C98AC1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27" y="4027400"/>
            <a:ext cx="1337577" cy="89116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bject 5">
            <a:extLst>
              <a:ext uri="{FF2B5EF4-FFF2-40B4-BE49-F238E27FC236}">
                <a16:creationId xmlns:a16="http://schemas.microsoft.com/office/drawing/2014/main" id="{49337D7B-C2B5-77B5-516B-CF41852D3BDE}"/>
              </a:ext>
            </a:extLst>
          </p:cNvPr>
          <p:cNvSpPr txBox="1"/>
          <p:nvPr/>
        </p:nvSpPr>
        <p:spPr>
          <a:xfrm>
            <a:off x="1939649" y="3980537"/>
            <a:ext cx="3938904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lang="en-US" sz="1500" b="1" dirty="0">
                <a:solidFill>
                  <a:srgbClr val="0070C0"/>
                </a:solidFill>
                <a:latin typeface="Calibri"/>
                <a:cs typeface="Calibri"/>
              </a:rPr>
              <a:t>Cyprus</a:t>
            </a:r>
            <a:r>
              <a:rPr sz="1500" spc="-5" dirty="0">
                <a:latin typeface="Calibri"/>
                <a:cs typeface="Calibri"/>
              </a:rPr>
              <a:t>: </a:t>
            </a:r>
            <a:r>
              <a:rPr lang="en-US" sz="1500" spc="-5" dirty="0">
                <a:latin typeface="Calibri"/>
                <a:cs typeface="Calibri"/>
              </a:rPr>
              <a:t>2.5% under Patent Box Regime, compared to statutory corporate tax rate of 12.5%.  Qualifying IP assets include patents and copyrighted software, and other intangible assets (subject to conditions).</a:t>
            </a:r>
            <a:endParaRPr sz="1500" dirty="0">
              <a:latin typeface="Calibri"/>
              <a:cs typeface="Calibri"/>
            </a:endParaRPr>
          </a:p>
        </p:txBody>
      </p:sp>
      <p:pic>
        <p:nvPicPr>
          <p:cNvPr id="15" name="Picture 4" descr="Civil and State Ensign of Switzerland">
            <a:extLst>
              <a:ext uri="{FF2B5EF4-FFF2-40B4-BE49-F238E27FC236}">
                <a16:creationId xmlns:a16="http://schemas.microsoft.com/office/drawing/2014/main" id="{452DE2E0-0B81-94A6-E4D2-FBF766063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95" y="3980537"/>
            <a:ext cx="1356454" cy="90430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bject 5">
            <a:extLst>
              <a:ext uri="{FF2B5EF4-FFF2-40B4-BE49-F238E27FC236}">
                <a16:creationId xmlns:a16="http://schemas.microsoft.com/office/drawing/2014/main" id="{0409BC95-ECBA-DD6D-7717-59AA57EA8242}"/>
              </a:ext>
            </a:extLst>
          </p:cNvPr>
          <p:cNvSpPr txBox="1"/>
          <p:nvPr/>
        </p:nvSpPr>
        <p:spPr>
          <a:xfrm>
            <a:off x="7873752" y="3976226"/>
            <a:ext cx="3938904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lang="en-US" sz="1500" b="1" dirty="0">
                <a:solidFill>
                  <a:srgbClr val="0070C0"/>
                </a:solidFill>
                <a:latin typeface="Calibri"/>
                <a:cs typeface="Calibri"/>
              </a:rPr>
              <a:t>Switzerland</a:t>
            </a:r>
            <a:r>
              <a:rPr lang="en-US" sz="1500" spc="-5" dirty="0">
                <a:latin typeface="Calibri"/>
                <a:cs typeface="Calibri"/>
              </a:rPr>
              <a:t>: Up to a 90% exemption from corporate tax under patent box regime, compared to statutory corporate tax rate of 11.9% to 21.6%, vary from canton to canton.  Applicable to patents only.</a:t>
            </a:r>
            <a:endParaRPr lang="en-US" sz="1500" dirty="0">
              <a:latin typeface="Calibri"/>
              <a:cs typeface="Calibri"/>
            </a:endParaRPr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3C0044C8-AE53-A3DC-12FA-799C9CCC99A8}"/>
              </a:ext>
            </a:extLst>
          </p:cNvPr>
          <p:cNvSpPr txBox="1"/>
          <p:nvPr/>
        </p:nvSpPr>
        <p:spPr>
          <a:xfrm>
            <a:off x="7873751" y="5254937"/>
            <a:ext cx="4183265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58445" algn="just" defTabSz="985838">
              <a:lnSpc>
                <a:spcPct val="100000"/>
              </a:lnSpc>
            </a:pPr>
            <a:r>
              <a:rPr lang="en-US" sz="15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Israel</a:t>
            </a:r>
            <a:r>
              <a:rPr lang="en-US"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15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5% to 16% </a:t>
            </a:r>
            <a:r>
              <a:rPr lang="en-US"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under Innovation Box Regime, compared to statutory corporate tax rate of 23%. Qualifying IP assets include patents and copyrighted software, and other intangible assets (subject to conditions)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D86355BC-9032-A211-666E-AF8818C6BC05}"/>
              </a:ext>
            </a:extLst>
          </p:cNvPr>
          <p:cNvSpPr txBox="1">
            <a:spLocks/>
          </p:cNvSpPr>
          <p:nvPr/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Compare the advantages</a:t>
            </a:r>
          </a:p>
          <a:p>
            <a:pPr marL="0" indent="0">
              <a:buNone/>
            </a:pP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A521959-317F-FE0E-5162-86C7FFDD084C}"/>
              </a:ext>
            </a:extLst>
          </p:cNvPr>
          <p:cNvSpPr txBox="1">
            <a:spLocks/>
          </p:cNvSpPr>
          <p:nvPr/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Hong Kong Patent box regime</a:t>
            </a:r>
          </a:p>
        </p:txBody>
      </p:sp>
    </p:spTree>
    <p:extLst>
      <p:ext uri="{BB962C8B-B14F-4D97-AF65-F5344CB8AC3E}">
        <p14:creationId xmlns:p14="http://schemas.microsoft.com/office/powerpoint/2010/main" val="126730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燕尾形 21"/>
          <p:cNvSpPr/>
          <p:nvPr/>
        </p:nvSpPr>
        <p:spPr>
          <a:xfrm rot="5400000">
            <a:off x="4156842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五边形 19"/>
          <p:cNvSpPr/>
          <p:nvPr/>
        </p:nvSpPr>
        <p:spPr>
          <a:xfrm rot="5400000">
            <a:off x="2300142" y="-104503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/>
          <p:cNvSpPr/>
          <p:nvPr/>
        </p:nvSpPr>
        <p:spPr>
          <a:xfrm rot="5400000">
            <a:off x="4903642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32178" y="1997129"/>
            <a:ext cx="5676900" cy="124523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75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演讲者简介页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840160" y="3243624"/>
            <a:ext cx="4861681" cy="721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Speaker Introduction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winniewmshek\Documents\♥ Past engagement reference ♥\CV\Profile pic\IMG_3175 - resized.JPG">
            <a:extLst>
              <a:ext uri="{FF2B5EF4-FFF2-40B4-BE49-F238E27FC236}">
                <a16:creationId xmlns:a16="http://schemas.microsoft.com/office/drawing/2014/main" id="{79C09178-DEA5-D8F1-725A-AC15A871450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10" y="487051"/>
            <a:ext cx="2096898" cy="261111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122;p3">
            <a:extLst>
              <a:ext uri="{FF2B5EF4-FFF2-40B4-BE49-F238E27FC236}">
                <a16:creationId xmlns:a16="http://schemas.microsoft.com/office/drawing/2014/main" id="{B36F2650-E42D-9EE4-63C4-189831547B74}"/>
              </a:ext>
            </a:extLst>
          </p:cNvPr>
          <p:cNvSpPr txBox="1"/>
          <p:nvPr/>
        </p:nvSpPr>
        <p:spPr>
          <a:xfrm>
            <a:off x="2724731" y="570038"/>
            <a:ext cx="4976363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/>
            <a:r>
              <a:rPr lang="en-US" sz="1400" b="1" dirty="0">
                <a:solidFill>
                  <a:srgbClr val="313131"/>
                </a:solidFill>
                <a:ea typeface="Calibri"/>
                <a:cs typeface="Calibri"/>
                <a:sym typeface="Calibri"/>
              </a:rPr>
              <a:t>Winnie Shek </a:t>
            </a:r>
            <a:r>
              <a:rPr lang="zh-CN" altLang="en-US" sz="1400" b="1" dirty="0">
                <a:solidFill>
                  <a:srgbClr val="313131"/>
                </a:solidFill>
                <a:ea typeface="Calibri"/>
                <a:cs typeface="Calibri"/>
                <a:sym typeface="Calibri"/>
              </a:rPr>
              <a:t>石咏文</a:t>
            </a:r>
            <a:endParaRPr lang="en-US" sz="1400" b="1" dirty="0">
              <a:solidFill>
                <a:srgbClr val="313131"/>
              </a:solidFill>
              <a:ea typeface="Calibri"/>
              <a:cs typeface="Calibri"/>
              <a:sym typeface="Calibri"/>
            </a:endParaRPr>
          </a:p>
          <a:p>
            <a:pPr lvl="0"/>
            <a:endParaRPr lang="en-US" sz="1400" b="1" dirty="0">
              <a:solidFill>
                <a:srgbClr val="313131"/>
              </a:solidFill>
              <a:ea typeface="Calibri"/>
              <a:cs typeface="Calibri"/>
              <a:sym typeface="Calibri"/>
            </a:endParaRPr>
          </a:p>
          <a:p>
            <a:pPr lvl="0"/>
            <a:r>
              <a:rPr lang="en-US" sz="1400" dirty="0">
                <a:solidFill>
                  <a:srgbClr val="313131"/>
                </a:solidFill>
                <a:ea typeface="Calibri"/>
                <a:cs typeface="Calibri"/>
                <a:sym typeface="Calibri"/>
              </a:rPr>
              <a:t>President of the Taxation Institute of Hong Kong </a:t>
            </a:r>
          </a:p>
          <a:p>
            <a:pPr lvl="0"/>
            <a:r>
              <a:rPr lang="en-US" sz="1400" dirty="0">
                <a:solidFill>
                  <a:srgbClr val="313131"/>
                </a:solidFill>
                <a:ea typeface="Calibri"/>
                <a:cs typeface="Calibri"/>
                <a:sym typeface="Calibri"/>
              </a:rPr>
              <a:t>Tax Partner, Deloitte China </a:t>
            </a:r>
          </a:p>
          <a:p>
            <a:pPr lvl="0"/>
            <a:r>
              <a:rPr lang="en-US" sz="1400" dirty="0">
                <a:solidFill>
                  <a:srgbClr val="313131"/>
                </a:solidFill>
                <a:ea typeface="Calibri"/>
                <a:cs typeface="Calibri"/>
                <a:sym typeface="Calibri"/>
              </a:rPr>
              <a:t>Email: </a:t>
            </a:r>
            <a:r>
              <a:rPr lang="en-US" sz="1400" dirty="0">
                <a:solidFill>
                  <a:srgbClr val="313131"/>
                </a:solidFill>
                <a:ea typeface="Calibri"/>
                <a:cs typeface="Calibri"/>
                <a:sym typeface="Calibri"/>
                <a:hlinkClick r:id="rId5"/>
              </a:rPr>
              <a:t>winniewmshek@deloitte.com.hk</a:t>
            </a:r>
            <a:r>
              <a:rPr lang="en-US" sz="1400" dirty="0">
                <a:solidFill>
                  <a:srgbClr val="313131"/>
                </a:solidFill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5" name="Google Shape;1123;p3">
            <a:extLst>
              <a:ext uri="{FF2B5EF4-FFF2-40B4-BE49-F238E27FC236}">
                <a16:creationId xmlns:a16="http://schemas.microsoft.com/office/drawing/2014/main" id="{E7B806AC-8E36-C1E7-C6CB-D83A44D83A70}"/>
              </a:ext>
            </a:extLst>
          </p:cNvPr>
          <p:cNvSpPr/>
          <p:nvPr/>
        </p:nvSpPr>
        <p:spPr>
          <a:xfrm>
            <a:off x="2724731" y="1894200"/>
            <a:ext cx="9154080" cy="4339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just"/>
            <a:r>
              <a:rPr lang="en-US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Winnie Shek has over 20 years of professional experience in Hong Kong, PRC, and cross-border business and tax advisory services.  She is specialized in providing tax and regulatory advice to multinational corporations, State-Owned Enterprises, listed companies as well as high-potential private companies. She has deep experience in all kinds of corporate tax projects, from general tax/regulatory compliance to tax planning and implementation including investment strategies and corporate reorganizations. She is particularly experienced in providing pre-IPO tax solutions to her clients, including identification and cleaning-up of uncertain tax positions, advising the tax implications from pre-IPO restructuring, etc.</a:t>
            </a:r>
          </a:p>
          <a:p>
            <a:pPr lvl="0" algn="just"/>
            <a:endParaRPr lang="en-US"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lvl="0" algn="just"/>
            <a:r>
              <a:rPr lang="en-US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In recent years, Winnie has turned </a:t>
            </a:r>
            <a:r>
              <a:rPr lang="en-US" altLang="zh-CN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her</a:t>
            </a:r>
            <a:r>
              <a:rPr lang="en-US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focus to contentious topics for instance taxation of virtual and digital assets.  She also spent time in driving technology-advancement in tax arena including digitalization of tax reporting and tax function, etc.</a:t>
            </a:r>
          </a:p>
          <a:p>
            <a:pPr lvl="0" algn="just"/>
            <a:endParaRPr lang="en-US"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lvl="0" algn="just"/>
            <a:r>
              <a:rPr lang="en-US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Her broad and extensive client-serving experience covers various industries, including telecom, digital business, consumer products, property development and construction, energy &amp; resources, etc.  </a:t>
            </a:r>
          </a:p>
          <a:p>
            <a:pPr lvl="0" algn="just"/>
            <a:endParaRPr lang="en-US"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lvl="0" algn="just"/>
            <a:r>
              <a:rPr lang="en-US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Apart from her partner role in Deloitte China, Winnie also serves as a Vice President of the Taxation Institute of Hong Kong (2022-2024). She is also a frequent speaker at various seminar and tax workshop.</a:t>
            </a:r>
          </a:p>
          <a:p>
            <a:pPr lvl="0"/>
            <a:endParaRPr lang="en-US"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lvl="0"/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Professional Affiliations and Certifications </a:t>
            </a:r>
          </a:p>
          <a:p>
            <a:pPr lvl="0"/>
            <a:endParaRPr lang="en-US"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Fellow Member and Council Member, the Taxation Institute of Hong Kong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Chartered Tax Advisor (TIHK)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Member, Hong Kong Institute of Certified Public Accountants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Member, the Association of Chartered Certified Accountants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Member, the Institute of Chartered Accountants in England and Wales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燕尾形 21"/>
          <p:cNvSpPr/>
          <p:nvPr/>
        </p:nvSpPr>
        <p:spPr>
          <a:xfrm rot="5400000">
            <a:off x="4156842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五边形 19"/>
          <p:cNvSpPr/>
          <p:nvPr/>
        </p:nvSpPr>
        <p:spPr>
          <a:xfrm rot="5400000">
            <a:off x="2300142" y="-104503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/>
          <p:cNvSpPr/>
          <p:nvPr/>
        </p:nvSpPr>
        <p:spPr>
          <a:xfrm rot="5400000">
            <a:off x="4903642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32178" y="1997129"/>
            <a:ext cx="5582920" cy="124523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75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r>
              <a:rPr lang="zh-CN" altLang="en-US" sz="75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模版封面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256915" y="3242310"/>
            <a:ext cx="5678170" cy="721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PPT Template Cover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41585" y="1782366"/>
            <a:ext cx="86154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/>
              <a:t>Revitalizing and bringing purpose to tax compliance – Hong Kong update on e-filing and patent box regime </a:t>
            </a:r>
            <a:endParaRPr lang="zh-CN" altLang="en-US" sz="4000" dirty="0"/>
          </a:p>
        </p:txBody>
      </p:sp>
      <p:sp>
        <p:nvSpPr>
          <p:cNvPr id="3" name="文本框 2"/>
          <p:cNvSpPr txBox="1"/>
          <p:nvPr/>
        </p:nvSpPr>
        <p:spPr>
          <a:xfrm>
            <a:off x="2533475" y="4214617"/>
            <a:ext cx="74317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/>
              <a:t>Winnie Shek </a:t>
            </a:r>
            <a:r>
              <a:rPr lang="zh-CN" altLang="en-US" sz="2400" b="1" dirty="0">
                <a:solidFill>
                  <a:srgbClr val="313131"/>
                </a:solidFill>
                <a:ea typeface="Calibri"/>
                <a:cs typeface="Calibri"/>
                <a:sym typeface="Calibri"/>
              </a:rPr>
              <a:t>石咏文</a:t>
            </a:r>
            <a:endParaRPr lang="en-US" altLang="zh-CN" sz="2400" b="1" dirty="0"/>
          </a:p>
          <a:p>
            <a:pPr algn="ctr"/>
            <a:r>
              <a:rPr lang="en-US" altLang="zh-CN" sz="2400" dirty="0"/>
              <a:t>President of the Taxation of Institute of Hong Kong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燕尾形 21"/>
          <p:cNvSpPr/>
          <p:nvPr/>
        </p:nvSpPr>
        <p:spPr>
          <a:xfrm rot="5400000">
            <a:off x="4156842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五边形 19"/>
          <p:cNvSpPr/>
          <p:nvPr/>
        </p:nvSpPr>
        <p:spPr>
          <a:xfrm rot="5400000">
            <a:off x="2300142" y="-104503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/>
          <p:cNvSpPr/>
          <p:nvPr/>
        </p:nvSpPr>
        <p:spPr>
          <a:xfrm rot="5400000">
            <a:off x="4903642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32178" y="1997129"/>
            <a:ext cx="5582920" cy="124523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75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r>
              <a:rPr lang="zh-CN" altLang="en-US" sz="75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模版内页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256915" y="3242310"/>
            <a:ext cx="5678170" cy="721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PPT Template Inner Page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1D59D1E8-CCDA-F48F-0EAB-5586871E1804}"/>
              </a:ext>
            </a:extLst>
          </p:cNvPr>
          <p:cNvGrpSpPr/>
          <p:nvPr/>
        </p:nvGrpSpPr>
        <p:grpSpPr>
          <a:xfrm>
            <a:off x="304800" y="777240"/>
            <a:ext cx="11654943" cy="5625131"/>
            <a:chOff x="492596" y="778028"/>
            <a:chExt cx="14086264" cy="751912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023A5A8-4AF8-784B-DA32-46DDF748C8DE}"/>
                </a:ext>
              </a:extLst>
            </p:cNvPr>
            <p:cNvSpPr/>
            <p:nvPr/>
          </p:nvSpPr>
          <p:spPr>
            <a:xfrm>
              <a:off x="563880" y="1577340"/>
              <a:ext cx="2971800" cy="5334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E-invoicing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E254AC3-6076-0AB8-BB9D-9DE3216CDF94}"/>
                </a:ext>
              </a:extLst>
            </p:cNvPr>
            <p:cNvSpPr/>
            <p:nvPr/>
          </p:nvSpPr>
          <p:spPr>
            <a:xfrm>
              <a:off x="563880" y="4549140"/>
              <a:ext cx="2971800" cy="5334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E-Reporting</a:t>
              </a:r>
            </a:p>
          </p:txBody>
        </p:sp>
        <p:sp>
          <p:nvSpPr>
            <p:cNvPr id="9" name="Freeform 346">
              <a:extLst>
                <a:ext uri="{FF2B5EF4-FFF2-40B4-BE49-F238E27FC236}">
                  <a16:creationId xmlns:a16="http://schemas.microsoft.com/office/drawing/2014/main" id="{C909EC3D-D35A-AE44-AA69-8BA7C17CF6D6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34383" y="778028"/>
              <a:ext cx="639097" cy="639097"/>
            </a:xfrm>
            <a:custGeom>
              <a:avLst/>
              <a:gdLst>
                <a:gd name="T0" fmla="*/ 277 w 512"/>
                <a:gd name="T1" fmla="*/ 394 h 512"/>
                <a:gd name="T2" fmla="*/ 149 w 512"/>
                <a:gd name="T3" fmla="*/ 202 h 512"/>
                <a:gd name="T4" fmla="*/ 170 w 512"/>
                <a:gd name="T5" fmla="*/ 224 h 512"/>
                <a:gd name="T6" fmla="*/ 266 w 512"/>
                <a:gd name="T7" fmla="*/ 234 h 512"/>
                <a:gd name="T8" fmla="*/ 170 w 512"/>
                <a:gd name="T9" fmla="*/ 245 h 512"/>
                <a:gd name="T10" fmla="*/ 170 w 512"/>
                <a:gd name="T11" fmla="*/ 224 h 512"/>
                <a:gd name="T12" fmla="*/ 256 w 512"/>
                <a:gd name="T13" fmla="*/ 266 h 512"/>
                <a:gd name="T14" fmla="*/ 256 w 512"/>
                <a:gd name="T15" fmla="*/ 288 h 512"/>
                <a:gd name="T16" fmla="*/ 160 w 512"/>
                <a:gd name="T17" fmla="*/ 277 h 512"/>
                <a:gd name="T18" fmla="*/ 170 w 512"/>
                <a:gd name="T19" fmla="*/ 309 h 512"/>
                <a:gd name="T20" fmla="*/ 266 w 512"/>
                <a:gd name="T21" fmla="*/ 320 h 512"/>
                <a:gd name="T22" fmla="*/ 170 w 512"/>
                <a:gd name="T23" fmla="*/ 330 h 512"/>
                <a:gd name="T24" fmla="*/ 170 w 512"/>
                <a:gd name="T25" fmla="*/ 309 h 512"/>
                <a:gd name="T26" fmla="*/ 256 w 512"/>
                <a:gd name="T27" fmla="*/ 352 h 512"/>
                <a:gd name="T28" fmla="*/ 256 w 512"/>
                <a:gd name="T29" fmla="*/ 373 h 512"/>
                <a:gd name="T30" fmla="*/ 160 w 512"/>
                <a:gd name="T31" fmla="*/ 362 h 512"/>
                <a:gd name="T32" fmla="*/ 256 w 512"/>
                <a:gd name="T33" fmla="*/ 0 h 512"/>
                <a:gd name="T34" fmla="*/ 256 w 512"/>
                <a:gd name="T35" fmla="*/ 512 h 512"/>
                <a:gd name="T36" fmla="*/ 256 w 512"/>
                <a:gd name="T37" fmla="*/ 0 h 512"/>
                <a:gd name="T38" fmla="*/ 288 w 512"/>
                <a:gd name="T39" fmla="*/ 416 h 512"/>
                <a:gd name="T40" fmla="*/ 128 w 512"/>
                <a:gd name="T41" fmla="*/ 405 h 512"/>
                <a:gd name="T42" fmla="*/ 138 w 512"/>
                <a:gd name="T43" fmla="*/ 181 h 512"/>
                <a:gd name="T44" fmla="*/ 298 w 512"/>
                <a:gd name="T45" fmla="*/ 192 h 512"/>
                <a:gd name="T46" fmla="*/ 341 w 512"/>
                <a:gd name="T47" fmla="*/ 362 h 512"/>
                <a:gd name="T48" fmla="*/ 320 w 512"/>
                <a:gd name="T49" fmla="*/ 362 h 512"/>
                <a:gd name="T50" fmla="*/ 181 w 512"/>
                <a:gd name="T51" fmla="*/ 160 h 512"/>
                <a:gd name="T52" fmla="*/ 181 w 512"/>
                <a:gd name="T53" fmla="*/ 138 h 512"/>
                <a:gd name="T54" fmla="*/ 341 w 512"/>
                <a:gd name="T55" fmla="*/ 149 h 512"/>
                <a:gd name="T56" fmla="*/ 384 w 512"/>
                <a:gd name="T57" fmla="*/ 320 h 512"/>
                <a:gd name="T58" fmla="*/ 362 w 512"/>
                <a:gd name="T59" fmla="*/ 320 h 512"/>
                <a:gd name="T60" fmla="*/ 224 w 512"/>
                <a:gd name="T61" fmla="*/ 117 h 512"/>
                <a:gd name="T62" fmla="*/ 224 w 512"/>
                <a:gd name="T63" fmla="*/ 96 h 512"/>
                <a:gd name="T64" fmla="*/ 384 w 512"/>
                <a:gd name="T65" fmla="*/ 106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2" h="512">
                  <a:moveTo>
                    <a:pt x="149" y="394"/>
                  </a:moveTo>
                  <a:cubicBezTo>
                    <a:pt x="277" y="394"/>
                    <a:pt x="277" y="394"/>
                    <a:pt x="277" y="394"/>
                  </a:cubicBezTo>
                  <a:cubicBezTo>
                    <a:pt x="277" y="202"/>
                    <a:pt x="277" y="202"/>
                    <a:pt x="277" y="202"/>
                  </a:cubicBezTo>
                  <a:cubicBezTo>
                    <a:pt x="149" y="202"/>
                    <a:pt x="149" y="202"/>
                    <a:pt x="149" y="202"/>
                  </a:cubicBezTo>
                  <a:lnTo>
                    <a:pt x="149" y="394"/>
                  </a:lnTo>
                  <a:close/>
                  <a:moveTo>
                    <a:pt x="170" y="224"/>
                  </a:moveTo>
                  <a:cubicBezTo>
                    <a:pt x="256" y="224"/>
                    <a:pt x="256" y="224"/>
                    <a:pt x="256" y="224"/>
                  </a:cubicBezTo>
                  <a:cubicBezTo>
                    <a:pt x="262" y="224"/>
                    <a:pt x="266" y="228"/>
                    <a:pt x="266" y="234"/>
                  </a:cubicBezTo>
                  <a:cubicBezTo>
                    <a:pt x="266" y="240"/>
                    <a:pt x="262" y="245"/>
                    <a:pt x="256" y="245"/>
                  </a:cubicBezTo>
                  <a:cubicBezTo>
                    <a:pt x="170" y="245"/>
                    <a:pt x="170" y="245"/>
                    <a:pt x="170" y="245"/>
                  </a:cubicBezTo>
                  <a:cubicBezTo>
                    <a:pt x="164" y="245"/>
                    <a:pt x="160" y="240"/>
                    <a:pt x="160" y="234"/>
                  </a:cubicBezTo>
                  <a:cubicBezTo>
                    <a:pt x="160" y="228"/>
                    <a:pt x="164" y="224"/>
                    <a:pt x="170" y="224"/>
                  </a:cubicBezTo>
                  <a:close/>
                  <a:moveTo>
                    <a:pt x="170" y="266"/>
                  </a:moveTo>
                  <a:cubicBezTo>
                    <a:pt x="256" y="266"/>
                    <a:pt x="256" y="266"/>
                    <a:pt x="256" y="266"/>
                  </a:cubicBezTo>
                  <a:cubicBezTo>
                    <a:pt x="262" y="266"/>
                    <a:pt x="266" y="271"/>
                    <a:pt x="266" y="277"/>
                  </a:cubicBezTo>
                  <a:cubicBezTo>
                    <a:pt x="266" y="283"/>
                    <a:pt x="262" y="288"/>
                    <a:pt x="256" y="288"/>
                  </a:cubicBezTo>
                  <a:cubicBezTo>
                    <a:pt x="170" y="288"/>
                    <a:pt x="170" y="288"/>
                    <a:pt x="170" y="288"/>
                  </a:cubicBezTo>
                  <a:cubicBezTo>
                    <a:pt x="164" y="288"/>
                    <a:pt x="160" y="283"/>
                    <a:pt x="160" y="277"/>
                  </a:cubicBezTo>
                  <a:cubicBezTo>
                    <a:pt x="160" y="271"/>
                    <a:pt x="164" y="266"/>
                    <a:pt x="170" y="266"/>
                  </a:cubicBezTo>
                  <a:close/>
                  <a:moveTo>
                    <a:pt x="170" y="309"/>
                  </a:moveTo>
                  <a:cubicBezTo>
                    <a:pt x="256" y="309"/>
                    <a:pt x="256" y="309"/>
                    <a:pt x="256" y="309"/>
                  </a:cubicBezTo>
                  <a:cubicBezTo>
                    <a:pt x="262" y="309"/>
                    <a:pt x="266" y="314"/>
                    <a:pt x="266" y="320"/>
                  </a:cubicBezTo>
                  <a:cubicBezTo>
                    <a:pt x="266" y="326"/>
                    <a:pt x="262" y="330"/>
                    <a:pt x="256" y="330"/>
                  </a:cubicBezTo>
                  <a:cubicBezTo>
                    <a:pt x="170" y="330"/>
                    <a:pt x="170" y="330"/>
                    <a:pt x="170" y="330"/>
                  </a:cubicBezTo>
                  <a:cubicBezTo>
                    <a:pt x="164" y="330"/>
                    <a:pt x="160" y="326"/>
                    <a:pt x="160" y="320"/>
                  </a:cubicBezTo>
                  <a:cubicBezTo>
                    <a:pt x="160" y="314"/>
                    <a:pt x="164" y="309"/>
                    <a:pt x="170" y="309"/>
                  </a:cubicBezTo>
                  <a:close/>
                  <a:moveTo>
                    <a:pt x="170" y="352"/>
                  </a:moveTo>
                  <a:cubicBezTo>
                    <a:pt x="256" y="352"/>
                    <a:pt x="256" y="352"/>
                    <a:pt x="256" y="352"/>
                  </a:cubicBezTo>
                  <a:cubicBezTo>
                    <a:pt x="262" y="352"/>
                    <a:pt x="266" y="356"/>
                    <a:pt x="266" y="362"/>
                  </a:cubicBezTo>
                  <a:cubicBezTo>
                    <a:pt x="266" y="368"/>
                    <a:pt x="262" y="373"/>
                    <a:pt x="256" y="373"/>
                  </a:cubicBezTo>
                  <a:cubicBezTo>
                    <a:pt x="170" y="373"/>
                    <a:pt x="170" y="373"/>
                    <a:pt x="170" y="373"/>
                  </a:cubicBezTo>
                  <a:cubicBezTo>
                    <a:pt x="164" y="373"/>
                    <a:pt x="160" y="368"/>
                    <a:pt x="160" y="362"/>
                  </a:cubicBezTo>
                  <a:cubicBezTo>
                    <a:pt x="160" y="356"/>
                    <a:pt x="164" y="352"/>
                    <a:pt x="170" y="352"/>
                  </a:cubicBezTo>
                  <a:close/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  <a:moveTo>
                    <a:pt x="298" y="405"/>
                  </a:moveTo>
                  <a:cubicBezTo>
                    <a:pt x="298" y="411"/>
                    <a:pt x="294" y="416"/>
                    <a:pt x="288" y="416"/>
                  </a:cubicBezTo>
                  <a:cubicBezTo>
                    <a:pt x="138" y="416"/>
                    <a:pt x="138" y="416"/>
                    <a:pt x="138" y="416"/>
                  </a:cubicBezTo>
                  <a:cubicBezTo>
                    <a:pt x="132" y="416"/>
                    <a:pt x="128" y="411"/>
                    <a:pt x="128" y="405"/>
                  </a:cubicBezTo>
                  <a:cubicBezTo>
                    <a:pt x="128" y="192"/>
                    <a:pt x="128" y="192"/>
                    <a:pt x="128" y="192"/>
                  </a:cubicBezTo>
                  <a:cubicBezTo>
                    <a:pt x="128" y="186"/>
                    <a:pt x="132" y="181"/>
                    <a:pt x="138" y="181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94" y="181"/>
                    <a:pt x="298" y="186"/>
                    <a:pt x="298" y="192"/>
                  </a:cubicBezTo>
                  <a:lnTo>
                    <a:pt x="298" y="405"/>
                  </a:lnTo>
                  <a:close/>
                  <a:moveTo>
                    <a:pt x="341" y="362"/>
                  </a:moveTo>
                  <a:cubicBezTo>
                    <a:pt x="341" y="368"/>
                    <a:pt x="336" y="373"/>
                    <a:pt x="330" y="373"/>
                  </a:cubicBezTo>
                  <a:cubicBezTo>
                    <a:pt x="324" y="373"/>
                    <a:pt x="320" y="368"/>
                    <a:pt x="320" y="362"/>
                  </a:cubicBezTo>
                  <a:cubicBezTo>
                    <a:pt x="320" y="160"/>
                    <a:pt x="320" y="160"/>
                    <a:pt x="320" y="160"/>
                  </a:cubicBezTo>
                  <a:cubicBezTo>
                    <a:pt x="181" y="160"/>
                    <a:pt x="181" y="160"/>
                    <a:pt x="181" y="160"/>
                  </a:cubicBezTo>
                  <a:cubicBezTo>
                    <a:pt x="175" y="160"/>
                    <a:pt x="170" y="155"/>
                    <a:pt x="170" y="149"/>
                  </a:cubicBezTo>
                  <a:cubicBezTo>
                    <a:pt x="170" y="143"/>
                    <a:pt x="175" y="138"/>
                    <a:pt x="181" y="138"/>
                  </a:cubicBezTo>
                  <a:cubicBezTo>
                    <a:pt x="330" y="138"/>
                    <a:pt x="330" y="138"/>
                    <a:pt x="330" y="138"/>
                  </a:cubicBezTo>
                  <a:cubicBezTo>
                    <a:pt x="336" y="138"/>
                    <a:pt x="341" y="143"/>
                    <a:pt x="341" y="149"/>
                  </a:cubicBezTo>
                  <a:lnTo>
                    <a:pt x="341" y="362"/>
                  </a:lnTo>
                  <a:close/>
                  <a:moveTo>
                    <a:pt x="384" y="320"/>
                  </a:moveTo>
                  <a:cubicBezTo>
                    <a:pt x="384" y="326"/>
                    <a:pt x="379" y="330"/>
                    <a:pt x="373" y="330"/>
                  </a:cubicBezTo>
                  <a:cubicBezTo>
                    <a:pt x="367" y="330"/>
                    <a:pt x="362" y="326"/>
                    <a:pt x="362" y="320"/>
                  </a:cubicBezTo>
                  <a:cubicBezTo>
                    <a:pt x="362" y="117"/>
                    <a:pt x="362" y="117"/>
                    <a:pt x="362" y="117"/>
                  </a:cubicBezTo>
                  <a:cubicBezTo>
                    <a:pt x="224" y="117"/>
                    <a:pt x="224" y="117"/>
                    <a:pt x="224" y="117"/>
                  </a:cubicBezTo>
                  <a:cubicBezTo>
                    <a:pt x="218" y="117"/>
                    <a:pt x="213" y="112"/>
                    <a:pt x="213" y="106"/>
                  </a:cubicBezTo>
                  <a:cubicBezTo>
                    <a:pt x="213" y="100"/>
                    <a:pt x="218" y="96"/>
                    <a:pt x="224" y="96"/>
                  </a:cubicBezTo>
                  <a:cubicBezTo>
                    <a:pt x="373" y="96"/>
                    <a:pt x="373" y="96"/>
                    <a:pt x="373" y="96"/>
                  </a:cubicBezTo>
                  <a:cubicBezTo>
                    <a:pt x="379" y="96"/>
                    <a:pt x="384" y="100"/>
                    <a:pt x="384" y="106"/>
                  </a:cubicBezTo>
                  <a:lnTo>
                    <a:pt x="384" y="320"/>
                  </a:lnTo>
                  <a:close/>
                </a:path>
              </a:pathLst>
            </a:custGeom>
            <a:solidFill>
              <a:srgbClr val="86BC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40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24FB70D-3190-6996-02DB-7589759C8DC9}"/>
                </a:ext>
              </a:extLst>
            </p:cNvPr>
            <p:cNvSpPr txBox="1"/>
            <p:nvPr/>
          </p:nvSpPr>
          <p:spPr>
            <a:xfrm>
              <a:off x="563880" y="2270956"/>
              <a:ext cx="3276601" cy="1851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Process of sending and receiving invoices electronically in a structured data which allows for its automatic and electronic processing between businesses.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CBF7A51-7850-FC19-60E9-BF45DAC8796B}"/>
                </a:ext>
              </a:extLst>
            </p:cNvPr>
            <p:cNvSpPr txBox="1"/>
            <p:nvPr/>
          </p:nvSpPr>
          <p:spPr>
            <a:xfrm>
              <a:off x="492596" y="5293892"/>
              <a:ext cx="3276601" cy="30032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Process of electronically submitting tax-related information to the tax authorities. It is often complementary to e-invoicing and requires companies to transmit all information related to their AP/AR invoicing to the tax authorities within a certain timeframe.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A5E07C5-3104-60F7-01CD-7E24DD0CE6A5}"/>
                </a:ext>
              </a:extLst>
            </p:cNvPr>
            <p:cNvSpPr txBox="1"/>
            <p:nvPr/>
          </p:nvSpPr>
          <p:spPr>
            <a:xfrm>
              <a:off x="1325880" y="864827"/>
              <a:ext cx="3276601" cy="4936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WHAT?</a:t>
              </a:r>
            </a:p>
          </p:txBody>
        </p:sp>
        <p:sp>
          <p:nvSpPr>
            <p:cNvPr id="13" name="Freeform 346">
              <a:extLst>
                <a:ext uri="{FF2B5EF4-FFF2-40B4-BE49-F238E27FC236}">
                  <a16:creationId xmlns:a16="http://schemas.microsoft.com/office/drawing/2014/main" id="{9A909551-3BF2-F0BA-9702-079F43100464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4049559" y="922211"/>
              <a:ext cx="639096" cy="639097"/>
            </a:xfrm>
            <a:custGeom>
              <a:avLst/>
              <a:gdLst>
                <a:gd name="T0" fmla="*/ 277 w 512"/>
                <a:gd name="T1" fmla="*/ 394 h 512"/>
                <a:gd name="T2" fmla="*/ 149 w 512"/>
                <a:gd name="T3" fmla="*/ 202 h 512"/>
                <a:gd name="T4" fmla="*/ 170 w 512"/>
                <a:gd name="T5" fmla="*/ 224 h 512"/>
                <a:gd name="T6" fmla="*/ 266 w 512"/>
                <a:gd name="T7" fmla="*/ 234 h 512"/>
                <a:gd name="T8" fmla="*/ 170 w 512"/>
                <a:gd name="T9" fmla="*/ 245 h 512"/>
                <a:gd name="T10" fmla="*/ 170 w 512"/>
                <a:gd name="T11" fmla="*/ 224 h 512"/>
                <a:gd name="T12" fmla="*/ 256 w 512"/>
                <a:gd name="T13" fmla="*/ 266 h 512"/>
                <a:gd name="T14" fmla="*/ 256 w 512"/>
                <a:gd name="T15" fmla="*/ 288 h 512"/>
                <a:gd name="T16" fmla="*/ 160 w 512"/>
                <a:gd name="T17" fmla="*/ 277 h 512"/>
                <a:gd name="T18" fmla="*/ 170 w 512"/>
                <a:gd name="T19" fmla="*/ 309 h 512"/>
                <a:gd name="T20" fmla="*/ 266 w 512"/>
                <a:gd name="T21" fmla="*/ 320 h 512"/>
                <a:gd name="T22" fmla="*/ 170 w 512"/>
                <a:gd name="T23" fmla="*/ 330 h 512"/>
                <a:gd name="T24" fmla="*/ 170 w 512"/>
                <a:gd name="T25" fmla="*/ 309 h 512"/>
                <a:gd name="T26" fmla="*/ 256 w 512"/>
                <a:gd name="T27" fmla="*/ 352 h 512"/>
                <a:gd name="T28" fmla="*/ 256 w 512"/>
                <a:gd name="T29" fmla="*/ 373 h 512"/>
                <a:gd name="T30" fmla="*/ 160 w 512"/>
                <a:gd name="T31" fmla="*/ 362 h 512"/>
                <a:gd name="T32" fmla="*/ 256 w 512"/>
                <a:gd name="T33" fmla="*/ 0 h 512"/>
                <a:gd name="T34" fmla="*/ 256 w 512"/>
                <a:gd name="T35" fmla="*/ 512 h 512"/>
                <a:gd name="T36" fmla="*/ 256 w 512"/>
                <a:gd name="T37" fmla="*/ 0 h 512"/>
                <a:gd name="T38" fmla="*/ 288 w 512"/>
                <a:gd name="T39" fmla="*/ 416 h 512"/>
                <a:gd name="T40" fmla="*/ 128 w 512"/>
                <a:gd name="T41" fmla="*/ 405 h 512"/>
                <a:gd name="T42" fmla="*/ 138 w 512"/>
                <a:gd name="T43" fmla="*/ 181 h 512"/>
                <a:gd name="T44" fmla="*/ 298 w 512"/>
                <a:gd name="T45" fmla="*/ 192 h 512"/>
                <a:gd name="T46" fmla="*/ 341 w 512"/>
                <a:gd name="T47" fmla="*/ 362 h 512"/>
                <a:gd name="T48" fmla="*/ 320 w 512"/>
                <a:gd name="T49" fmla="*/ 362 h 512"/>
                <a:gd name="T50" fmla="*/ 181 w 512"/>
                <a:gd name="T51" fmla="*/ 160 h 512"/>
                <a:gd name="T52" fmla="*/ 181 w 512"/>
                <a:gd name="T53" fmla="*/ 138 h 512"/>
                <a:gd name="T54" fmla="*/ 341 w 512"/>
                <a:gd name="T55" fmla="*/ 149 h 512"/>
                <a:gd name="T56" fmla="*/ 384 w 512"/>
                <a:gd name="T57" fmla="*/ 320 h 512"/>
                <a:gd name="T58" fmla="*/ 362 w 512"/>
                <a:gd name="T59" fmla="*/ 320 h 512"/>
                <a:gd name="T60" fmla="*/ 224 w 512"/>
                <a:gd name="T61" fmla="*/ 117 h 512"/>
                <a:gd name="T62" fmla="*/ 224 w 512"/>
                <a:gd name="T63" fmla="*/ 96 h 512"/>
                <a:gd name="T64" fmla="*/ 384 w 512"/>
                <a:gd name="T65" fmla="*/ 106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2" h="512">
                  <a:moveTo>
                    <a:pt x="149" y="394"/>
                  </a:moveTo>
                  <a:cubicBezTo>
                    <a:pt x="277" y="394"/>
                    <a:pt x="277" y="394"/>
                    <a:pt x="277" y="394"/>
                  </a:cubicBezTo>
                  <a:cubicBezTo>
                    <a:pt x="277" y="202"/>
                    <a:pt x="277" y="202"/>
                    <a:pt x="277" y="202"/>
                  </a:cubicBezTo>
                  <a:cubicBezTo>
                    <a:pt x="149" y="202"/>
                    <a:pt x="149" y="202"/>
                    <a:pt x="149" y="202"/>
                  </a:cubicBezTo>
                  <a:lnTo>
                    <a:pt x="149" y="394"/>
                  </a:lnTo>
                  <a:close/>
                  <a:moveTo>
                    <a:pt x="170" y="224"/>
                  </a:moveTo>
                  <a:cubicBezTo>
                    <a:pt x="256" y="224"/>
                    <a:pt x="256" y="224"/>
                    <a:pt x="256" y="224"/>
                  </a:cubicBezTo>
                  <a:cubicBezTo>
                    <a:pt x="262" y="224"/>
                    <a:pt x="266" y="228"/>
                    <a:pt x="266" y="234"/>
                  </a:cubicBezTo>
                  <a:cubicBezTo>
                    <a:pt x="266" y="240"/>
                    <a:pt x="262" y="245"/>
                    <a:pt x="256" y="245"/>
                  </a:cubicBezTo>
                  <a:cubicBezTo>
                    <a:pt x="170" y="245"/>
                    <a:pt x="170" y="245"/>
                    <a:pt x="170" y="245"/>
                  </a:cubicBezTo>
                  <a:cubicBezTo>
                    <a:pt x="164" y="245"/>
                    <a:pt x="160" y="240"/>
                    <a:pt x="160" y="234"/>
                  </a:cubicBezTo>
                  <a:cubicBezTo>
                    <a:pt x="160" y="228"/>
                    <a:pt x="164" y="224"/>
                    <a:pt x="170" y="224"/>
                  </a:cubicBezTo>
                  <a:close/>
                  <a:moveTo>
                    <a:pt x="170" y="266"/>
                  </a:moveTo>
                  <a:cubicBezTo>
                    <a:pt x="256" y="266"/>
                    <a:pt x="256" y="266"/>
                    <a:pt x="256" y="266"/>
                  </a:cubicBezTo>
                  <a:cubicBezTo>
                    <a:pt x="262" y="266"/>
                    <a:pt x="266" y="271"/>
                    <a:pt x="266" y="277"/>
                  </a:cubicBezTo>
                  <a:cubicBezTo>
                    <a:pt x="266" y="283"/>
                    <a:pt x="262" y="288"/>
                    <a:pt x="256" y="288"/>
                  </a:cubicBezTo>
                  <a:cubicBezTo>
                    <a:pt x="170" y="288"/>
                    <a:pt x="170" y="288"/>
                    <a:pt x="170" y="288"/>
                  </a:cubicBezTo>
                  <a:cubicBezTo>
                    <a:pt x="164" y="288"/>
                    <a:pt x="160" y="283"/>
                    <a:pt x="160" y="277"/>
                  </a:cubicBezTo>
                  <a:cubicBezTo>
                    <a:pt x="160" y="271"/>
                    <a:pt x="164" y="266"/>
                    <a:pt x="170" y="266"/>
                  </a:cubicBezTo>
                  <a:close/>
                  <a:moveTo>
                    <a:pt x="170" y="309"/>
                  </a:moveTo>
                  <a:cubicBezTo>
                    <a:pt x="256" y="309"/>
                    <a:pt x="256" y="309"/>
                    <a:pt x="256" y="309"/>
                  </a:cubicBezTo>
                  <a:cubicBezTo>
                    <a:pt x="262" y="309"/>
                    <a:pt x="266" y="314"/>
                    <a:pt x="266" y="320"/>
                  </a:cubicBezTo>
                  <a:cubicBezTo>
                    <a:pt x="266" y="326"/>
                    <a:pt x="262" y="330"/>
                    <a:pt x="256" y="330"/>
                  </a:cubicBezTo>
                  <a:cubicBezTo>
                    <a:pt x="170" y="330"/>
                    <a:pt x="170" y="330"/>
                    <a:pt x="170" y="330"/>
                  </a:cubicBezTo>
                  <a:cubicBezTo>
                    <a:pt x="164" y="330"/>
                    <a:pt x="160" y="326"/>
                    <a:pt x="160" y="320"/>
                  </a:cubicBezTo>
                  <a:cubicBezTo>
                    <a:pt x="160" y="314"/>
                    <a:pt x="164" y="309"/>
                    <a:pt x="170" y="309"/>
                  </a:cubicBezTo>
                  <a:close/>
                  <a:moveTo>
                    <a:pt x="170" y="352"/>
                  </a:moveTo>
                  <a:cubicBezTo>
                    <a:pt x="256" y="352"/>
                    <a:pt x="256" y="352"/>
                    <a:pt x="256" y="352"/>
                  </a:cubicBezTo>
                  <a:cubicBezTo>
                    <a:pt x="262" y="352"/>
                    <a:pt x="266" y="356"/>
                    <a:pt x="266" y="362"/>
                  </a:cubicBezTo>
                  <a:cubicBezTo>
                    <a:pt x="266" y="368"/>
                    <a:pt x="262" y="373"/>
                    <a:pt x="256" y="373"/>
                  </a:cubicBezTo>
                  <a:cubicBezTo>
                    <a:pt x="170" y="373"/>
                    <a:pt x="170" y="373"/>
                    <a:pt x="170" y="373"/>
                  </a:cubicBezTo>
                  <a:cubicBezTo>
                    <a:pt x="164" y="373"/>
                    <a:pt x="160" y="368"/>
                    <a:pt x="160" y="362"/>
                  </a:cubicBezTo>
                  <a:cubicBezTo>
                    <a:pt x="160" y="356"/>
                    <a:pt x="164" y="352"/>
                    <a:pt x="170" y="352"/>
                  </a:cubicBezTo>
                  <a:close/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  <a:moveTo>
                    <a:pt x="298" y="405"/>
                  </a:moveTo>
                  <a:cubicBezTo>
                    <a:pt x="298" y="411"/>
                    <a:pt x="294" y="416"/>
                    <a:pt x="288" y="416"/>
                  </a:cubicBezTo>
                  <a:cubicBezTo>
                    <a:pt x="138" y="416"/>
                    <a:pt x="138" y="416"/>
                    <a:pt x="138" y="416"/>
                  </a:cubicBezTo>
                  <a:cubicBezTo>
                    <a:pt x="132" y="416"/>
                    <a:pt x="128" y="411"/>
                    <a:pt x="128" y="405"/>
                  </a:cubicBezTo>
                  <a:cubicBezTo>
                    <a:pt x="128" y="192"/>
                    <a:pt x="128" y="192"/>
                    <a:pt x="128" y="192"/>
                  </a:cubicBezTo>
                  <a:cubicBezTo>
                    <a:pt x="128" y="186"/>
                    <a:pt x="132" y="181"/>
                    <a:pt x="138" y="181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94" y="181"/>
                    <a:pt x="298" y="186"/>
                    <a:pt x="298" y="192"/>
                  </a:cubicBezTo>
                  <a:lnTo>
                    <a:pt x="298" y="405"/>
                  </a:lnTo>
                  <a:close/>
                  <a:moveTo>
                    <a:pt x="341" y="362"/>
                  </a:moveTo>
                  <a:cubicBezTo>
                    <a:pt x="341" y="368"/>
                    <a:pt x="336" y="373"/>
                    <a:pt x="330" y="373"/>
                  </a:cubicBezTo>
                  <a:cubicBezTo>
                    <a:pt x="324" y="373"/>
                    <a:pt x="320" y="368"/>
                    <a:pt x="320" y="362"/>
                  </a:cubicBezTo>
                  <a:cubicBezTo>
                    <a:pt x="320" y="160"/>
                    <a:pt x="320" y="160"/>
                    <a:pt x="320" y="160"/>
                  </a:cubicBezTo>
                  <a:cubicBezTo>
                    <a:pt x="181" y="160"/>
                    <a:pt x="181" y="160"/>
                    <a:pt x="181" y="160"/>
                  </a:cubicBezTo>
                  <a:cubicBezTo>
                    <a:pt x="175" y="160"/>
                    <a:pt x="170" y="155"/>
                    <a:pt x="170" y="149"/>
                  </a:cubicBezTo>
                  <a:cubicBezTo>
                    <a:pt x="170" y="143"/>
                    <a:pt x="175" y="138"/>
                    <a:pt x="181" y="138"/>
                  </a:cubicBezTo>
                  <a:cubicBezTo>
                    <a:pt x="330" y="138"/>
                    <a:pt x="330" y="138"/>
                    <a:pt x="330" y="138"/>
                  </a:cubicBezTo>
                  <a:cubicBezTo>
                    <a:pt x="336" y="138"/>
                    <a:pt x="341" y="143"/>
                    <a:pt x="341" y="149"/>
                  </a:cubicBezTo>
                  <a:lnTo>
                    <a:pt x="341" y="362"/>
                  </a:lnTo>
                  <a:close/>
                  <a:moveTo>
                    <a:pt x="384" y="320"/>
                  </a:moveTo>
                  <a:cubicBezTo>
                    <a:pt x="384" y="326"/>
                    <a:pt x="379" y="330"/>
                    <a:pt x="373" y="330"/>
                  </a:cubicBezTo>
                  <a:cubicBezTo>
                    <a:pt x="367" y="330"/>
                    <a:pt x="362" y="326"/>
                    <a:pt x="362" y="320"/>
                  </a:cubicBezTo>
                  <a:cubicBezTo>
                    <a:pt x="362" y="117"/>
                    <a:pt x="362" y="117"/>
                    <a:pt x="362" y="117"/>
                  </a:cubicBezTo>
                  <a:cubicBezTo>
                    <a:pt x="224" y="117"/>
                    <a:pt x="224" y="117"/>
                    <a:pt x="224" y="117"/>
                  </a:cubicBezTo>
                  <a:cubicBezTo>
                    <a:pt x="218" y="117"/>
                    <a:pt x="213" y="112"/>
                    <a:pt x="213" y="106"/>
                  </a:cubicBezTo>
                  <a:cubicBezTo>
                    <a:pt x="213" y="100"/>
                    <a:pt x="218" y="96"/>
                    <a:pt x="224" y="96"/>
                  </a:cubicBezTo>
                  <a:cubicBezTo>
                    <a:pt x="373" y="96"/>
                    <a:pt x="373" y="96"/>
                    <a:pt x="373" y="96"/>
                  </a:cubicBezTo>
                  <a:cubicBezTo>
                    <a:pt x="379" y="96"/>
                    <a:pt x="384" y="100"/>
                    <a:pt x="384" y="106"/>
                  </a:cubicBezTo>
                  <a:lnTo>
                    <a:pt x="384" y="320"/>
                  </a:lnTo>
                  <a:close/>
                </a:path>
              </a:pathLst>
            </a:custGeom>
            <a:solidFill>
              <a:srgbClr val="86BC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4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745C730-F775-7CDE-60EA-D8DF8861BF25}"/>
                </a:ext>
              </a:extLst>
            </p:cNvPr>
            <p:cNvSpPr txBox="1"/>
            <p:nvPr/>
          </p:nvSpPr>
          <p:spPr>
            <a:xfrm>
              <a:off x="4688655" y="1067622"/>
              <a:ext cx="3276601" cy="4936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WHY NOW?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2E8B368-D960-84FB-629F-E13CADBD01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0614" t="50000" r="38925" b="17407"/>
            <a:stretch/>
          </p:blipFill>
          <p:spPr>
            <a:xfrm>
              <a:off x="4049559" y="2110740"/>
              <a:ext cx="6205989" cy="415019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B40B0D6-3522-EA97-633B-65D8CE120E95}"/>
                </a:ext>
              </a:extLst>
            </p:cNvPr>
            <p:cNvSpPr txBox="1"/>
            <p:nvPr/>
          </p:nvSpPr>
          <p:spPr>
            <a:xfrm>
              <a:off x="10387860" y="1380469"/>
              <a:ext cx="4191000" cy="64590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Governments worldwide are adopting e-invoicing and e-reporting to reduce the VAT gap. 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Over 60 countries currently require digital reporting in various forms, with diverse timelines.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The European Commission’s new proposal to introduce real-time digital (e-)reporting based on mandatory structured e-invoicing for businesses that operate cross-border in the EU, feeding into a central tax data warehouse. The aim is to establish a harmonized e-invoicing and e-reporting framework for domestic transactions in the EU by 2028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By 2030, it is anticipated that nearly all countries will incorporate electronic reporting into their tax systems.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0044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7591C44-3729-273B-D105-1A65296F7BF3}"/>
              </a:ext>
            </a:extLst>
          </p:cNvPr>
          <p:cNvGrpSpPr/>
          <p:nvPr/>
        </p:nvGrpSpPr>
        <p:grpSpPr>
          <a:xfrm>
            <a:off x="1346004" y="1386722"/>
            <a:ext cx="9499991" cy="1873902"/>
            <a:chOff x="1633596" y="3939064"/>
            <a:chExt cx="7664498" cy="2503011"/>
          </a:xfrm>
        </p:grpSpPr>
        <p:sp>
          <p:nvSpPr>
            <p:cNvPr id="3" name="Rectangle 20">
              <a:extLst>
                <a:ext uri="{FF2B5EF4-FFF2-40B4-BE49-F238E27FC236}">
                  <a16:creationId xmlns:a16="http://schemas.microsoft.com/office/drawing/2014/main" id="{02EA02F3-E695-B931-AF69-4A60DB33C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3596" y="5446812"/>
              <a:ext cx="1591467" cy="568377"/>
            </a:xfrm>
            <a:prstGeom prst="rect">
              <a:avLst/>
            </a:prstGeom>
            <a:solidFill>
              <a:schemeClr val="accent1"/>
            </a:solidFill>
            <a:ln w="12700" algn="ctr">
              <a:noFill/>
              <a:miter lim="800000"/>
              <a:headEnd/>
              <a:tailEnd/>
            </a:ln>
          </p:spPr>
          <p:txBody>
            <a:bodyPr lIns="91440" tIns="91440" rIns="91440" bIns="91440" anchor="ctr"/>
            <a:lstStyle/>
            <a:p>
              <a:pPr algn="ctr" defTabSz="865188">
                <a:lnSpc>
                  <a:spcPct val="95000"/>
                </a:lnSpc>
                <a:defRPr/>
              </a:pPr>
              <a:r>
                <a:rPr lang="en-US" sz="1300" dirty="0">
                  <a:solidFill>
                    <a:schemeClr val="bg1"/>
                  </a:solidFill>
                  <a:ea typeface="ＭＳ Ｐゴシック" pitchFamily="50" charset="-128"/>
                </a:rPr>
                <a:t>2022 Q4-</a:t>
              </a:r>
              <a:br>
                <a:rPr lang="en-US" sz="1300" dirty="0">
                  <a:solidFill>
                    <a:schemeClr val="bg1"/>
                  </a:solidFill>
                  <a:ea typeface="ＭＳ Ｐゴシック" pitchFamily="50" charset="-128"/>
                </a:rPr>
              </a:br>
              <a:r>
                <a:rPr lang="en-US" sz="1300" dirty="0">
                  <a:solidFill>
                    <a:schemeClr val="bg1"/>
                  </a:solidFill>
                  <a:ea typeface="ＭＳ Ｐゴシック" pitchFamily="50" charset="-128"/>
                </a:rPr>
                <a:t>2023 Q1</a:t>
              </a:r>
            </a:p>
          </p:txBody>
        </p:sp>
        <p:sp>
          <p:nvSpPr>
            <p:cNvPr id="4" name="Rectangle 21">
              <a:extLst>
                <a:ext uri="{FF2B5EF4-FFF2-40B4-BE49-F238E27FC236}">
                  <a16:creationId xmlns:a16="http://schemas.microsoft.com/office/drawing/2014/main" id="{A2164E99-0578-D12E-0FDD-7EA880DF2A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7942" y="4946755"/>
              <a:ext cx="1591467" cy="568377"/>
            </a:xfrm>
            <a:prstGeom prst="rect">
              <a:avLst/>
            </a:prstGeom>
            <a:solidFill>
              <a:schemeClr val="accent2"/>
            </a:solidFill>
            <a:ln w="12700" algn="ctr">
              <a:noFill/>
              <a:miter lim="800000"/>
              <a:headEnd/>
              <a:tailEnd/>
            </a:ln>
          </p:spPr>
          <p:txBody>
            <a:bodyPr lIns="91440" tIns="91440" rIns="91440" bIns="91440" anchor="ctr"/>
            <a:lstStyle/>
            <a:p>
              <a:pPr algn="ctr" defTabSz="865188">
                <a:lnSpc>
                  <a:spcPct val="95000"/>
                </a:lnSpc>
                <a:defRPr/>
              </a:pPr>
              <a:r>
                <a:rPr lang="en-US" sz="1300" dirty="0">
                  <a:solidFill>
                    <a:schemeClr val="bg1"/>
                  </a:solidFill>
                  <a:ea typeface="ＭＳ Ｐゴシック" pitchFamily="50" charset="-128"/>
                </a:rPr>
                <a:t>2023 April</a:t>
              </a:r>
            </a:p>
          </p:txBody>
        </p:sp>
        <p:cxnSp>
          <p:nvCxnSpPr>
            <p:cNvPr id="5" name="AutoShape 26">
              <a:extLst>
                <a:ext uri="{FF2B5EF4-FFF2-40B4-BE49-F238E27FC236}">
                  <a16:creationId xmlns:a16="http://schemas.microsoft.com/office/drawing/2014/main" id="{8C767894-B177-56B0-6FF9-186977CB9485}"/>
                </a:ext>
              </a:extLst>
            </p:cNvPr>
            <p:cNvCxnSpPr>
              <a:cxnSpLocks noChangeShapeType="1"/>
              <a:stCxn id="3" idx="0"/>
              <a:endCxn id="4" idx="1"/>
            </p:cNvCxnSpPr>
            <p:nvPr/>
          </p:nvCxnSpPr>
          <p:spPr bwMode="auto">
            <a:xfrm rot="5400000" flipH="1" flipV="1">
              <a:off x="2935702" y="4724571"/>
              <a:ext cx="215868" cy="1228612"/>
            </a:xfrm>
            <a:prstGeom prst="bentConnector2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F2985B8-4476-3393-3647-056FF33D5D51}"/>
                </a:ext>
              </a:extLst>
            </p:cNvPr>
            <p:cNvSpPr txBox="1"/>
            <p:nvPr/>
          </p:nvSpPr>
          <p:spPr>
            <a:xfrm>
              <a:off x="1633596" y="6038733"/>
              <a:ext cx="1591467" cy="272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600"/>
                </a:spcBef>
                <a:buSzPct val="25000"/>
              </a:pPr>
              <a:r>
                <a:rPr lang="en-US" sz="1300" dirty="0"/>
                <a:t>e-filing </a:t>
              </a:r>
              <a:r>
                <a:rPr lang="en-US" sz="1300" b="1" dirty="0"/>
                <a:t>trial run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592D113-4F5B-0AF8-2641-B9598BFD47FF}"/>
                </a:ext>
              </a:extLst>
            </p:cNvPr>
            <p:cNvSpPr txBox="1"/>
            <p:nvPr/>
          </p:nvSpPr>
          <p:spPr>
            <a:xfrm>
              <a:off x="3657942" y="5538755"/>
              <a:ext cx="1591467" cy="5442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600"/>
                </a:spcBef>
                <a:buSzPct val="25000"/>
              </a:pPr>
              <a:r>
                <a:rPr lang="en-US" sz="1300" b="1" dirty="0"/>
                <a:t>Voluntary e-filing</a:t>
              </a:r>
            </a:p>
          </p:txBody>
        </p:sp>
        <p:sp>
          <p:nvSpPr>
            <p:cNvPr id="8" name="Rectangle 21">
              <a:extLst>
                <a:ext uri="{FF2B5EF4-FFF2-40B4-BE49-F238E27FC236}">
                  <a16:creationId xmlns:a16="http://schemas.microsoft.com/office/drawing/2014/main" id="{805B2106-4E11-0FAC-CEC8-E3E02C74E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285" y="4439122"/>
              <a:ext cx="1591467" cy="568375"/>
            </a:xfrm>
            <a:prstGeom prst="rect">
              <a:avLst/>
            </a:prstGeom>
            <a:solidFill>
              <a:schemeClr val="accent3"/>
            </a:solidFill>
            <a:ln w="12700" algn="ctr">
              <a:noFill/>
              <a:miter lim="800000"/>
              <a:headEnd/>
              <a:tailEnd/>
            </a:ln>
          </p:spPr>
          <p:txBody>
            <a:bodyPr lIns="91440" tIns="91440" rIns="91440" bIns="91440" anchor="ctr"/>
            <a:lstStyle/>
            <a:p>
              <a:pPr algn="ctr" defTabSz="865188">
                <a:lnSpc>
                  <a:spcPct val="95000"/>
                </a:lnSpc>
                <a:defRPr/>
              </a:pPr>
              <a:r>
                <a:rPr lang="en-US" sz="1300" dirty="0">
                  <a:solidFill>
                    <a:schemeClr val="bg1"/>
                  </a:solidFill>
                  <a:ea typeface="ＭＳ Ｐゴシック" pitchFamily="50" charset="-128"/>
                </a:rPr>
                <a:t>2025</a:t>
              </a:r>
            </a:p>
          </p:txBody>
        </p:sp>
        <p:cxnSp>
          <p:nvCxnSpPr>
            <p:cNvPr id="9" name="AutoShape 26">
              <a:extLst>
                <a:ext uri="{FF2B5EF4-FFF2-40B4-BE49-F238E27FC236}">
                  <a16:creationId xmlns:a16="http://schemas.microsoft.com/office/drawing/2014/main" id="{A6B116F6-671D-4CA5-6C81-6FF0797F67FE}"/>
                </a:ext>
              </a:extLst>
            </p:cNvPr>
            <p:cNvCxnSpPr>
              <a:cxnSpLocks noChangeShapeType="1"/>
              <a:stCxn id="4" idx="0"/>
              <a:endCxn id="8" idx="1"/>
            </p:cNvCxnSpPr>
            <p:nvPr/>
          </p:nvCxnSpPr>
          <p:spPr bwMode="auto">
            <a:xfrm rot="5400000" flipH="1" flipV="1">
              <a:off x="4956258" y="4220728"/>
              <a:ext cx="223445" cy="1228609"/>
            </a:xfrm>
            <a:prstGeom prst="bentConnector2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0" name="Rectangle 21">
              <a:extLst>
                <a:ext uri="{FF2B5EF4-FFF2-40B4-BE49-F238E27FC236}">
                  <a16:creationId xmlns:a16="http://schemas.microsoft.com/office/drawing/2014/main" id="{EA5712DF-9CF5-D847-6EBC-D7D94E4AA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6627" y="3939064"/>
              <a:ext cx="1591467" cy="568375"/>
            </a:xfrm>
            <a:prstGeom prst="rect">
              <a:avLst/>
            </a:prstGeom>
            <a:solidFill>
              <a:schemeClr val="accent4"/>
            </a:solidFill>
            <a:ln w="12700" algn="ctr">
              <a:noFill/>
              <a:miter lim="800000"/>
              <a:headEnd/>
              <a:tailEnd/>
            </a:ln>
          </p:spPr>
          <p:txBody>
            <a:bodyPr lIns="91440" tIns="91440" rIns="91440" bIns="91440" anchor="ctr"/>
            <a:lstStyle/>
            <a:p>
              <a:pPr algn="ctr" defTabSz="865188">
                <a:lnSpc>
                  <a:spcPct val="95000"/>
                </a:lnSpc>
                <a:defRPr/>
              </a:pPr>
              <a:r>
                <a:rPr lang="en-US" sz="1300" dirty="0">
                  <a:solidFill>
                    <a:schemeClr val="bg1"/>
                  </a:solidFill>
                  <a:ea typeface="ＭＳ Ｐゴシック" pitchFamily="50" charset="-128"/>
                </a:rPr>
                <a:t>2030</a:t>
              </a:r>
            </a:p>
          </p:txBody>
        </p:sp>
        <p:cxnSp>
          <p:nvCxnSpPr>
            <p:cNvPr id="11" name="AutoShape 26">
              <a:extLst>
                <a:ext uri="{FF2B5EF4-FFF2-40B4-BE49-F238E27FC236}">
                  <a16:creationId xmlns:a16="http://schemas.microsoft.com/office/drawing/2014/main" id="{29C92158-455B-BEF2-10C8-D2C894A6C34E}"/>
                </a:ext>
              </a:extLst>
            </p:cNvPr>
            <p:cNvCxnSpPr>
              <a:cxnSpLocks noChangeShapeType="1"/>
              <a:endCxn id="10" idx="1"/>
            </p:cNvCxnSpPr>
            <p:nvPr/>
          </p:nvCxnSpPr>
          <p:spPr bwMode="auto">
            <a:xfrm rot="5400000" flipH="1" flipV="1">
              <a:off x="6980601" y="3720671"/>
              <a:ext cx="223445" cy="1228609"/>
            </a:xfrm>
            <a:prstGeom prst="bentConnector2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A8FB796-5999-8939-93E0-33F74D910BC7}"/>
                </a:ext>
              </a:extLst>
            </p:cNvPr>
            <p:cNvSpPr txBox="1"/>
            <p:nvPr/>
          </p:nvSpPr>
          <p:spPr>
            <a:xfrm>
              <a:off x="5682285" y="5081478"/>
              <a:ext cx="1591467" cy="13605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600"/>
                </a:spcBef>
                <a:buSzPct val="25000"/>
              </a:pPr>
              <a:r>
                <a:rPr lang="en-US" sz="1300" b="1" dirty="0"/>
                <a:t>Mandatory e-filing </a:t>
              </a:r>
              <a:r>
                <a:rPr lang="en-US" sz="1300" dirty="0"/>
                <a:t>(for MNE group only subject to LegCo negative vetting)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6D3C53B-8918-FE91-E1F1-32F246F38B2C}"/>
                </a:ext>
              </a:extLst>
            </p:cNvPr>
            <p:cNvSpPr txBox="1"/>
            <p:nvPr/>
          </p:nvSpPr>
          <p:spPr>
            <a:xfrm>
              <a:off x="7706627" y="4550644"/>
              <a:ext cx="1591467" cy="4001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600"/>
                </a:spcBef>
                <a:buSzPct val="25000"/>
              </a:pPr>
              <a:r>
                <a:rPr lang="en-US" sz="1300" dirty="0"/>
                <a:t>Full-scale implementation of </a:t>
              </a:r>
              <a:r>
                <a:rPr lang="en-US" sz="1300" b="1" dirty="0"/>
                <a:t>mandatory e-filing</a:t>
              </a:r>
            </a:p>
          </p:txBody>
        </p:sp>
      </p:grpSp>
      <p:grpSp>
        <p:nvGrpSpPr>
          <p:cNvPr id="14" name="Group 437">
            <a:extLst>
              <a:ext uri="{FF2B5EF4-FFF2-40B4-BE49-F238E27FC236}">
                <a16:creationId xmlns:a16="http://schemas.microsoft.com/office/drawing/2014/main" id="{917CF966-4BBE-14D8-B065-14315FD31F7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71802" y="837697"/>
            <a:ext cx="475636" cy="477216"/>
            <a:chOff x="3130" y="1517"/>
            <a:chExt cx="339" cy="431"/>
          </a:xfrm>
          <a:solidFill>
            <a:schemeClr val="accent4"/>
          </a:solidFill>
        </p:grpSpPr>
        <p:sp>
          <p:nvSpPr>
            <p:cNvPr id="15" name="Freeform 438">
              <a:extLst>
                <a:ext uri="{FF2B5EF4-FFF2-40B4-BE49-F238E27FC236}">
                  <a16:creationId xmlns:a16="http://schemas.microsoft.com/office/drawing/2014/main" id="{B3827FE8-AD57-AC0B-C5F9-4D023B121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696"/>
              <a:ext cx="28" cy="28"/>
            </a:xfrm>
            <a:custGeom>
              <a:avLst/>
              <a:gdLst>
                <a:gd name="T0" fmla="*/ 0 w 42"/>
                <a:gd name="T1" fmla="*/ 0 h 42"/>
                <a:gd name="T2" fmla="*/ 0 w 42"/>
                <a:gd name="T3" fmla="*/ 42 h 42"/>
                <a:gd name="T4" fmla="*/ 42 w 42"/>
                <a:gd name="T5" fmla="*/ 42 h 42"/>
                <a:gd name="T6" fmla="*/ 0 w 42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38" y="21"/>
                    <a:pt x="21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439">
              <a:extLst>
                <a:ext uri="{FF2B5EF4-FFF2-40B4-BE49-F238E27FC236}">
                  <a16:creationId xmlns:a16="http://schemas.microsoft.com/office/drawing/2014/main" id="{C047B2D6-7081-CA72-DE80-076B915EC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" y="1696"/>
              <a:ext cx="28" cy="28"/>
            </a:xfrm>
            <a:custGeom>
              <a:avLst/>
              <a:gdLst>
                <a:gd name="T0" fmla="*/ 0 w 42"/>
                <a:gd name="T1" fmla="*/ 42 h 42"/>
                <a:gd name="T2" fmla="*/ 42 w 42"/>
                <a:gd name="T3" fmla="*/ 42 h 42"/>
                <a:gd name="T4" fmla="*/ 42 w 42"/>
                <a:gd name="T5" fmla="*/ 0 h 42"/>
                <a:gd name="T6" fmla="*/ 0 w 42"/>
                <a:gd name="T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0" y="42"/>
                  </a:moveTo>
                  <a:cubicBezTo>
                    <a:pt x="42" y="42"/>
                    <a:pt x="42" y="42"/>
                    <a:pt x="42" y="4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1" y="5"/>
                    <a:pt x="5" y="21"/>
                    <a:pt x="0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440">
              <a:extLst>
                <a:ext uri="{FF2B5EF4-FFF2-40B4-BE49-F238E27FC236}">
                  <a16:creationId xmlns:a16="http://schemas.microsoft.com/office/drawing/2014/main" id="{AE6CD599-8884-5DEC-393E-A032128FA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" y="1661"/>
              <a:ext cx="63" cy="63"/>
            </a:xfrm>
            <a:custGeom>
              <a:avLst/>
              <a:gdLst>
                <a:gd name="T0" fmla="*/ 0 w 95"/>
                <a:gd name="T1" fmla="*/ 95 h 95"/>
                <a:gd name="T2" fmla="*/ 32 w 95"/>
                <a:gd name="T3" fmla="*/ 95 h 95"/>
                <a:gd name="T4" fmla="*/ 95 w 95"/>
                <a:gd name="T5" fmla="*/ 32 h 95"/>
                <a:gd name="T6" fmla="*/ 95 w 95"/>
                <a:gd name="T7" fmla="*/ 0 h 95"/>
                <a:gd name="T8" fmla="*/ 0 w 95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5">
                  <a:moveTo>
                    <a:pt x="0" y="95"/>
                  </a:moveTo>
                  <a:cubicBezTo>
                    <a:pt x="32" y="95"/>
                    <a:pt x="32" y="95"/>
                    <a:pt x="32" y="95"/>
                  </a:cubicBezTo>
                  <a:cubicBezTo>
                    <a:pt x="37" y="62"/>
                    <a:pt x="62" y="37"/>
                    <a:pt x="95" y="32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45" y="5"/>
                    <a:pt x="5" y="45"/>
                    <a:pt x="0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441">
              <a:extLst>
                <a:ext uri="{FF2B5EF4-FFF2-40B4-BE49-F238E27FC236}">
                  <a16:creationId xmlns:a16="http://schemas.microsoft.com/office/drawing/2014/main" id="{2CC77165-5288-A7D0-AFCC-F4733FF46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" y="1738"/>
              <a:ext cx="28" cy="28"/>
            </a:xfrm>
            <a:custGeom>
              <a:avLst/>
              <a:gdLst>
                <a:gd name="T0" fmla="*/ 42 w 42"/>
                <a:gd name="T1" fmla="*/ 42 h 42"/>
                <a:gd name="T2" fmla="*/ 42 w 42"/>
                <a:gd name="T3" fmla="*/ 0 h 42"/>
                <a:gd name="T4" fmla="*/ 0 w 42"/>
                <a:gd name="T5" fmla="*/ 0 h 42"/>
                <a:gd name="T6" fmla="*/ 42 w 42"/>
                <a:gd name="T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42" y="42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1"/>
                    <a:pt x="21" y="38"/>
                    <a:pt x="4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442">
              <a:extLst>
                <a:ext uri="{FF2B5EF4-FFF2-40B4-BE49-F238E27FC236}">
                  <a16:creationId xmlns:a16="http://schemas.microsoft.com/office/drawing/2014/main" id="{DCD37DA2-1F3C-96BC-1EE0-6A5225292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" y="1738"/>
              <a:ext cx="63" cy="63"/>
            </a:xfrm>
            <a:custGeom>
              <a:avLst/>
              <a:gdLst>
                <a:gd name="T0" fmla="*/ 32 w 95"/>
                <a:gd name="T1" fmla="*/ 0 h 96"/>
                <a:gd name="T2" fmla="*/ 0 w 95"/>
                <a:gd name="T3" fmla="*/ 0 h 96"/>
                <a:gd name="T4" fmla="*/ 95 w 95"/>
                <a:gd name="T5" fmla="*/ 96 h 96"/>
                <a:gd name="T6" fmla="*/ 95 w 95"/>
                <a:gd name="T7" fmla="*/ 63 h 96"/>
                <a:gd name="T8" fmla="*/ 32 w 95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6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51"/>
                    <a:pt x="45" y="91"/>
                    <a:pt x="95" y="96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62" y="59"/>
                    <a:pt x="37" y="33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443">
              <a:extLst>
                <a:ext uri="{FF2B5EF4-FFF2-40B4-BE49-F238E27FC236}">
                  <a16:creationId xmlns:a16="http://schemas.microsoft.com/office/drawing/2014/main" id="{AD5E891E-D34C-6E8C-29F0-8607840C7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738"/>
              <a:ext cx="28" cy="28"/>
            </a:xfrm>
            <a:custGeom>
              <a:avLst/>
              <a:gdLst>
                <a:gd name="T0" fmla="*/ 42 w 42"/>
                <a:gd name="T1" fmla="*/ 0 h 42"/>
                <a:gd name="T2" fmla="*/ 0 w 42"/>
                <a:gd name="T3" fmla="*/ 0 h 42"/>
                <a:gd name="T4" fmla="*/ 0 w 42"/>
                <a:gd name="T5" fmla="*/ 42 h 42"/>
                <a:gd name="T6" fmla="*/ 42 w 42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1" y="38"/>
                    <a:pt x="38" y="21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444">
              <a:extLst>
                <a:ext uri="{FF2B5EF4-FFF2-40B4-BE49-F238E27FC236}">
                  <a16:creationId xmlns:a16="http://schemas.microsoft.com/office/drawing/2014/main" id="{A3A699AB-B27D-6E2C-C3D6-0A01CBCE80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30" y="1517"/>
              <a:ext cx="339" cy="431"/>
            </a:xfrm>
            <a:custGeom>
              <a:avLst/>
              <a:gdLst>
                <a:gd name="T0" fmla="*/ 256 w 512"/>
                <a:gd name="T1" fmla="*/ 0 h 512"/>
                <a:gd name="T2" fmla="*/ 0 w 512"/>
                <a:gd name="T3" fmla="*/ 256 h 512"/>
                <a:gd name="T4" fmla="*/ 256 w 512"/>
                <a:gd name="T5" fmla="*/ 512 h 512"/>
                <a:gd name="T6" fmla="*/ 512 w 512"/>
                <a:gd name="T7" fmla="*/ 256 h 512"/>
                <a:gd name="T8" fmla="*/ 256 w 512"/>
                <a:gd name="T9" fmla="*/ 0 h 512"/>
                <a:gd name="T10" fmla="*/ 405 w 512"/>
                <a:gd name="T11" fmla="*/ 266 h 512"/>
                <a:gd name="T12" fmla="*/ 383 w 512"/>
                <a:gd name="T13" fmla="*/ 266 h 512"/>
                <a:gd name="T14" fmla="*/ 266 w 512"/>
                <a:gd name="T15" fmla="*/ 383 h 512"/>
                <a:gd name="T16" fmla="*/ 266 w 512"/>
                <a:gd name="T17" fmla="*/ 405 h 512"/>
                <a:gd name="T18" fmla="*/ 256 w 512"/>
                <a:gd name="T19" fmla="*/ 416 h 512"/>
                <a:gd name="T20" fmla="*/ 245 w 512"/>
                <a:gd name="T21" fmla="*/ 405 h 512"/>
                <a:gd name="T22" fmla="*/ 245 w 512"/>
                <a:gd name="T23" fmla="*/ 383 h 512"/>
                <a:gd name="T24" fmla="*/ 128 w 512"/>
                <a:gd name="T25" fmla="*/ 266 h 512"/>
                <a:gd name="T26" fmla="*/ 106 w 512"/>
                <a:gd name="T27" fmla="*/ 266 h 512"/>
                <a:gd name="T28" fmla="*/ 96 w 512"/>
                <a:gd name="T29" fmla="*/ 256 h 512"/>
                <a:gd name="T30" fmla="*/ 106 w 512"/>
                <a:gd name="T31" fmla="*/ 245 h 512"/>
                <a:gd name="T32" fmla="*/ 128 w 512"/>
                <a:gd name="T33" fmla="*/ 245 h 512"/>
                <a:gd name="T34" fmla="*/ 245 w 512"/>
                <a:gd name="T35" fmla="*/ 128 h 512"/>
                <a:gd name="T36" fmla="*/ 245 w 512"/>
                <a:gd name="T37" fmla="*/ 106 h 512"/>
                <a:gd name="T38" fmla="*/ 256 w 512"/>
                <a:gd name="T39" fmla="*/ 96 h 512"/>
                <a:gd name="T40" fmla="*/ 266 w 512"/>
                <a:gd name="T41" fmla="*/ 106 h 512"/>
                <a:gd name="T42" fmla="*/ 266 w 512"/>
                <a:gd name="T43" fmla="*/ 128 h 512"/>
                <a:gd name="T44" fmla="*/ 383 w 512"/>
                <a:gd name="T45" fmla="*/ 245 h 512"/>
                <a:gd name="T46" fmla="*/ 405 w 512"/>
                <a:gd name="T47" fmla="*/ 245 h 512"/>
                <a:gd name="T48" fmla="*/ 416 w 512"/>
                <a:gd name="T49" fmla="*/ 256 h 512"/>
                <a:gd name="T50" fmla="*/ 405 w 512"/>
                <a:gd name="T51" fmla="*/ 266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2" h="512"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  <a:moveTo>
                    <a:pt x="405" y="266"/>
                  </a:moveTo>
                  <a:cubicBezTo>
                    <a:pt x="383" y="266"/>
                    <a:pt x="383" y="266"/>
                    <a:pt x="383" y="266"/>
                  </a:cubicBezTo>
                  <a:cubicBezTo>
                    <a:pt x="378" y="328"/>
                    <a:pt x="328" y="378"/>
                    <a:pt x="266" y="383"/>
                  </a:cubicBezTo>
                  <a:cubicBezTo>
                    <a:pt x="266" y="405"/>
                    <a:pt x="266" y="405"/>
                    <a:pt x="266" y="405"/>
                  </a:cubicBezTo>
                  <a:cubicBezTo>
                    <a:pt x="266" y="411"/>
                    <a:pt x="262" y="416"/>
                    <a:pt x="256" y="416"/>
                  </a:cubicBezTo>
                  <a:cubicBezTo>
                    <a:pt x="250" y="416"/>
                    <a:pt x="245" y="411"/>
                    <a:pt x="245" y="405"/>
                  </a:cubicBezTo>
                  <a:cubicBezTo>
                    <a:pt x="245" y="383"/>
                    <a:pt x="245" y="383"/>
                    <a:pt x="245" y="383"/>
                  </a:cubicBezTo>
                  <a:cubicBezTo>
                    <a:pt x="183" y="378"/>
                    <a:pt x="133" y="328"/>
                    <a:pt x="128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0" y="266"/>
                    <a:pt x="96" y="262"/>
                    <a:pt x="96" y="256"/>
                  </a:cubicBezTo>
                  <a:cubicBezTo>
                    <a:pt x="96" y="250"/>
                    <a:pt x="100" y="245"/>
                    <a:pt x="106" y="245"/>
                  </a:cubicBezTo>
                  <a:cubicBezTo>
                    <a:pt x="128" y="245"/>
                    <a:pt x="128" y="245"/>
                    <a:pt x="128" y="245"/>
                  </a:cubicBezTo>
                  <a:cubicBezTo>
                    <a:pt x="133" y="183"/>
                    <a:pt x="183" y="133"/>
                    <a:pt x="245" y="128"/>
                  </a:cubicBezTo>
                  <a:cubicBezTo>
                    <a:pt x="245" y="106"/>
                    <a:pt x="245" y="106"/>
                    <a:pt x="245" y="106"/>
                  </a:cubicBezTo>
                  <a:cubicBezTo>
                    <a:pt x="245" y="100"/>
                    <a:pt x="250" y="96"/>
                    <a:pt x="256" y="96"/>
                  </a:cubicBezTo>
                  <a:cubicBezTo>
                    <a:pt x="262" y="96"/>
                    <a:pt x="266" y="100"/>
                    <a:pt x="266" y="106"/>
                  </a:cubicBezTo>
                  <a:cubicBezTo>
                    <a:pt x="266" y="128"/>
                    <a:pt x="266" y="128"/>
                    <a:pt x="266" y="128"/>
                  </a:cubicBezTo>
                  <a:cubicBezTo>
                    <a:pt x="328" y="133"/>
                    <a:pt x="378" y="183"/>
                    <a:pt x="383" y="245"/>
                  </a:cubicBezTo>
                  <a:cubicBezTo>
                    <a:pt x="405" y="245"/>
                    <a:pt x="405" y="245"/>
                    <a:pt x="405" y="245"/>
                  </a:cubicBezTo>
                  <a:cubicBezTo>
                    <a:pt x="411" y="245"/>
                    <a:pt x="416" y="250"/>
                    <a:pt x="416" y="256"/>
                  </a:cubicBezTo>
                  <a:cubicBezTo>
                    <a:pt x="416" y="262"/>
                    <a:pt x="411" y="266"/>
                    <a:pt x="405" y="2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445">
              <a:extLst>
                <a:ext uri="{FF2B5EF4-FFF2-40B4-BE49-F238E27FC236}">
                  <a16:creationId xmlns:a16="http://schemas.microsoft.com/office/drawing/2014/main" id="{61EBF047-E39F-3B0B-D556-18384A8F7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661"/>
              <a:ext cx="63" cy="63"/>
            </a:xfrm>
            <a:custGeom>
              <a:avLst/>
              <a:gdLst>
                <a:gd name="T0" fmla="*/ 0 w 96"/>
                <a:gd name="T1" fmla="*/ 0 h 95"/>
                <a:gd name="T2" fmla="*/ 0 w 96"/>
                <a:gd name="T3" fmla="*/ 32 h 95"/>
                <a:gd name="T4" fmla="*/ 63 w 96"/>
                <a:gd name="T5" fmla="*/ 95 h 95"/>
                <a:gd name="T6" fmla="*/ 96 w 96"/>
                <a:gd name="T7" fmla="*/ 95 h 95"/>
                <a:gd name="T8" fmla="*/ 0 w 96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5">
                  <a:moveTo>
                    <a:pt x="0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33" y="37"/>
                    <a:pt x="59" y="62"/>
                    <a:pt x="63" y="95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1" y="45"/>
                    <a:pt x="51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446">
              <a:extLst>
                <a:ext uri="{FF2B5EF4-FFF2-40B4-BE49-F238E27FC236}">
                  <a16:creationId xmlns:a16="http://schemas.microsoft.com/office/drawing/2014/main" id="{CF811837-E0F4-6FF0-B740-24C6EF695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738"/>
              <a:ext cx="63" cy="63"/>
            </a:xfrm>
            <a:custGeom>
              <a:avLst/>
              <a:gdLst>
                <a:gd name="T0" fmla="*/ 0 w 96"/>
                <a:gd name="T1" fmla="*/ 63 h 96"/>
                <a:gd name="T2" fmla="*/ 0 w 96"/>
                <a:gd name="T3" fmla="*/ 96 h 96"/>
                <a:gd name="T4" fmla="*/ 96 w 96"/>
                <a:gd name="T5" fmla="*/ 0 h 96"/>
                <a:gd name="T6" fmla="*/ 63 w 96"/>
                <a:gd name="T7" fmla="*/ 0 h 96"/>
                <a:gd name="T8" fmla="*/ 0 w 96"/>
                <a:gd name="T9" fmla="*/ 6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0" y="63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51" y="91"/>
                    <a:pt x="91" y="51"/>
                    <a:pt x="9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59" y="33"/>
                    <a:pt x="33" y="59"/>
                    <a:pt x="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24" name="Freeform 705">
            <a:extLst>
              <a:ext uri="{FF2B5EF4-FFF2-40B4-BE49-F238E27FC236}">
                <a16:creationId xmlns:a16="http://schemas.microsoft.com/office/drawing/2014/main" id="{9C347755-C227-5C15-FB08-06DAC483BBD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94877" y="1761095"/>
            <a:ext cx="474854" cy="458224"/>
          </a:xfrm>
          <a:custGeom>
            <a:avLst/>
            <a:gdLst>
              <a:gd name="T0" fmla="*/ 256 w 512"/>
              <a:gd name="T1" fmla="*/ 0 h 512"/>
              <a:gd name="T2" fmla="*/ 0 w 512"/>
              <a:gd name="T3" fmla="*/ 256 h 512"/>
              <a:gd name="T4" fmla="*/ 256 w 512"/>
              <a:gd name="T5" fmla="*/ 512 h 512"/>
              <a:gd name="T6" fmla="*/ 512 w 512"/>
              <a:gd name="T7" fmla="*/ 256 h 512"/>
              <a:gd name="T8" fmla="*/ 256 w 512"/>
              <a:gd name="T9" fmla="*/ 0 h 512"/>
              <a:gd name="T10" fmla="*/ 214 w 512"/>
              <a:gd name="T11" fmla="*/ 128 h 512"/>
              <a:gd name="T12" fmla="*/ 216 w 512"/>
              <a:gd name="T13" fmla="*/ 124 h 512"/>
              <a:gd name="T14" fmla="*/ 228 w 512"/>
              <a:gd name="T15" fmla="*/ 122 h 512"/>
              <a:gd name="T16" fmla="*/ 231 w 512"/>
              <a:gd name="T17" fmla="*/ 124 h 512"/>
              <a:gd name="T18" fmla="*/ 233 w 512"/>
              <a:gd name="T19" fmla="*/ 128 h 512"/>
              <a:gd name="T20" fmla="*/ 234 w 512"/>
              <a:gd name="T21" fmla="*/ 132 h 512"/>
              <a:gd name="T22" fmla="*/ 231 w 512"/>
              <a:gd name="T23" fmla="*/ 139 h 512"/>
              <a:gd name="T24" fmla="*/ 224 w 512"/>
              <a:gd name="T25" fmla="*/ 142 h 512"/>
              <a:gd name="T26" fmla="*/ 216 w 512"/>
              <a:gd name="T27" fmla="*/ 139 h 512"/>
              <a:gd name="T28" fmla="*/ 213 w 512"/>
              <a:gd name="T29" fmla="*/ 132 h 512"/>
              <a:gd name="T30" fmla="*/ 214 w 512"/>
              <a:gd name="T31" fmla="*/ 128 h 512"/>
              <a:gd name="T32" fmla="*/ 187 w 512"/>
              <a:gd name="T33" fmla="*/ 135 h 512"/>
              <a:gd name="T34" fmla="*/ 201 w 512"/>
              <a:gd name="T35" fmla="*/ 139 h 512"/>
              <a:gd name="T36" fmla="*/ 197 w 512"/>
              <a:gd name="T37" fmla="*/ 154 h 512"/>
              <a:gd name="T38" fmla="*/ 192 w 512"/>
              <a:gd name="T39" fmla="*/ 155 h 512"/>
              <a:gd name="T40" fmla="*/ 183 w 512"/>
              <a:gd name="T41" fmla="*/ 150 h 512"/>
              <a:gd name="T42" fmla="*/ 187 w 512"/>
              <a:gd name="T43" fmla="*/ 135 h 512"/>
              <a:gd name="T44" fmla="*/ 158 w 512"/>
              <a:gd name="T45" fmla="*/ 158 h 512"/>
              <a:gd name="T46" fmla="*/ 173 w 512"/>
              <a:gd name="T47" fmla="*/ 158 h 512"/>
              <a:gd name="T48" fmla="*/ 173 w 512"/>
              <a:gd name="T49" fmla="*/ 173 h 512"/>
              <a:gd name="T50" fmla="*/ 165 w 512"/>
              <a:gd name="T51" fmla="*/ 176 h 512"/>
              <a:gd name="T52" fmla="*/ 158 w 512"/>
              <a:gd name="T53" fmla="*/ 173 h 512"/>
              <a:gd name="T54" fmla="*/ 158 w 512"/>
              <a:gd name="T55" fmla="*/ 158 h 512"/>
              <a:gd name="T56" fmla="*/ 135 w 512"/>
              <a:gd name="T57" fmla="*/ 187 h 512"/>
              <a:gd name="T58" fmla="*/ 150 w 512"/>
              <a:gd name="T59" fmla="*/ 183 h 512"/>
              <a:gd name="T60" fmla="*/ 154 w 512"/>
              <a:gd name="T61" fmla="*/ 197 h 512"/>
              <a:gd name="T62" fmla="*/ 145 w 512"/>
              <a:gd name="T63" fmla="*/ 203 h 512"/>
              <a:gd name="T64" fmla="*/ 139 w 512"/>
              <a:gd name="T65" fmla="*/ 201 h 512"/>
              <a:gd name="T66" fmla="*/ 135 w 512"/>
              <a:gd name="T67" fmla="*/ 187 h 512"/>
              <a:gd name="T68" fmla="*/ 122 w 512"/>
              <a:gd name="T69" fmla="*/ 220 h 512"/>
              <a:gd name="T70" fmla="*/ 124 w 512"/>
              <a:gd name="T71" fmla="*/ 216 h 512"/>
              <a:gd name="T72" fmla="*/ 139 w 512"/>
              <a:gd name="T73" fmla="*/ 216 h 512"/>
              <a:gd name="T74" fmla="*/ 142 w 512"/>
              <a:gd name="T75" fmla="*/ 224 h 512"/>
              <a:gd name="T76" fmla="*/ 142 w 512"/>
              <a:gd name="T77" fmla="*/ 228 h 512"/>
              <a:gd name="T78" fmla="*/ 139 w 512"/>
              <a:gd name="T79" fmla="*/ 231 h 512"/>
              <a:gd name="T80" fmla="*/ 136 w 512"/>
              <a:gd name="T81" fmla="*/ 233 h 512"/>
              <a:gd name="T82" fmla="*/ 132 w 512"/>
              <a:gd name="T83" fmla="*/ 234 h 512"/>
              <a:gd name="T84" fmla="*/ 124 w 512"/>
              <a:gd name="T85" fmla="*/ 231 h 512"/>
              <a:gd name="T86" fmla="*/ 122 w 512"/>
              <a:gd name="T87" fmla="*/ 228 h 512"/>
              <a:gd name="T88" fmla="*/ 121 w 512"/>
              <a:gd name="T89" fmla="*/ 224 h 512"/>
              <a:gd name="T90" fmla="*/ 122 w 512"/>
              <a:gd name="T91" fmla="*/ 220 h 512"/>
              <a:gd name="T92" fmla="*/ 256 w 512"/>
              <a:gd name="T93" fmla="*/ 394 h 512"/>
              <a:gd name="T94" fmla="*/ 117 w 512"/>
              <a:gd name="T95" fmla="*/ 256 h 512"/>
              <a:gd name="T96" fmla="*/ 128 w 512"/>
              <a:gd name="T97" fmla="*/ 245 h 512"/>
              <a:gd name="T98" fmla="*/ 138 w 512"/>
              <a:gd name="T99" fmla="*/ 256 h 512"/>
              <a:gd name="T100" fmla="*/ 256 w 512"/>
              <a:gd name="T101" fmla="*/ 373 h 512"/>
              <a:gd name="T102" fmla="*/ 373 w 512"/>
              <a:gd name="T103" fmla="*/ 256 h 512"/>
              <a:gd name="T104" fmla="*/ 256 w 512"/>
              <a:gd name="T105" fmla="*/ 138 h 512"/>
              <a:gd name="T106" fmla="*/ 245 w 512"/>
              <a:gd name="T107" fmla="*/ 128 h 512"/>
              <a:gd name="T108" fmla="*/ 256 w 512"/>
              <a:gd name="T109" fmla="*/ 117 h 512"/>
              <a:gd name="T110" fmla="*/ 394 w 512"/>
              <a:gd name="T111" fmla="*/ 256 h 512"/>
              <a:gd name="T112" fmla="*/ 256 w 512"/>
              <a:gd name="T113" fmla="*/ 394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14" y="128"/>
                </a:moveTo>
                <a:cubicBezTo>
                  <a:pt x="214" y="126"/>
                  <a:pt x="215" y="125"/>
                  <a:pt x="216" y="124"/>
                </a:cubicBezTo>
                <a:cubicBezTo>
                  <a:pt x="219" y="121"/>
                  <a:pt x="224" y="120"/>
                  <a:pt x="228" y="122"/>
                </a:cubicBezTo>
                <a:cubicBezTo>
                  <a:pt x="229" y="122"/>
                  <a:pt x="230" y="123"/>
                  <a:pt x="231" y="124"/>
                </a:cubicBezTo>
                <a:cubicBezTo>
                  <a:pt x="232" y="125"/>
                  <a:pt x="233" y="126"/>
                  <a:pt x="233" y="128"/>
                </a:cubicBezTo>
                <a:cubicBezTo>
                  <a:pt x="234" y="129"/>
                  <a:pt x="234" y="130"/>
                  <a:pt x="234" y="132"/>
                </a:cubicBezTo>
                <a:cubicBezTo>
                  <a:pt x="234" y="135"/>
                  <a:pt x="233" y="137"/>
                  <a:pt x="231" y="139"/>
                </a:cubicBezTo>
                <a:cubicBezTo>
                  <a:pt x="229" y="141"/>
                  <a:pt x="227" y="142"/>
                  <a:pt x="224" y="142"/>
                </a:cubicBezTo>
                <a:cubicBezTo>
                  <a:pt x="221" y="142"/>
                  <a:pt x="218" y="141"/>
                  <a:pt x="216" y="139"/>
                </a:cubicBezTo>
                <a:cubicBezTo>
                  <a:pt x="214" y="137"/>
                  <a:pt x="213" y="135"/>
                  <a:pt x="213" y="132"/>
                </a:cubicBezTo>
                <a:cubicBezTo>
                  <a:pt x="213" y="130"/>
                  <a:pt x="213" y="129"/>
                  <a:pt x="214" y="128"/>
                </a:cubicBezTo>
                <a:close/>
                <a:moveTo>
                  <a:pt x="187" y="135"/>
                </a:moveTo>
                <a:cubicBezTo>
                  <a:pt x="192" y="132"/>
                  <a:pt x="198" y="134"/>
                  <a:pt x="201" y="139"/>
                </a:cubicBezTo>
                <a:cubicBezTo>
                  <a:pt x="204" y="144"/>
                  <a:pt x="203" y="151"/>
                  <a:pt x="197" y="154"/>
                </a:cubicBezTo>
                <a:cubicBezTo>
                  <a:pt x="196" y="155"/>
                  <a:pt x="194" y="155"/>
                  <a:pt x="192" y="155"/>
                </a:cubicBezTo>
                <a:cubicBezTo>
                  <a:pt x="188" y="155"/>
                  <a:pt x="185" y="153"/>
                  <a:pt x="183" y="150"/>
                </a:cubicBezTo>
                <a:cubicBezTo>
                  <a:pt x="180" y="145"/>
                  <a:pt x="182" y="138"/>
                  <a:pt x="187" y="135"/>
                </a:cubicBezTo>
                <a:close/>
                <a:moveTo>
                  <a:pt x="158" y="158"/>
                </a:moveTo>
                <a:cubicBezTo>
                  <a:pt x="162" y="153"/>
                  <a:pt x="169" y="153"/>
                  <a:pt x="173" y="158"/>
                </a:cubicBezTo>
                <a:cubicBezTo>
                  <a:pt x="177" y="162"/>
                  <a:pt x="177" y="169"/>
                  <a:pt x="173" y="173"/>
                </a:cubicBezTo>
                <a:cubicBezTo>
                  <a:pt x="171" y="175"/>
                  <a:pt x="168" y="176"/>
                  <a:pt x="165" y="176"/>
                </a:cubicBezTo>
                <a:cubicBezTo>
                  <a:pt x="162" y="176"/>
                  <a:pt x="160" y="175"/>
                  <a:pt x="158" y="173"/>
                </a:cubicBezTo>
                <a:cubicBezTo>
                  <a:pt x="153" y="169"/>
                  <a:pt x="153" y="162"/>
                  <a:pt x="158" y="158"/>
                </a:cubicBezTo>
                <a:close/>
                <a:moveTo>
                  <a:pt x="135" y="187"/>
                </a:moveTo>
                <a:cubicBezTo>
                  <a:pt x="138" y="182"/>
                  <a:pt x="145" y="180"/>
                  <a:pt x="150" y="183"/>
                </a:cubicBezTo>
                <a:cubicBezTo>
                  <a:pt x="155" y="186"/>
                  <a:pt x="157" y="192"/>
                  <a:pt x="154" y="197"/>
                </a:cubicBezTo>
                <a:cubicBezTo>
                  <a:pt x="152" y="201"/>
                  <a:pt x="148" y="203"/>
                  <a:pt x="145" y="203"/>
                </a:cubicBezTo>
                <a:cubicBezTo>
                  <a:pt x="143" y="203"/>
                  <a:pt x="141" y="202"/>
                  <a:pt x="139" y="201"/>
                </a:cubicBezTo>
                <a:cubicBezTo>
                  <a:pt x="134" y="198"/>
                  <a:pt x="132" y="192"/>
                  <a:pt x="135" y="187"/>
                </a:cubicBezTo>
                <a:close/>
                <a:moveTo>
                  <a:pt x="122" y="220"/>
                </a:moveTo>
                <a:cubicBezTo>
                  <a:pt x="122" y="218"/>
                  <a:pt x="123" y="217"/>
                  <a:pt x="124" y="216"/>
                </a:cubicBezTo>
                <a:cubicBezTo>
                  <a:pt x="128" y="212"/>
                  <a:pt x="135" y="212"/>
                  <a:pt x="139" y="216"/>
                </a:cubicBezTo>
                <a:cubicBezTo>
                  <a:pt x="141" y="218"/>
                  <a:pt x="142" y="221"/>
                  <a:pt x="142" y="224"/>
                </a:cubicBezTo>
                <a:cubicBezTo>
                  <a:pt x="142" y="225"/>
                  <a:pt x="142" y="226"/>
                  <a:pt x="142" y="228"/>
                </a:cubicBezTo>
                <a:cubicBezTo>
                  <a:pt x="141" y="229"/>
                  <a:pt x="140" y="230"/>
                  <a:pt x="139" y="231"/>
                </a:cubicBezTo>
                <a:cubicBezTo>
                  <a:pt x="138" y="232"/>
                  <a:pt x="137" y="233"/>
                  <a:pt x="136" y="233"/>
                </a:cubicBezTo>
                <a:cubicBezTo>
                  <a:pt x="134" y="234"/>
                  <a:pt x="133" y="234"/>
                  <a:pt x="132" y="234"/>
                </a:cubicBezTo>
                <a:cubicBezTo>
                  <a:pt x="129" y="234"/>
                  <a:pt x="126" y="233"/>
                  <a:pt x="124" y="231"/>
                </a:cubicBezTo>
                <a:cubicBezTo>
                  <a:pt x="123" y="230"/>
                  <a:pt x="122" y="229"/>
                  <a:pt x="122" y="228"/>
                </a:cubicBezTo>
                <a:cubicBezTo>
                  <a:pt x="121" y="226"/>
                  <a:pt x="121" y="225"/>
                  <a:pt x="121" y="224"/>
                </a:cubicBezTo>
                <a:cubicBezTo>
                  <a:pt x="121" y="222"/>
                  <a:pt x="121" y="221"/>
                  <a:pt x="122" y="220"/>
                </a:cubicBezTo>
                <a:close/>
                <a:moveTo>
                  <a:pt x="256" y="394"/>
                </a:moveTo>
                <a:cubicBezTo>
                  <a:pt x="179" y="394"/>
                  <a:pt x="117" y="332"/>
                  <a:pt x="117" y="256"/>
                </a:cubicBezTo>
                <a:cubicBezTo>
                  <a:pt x="117" y="250"/>
                  <a:pt x="122" y="245"/>
                  <a:pt x="128" y="245"/>
                </a:cubicBezTo>
                <a:cubicBezTo>
                  <a:pt x="134" y="245"/>
                  <a:pt x="138" y="250"/>
                  <a:pt x="138" y="256"/>
                </a:cubicBezTo>
                <a:cubicBezTo>
                  <a:pt x="138" y="320"/>
                  <a:pt x="191" y="373"/>
                  <a:pt x="256" y="373"/>
                </a:cubicBezTo>
                <a:cubicBezTo>
                  <a:pt x="320" y="373"/>
                  <a:pt x="373" y="320"/>
                  <a:pt x="373" y="256"/>
                </a:cubicBezTo>
                <a:cubicBezTo>
                  <a:pt x="373" y="191"/>
                  <a:pt x="320" y="138"/>
                  <a:pt x="256" y="138"/>
                </a:cubicBezTo>
                <a:cubicBezTo>
                  <a:pt x="250" y="138"/>
                  <a:pt x="245" y="134"/>
                  <a:pt x="245" y="128"/>
                </a:cubicBezTo>
                <a:cubicBezTo>
                  <a:pt x="245" y="122"/>
                  <a:pt x="250" y="117"/>
                  <a:pt x="256" y="117"/>
                </a:cubicBezTo>
                <a:cubicBezTo>
                  <a:pt x="332" y="117"/>
                  <a:pt x="394" y="179"/>
                  <a:pt x="394" y="256"/>
                </a:cubicBezTo>
                <a:cubicBezTo>
                  <a:pt x="394" y="332"/>
                  <a:pt x="332" y="394"/>
                  <a:pt x="256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5" name="Freeform 14">
            <a:extLst>
              <a:ext uri="{FF2B5EF4-FFF2-40B4-BE49-F238E27FC236}">
                <a16:creationId xmlns:a16="http://schemas.microsoft.com/office/drawing/2014/main" id="{1AADA820-850C-67D4-0E23-D0EA0DE9F19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112471" y="997135"/>
            <a:ext cx="476194" cy="477457"/>
          </a:xfrm>
          <a:custGeom>
            <a:avLst/>
            <a:gdLst>
              <a:gd name="T0" fmla="*/ 266 w 512"/>
              <a:gd name="T1" fmla="*/ 138 h 512"/>
              <a:gd name="T2" fmla="*/ 309 w 512"/>
              <a:gd name="T3" fmla="*/ 117 h 512"/>
              <a:gd name="T4" fmla="*/ 373 w 512"/>
              <a:gd name="T5" fmla="*/ 234 h 512"/>
              <a:gd name="T6" fmla="*/ 394 w 512"/>
              <a:gd name="T7" fmla="*/ 352 h 512"/>
              <a:gd name="T8" fmla="*/ 160 w 512"/>
              <a:gd name="T9" fmla="*/ 320 h 512"/>
              <a:gd name="T10" fmla="*/ 138 w 512"/>
              <a:gd name="T11" fmla="*/ 320 h 512"/>
              <a:gd name="T12" fmla="*/ 117 w 512"/>
              <a:gd name="T13" fmla="*/ 352 h 512"/>
              <a:gd name="T14" fmla="*/ 138 w 512"/>
              <a:gd name="T15" fmla="*/ 234 h 512"/>
              <a:gd name="T16" fmla="*/ 149 w 512"/>
              <a:gd name="T17" fmla="*/ 202 h 512"/>
              <a:gd name="T18" fmla="*/ 362 w 512"/>
              <a:gd name="T19" fmla="*/ 224 h 512"/>
              <a:gd name="T20" fmla="*/ 160 w 512"/>
              <a:gd name="T21" fmla="*/ 277 h 512"/>
              <a:gd name="T22" fmla="*/ 138 w 512"/>
              <a:gd name="T23" fmla="*/ 277 h 512"/>
              <a:gd name="T24" fmla="*/ 160 w 512"/>
              <a:gd name="T25" fmla="*/ 277 h 512"/>
              <a:gd name="T26" fmla="*/ 192 w 512"/>
              <a:gd name="T27" fmla="*/ 309 h 512"/>
              <a:gd name="T28" fmla="*/ 192 w 512"/>
              <a:gd name="T29" fmla="*/ 330 h 512"/>
              <a:gd name="T30" fmla="*/ 202 w 512"/>
              <a:gd name="T31" fmla="*/ 277 h 512"/>
              <a:gd name="T32" fmla="*/ 181 w 512"/>
              <a:gd name="T33" fmla="*/ 277 h 512"/>
              <a:gd name="T34" fmla="*/ 202 w 512"/>
              <a:gd name="T35" fmla="*/ 277 h 512"/>
              <a:gd name="T36" fmla="*/ 192 w 512"/>
              <a:gd name="T37" fmla="*/ 224 h 512"/>
              <a:gd name="T38" fmla="*/ 192 w 512"/>
              <a:gd name="T39" fmla="*/ 245 h 512"/>
              <a:gd name="T40" fmla="*/ 245 w 512"/>
              <a:gd name="T41" fmla="*/ 320 h 512"/>
              <a:gd name="T42" fmla="*/ 224 w 512"/>
              <a:gd name="T43" fmla="*/ 320 h 512"/>
              <a:gd name="T44" fmla="*/ 245 w 512"/>
              <a:gd name="T45" fmla="*/ 320 h 512"/>
              <a:gd name="T46" fmla="*/ 234 w 512"/>
              <a:gd name="T47" fmla="*/ 266 h 512"/>
              <a:gd name="T48" fmla="*/ 234 w 512"/>
              <a:gd name="T49" fmla="*/ 288 h 512"/>
              <a:gd name="T50" fmla="*/ 245 w 512"/>
              <a:gd name="T51" fmla="*/ 234 h 512"/>
              <a:gd name="T52" fmla="*/ 224 w 512"/>
              <a:gd name="T53" fmla="*/ 234 h 512"/>
              <a:gd name="T54" fmla="*/ 245 w 512"/>
              <a:gd name="T55" fmla="*/ 234 h 512"/>
              <a:gd name="T56" fmla="*/ 277 w 512"/>
              <a:gd name="T57" fmla="*/ 309 h 512"/>
              <a:gd name="T58" fmla="*/ 277 w 512"/>
              <a:gd name="T59" fmla="*/ 330 h 512"/>
              <a:gd name="T60" fmla="*/ 288 w 512"/>
              <a:gd name="T61" fmla="*/ 277 h 512"/>
              <a:gd name="T62" fmla="*/ 266 w 512"/>
              <a:gd name="T63" fmla="*/ 277 h 512"/>
              <a:gd name="T64" fmla="*/ 288 w 512"/>
              <a:gd name="T65" fmla="*/ 277 h 512"/>
              <a:gd name="T66" fmla="*/ 277 w 512"/>
              <a:gd name="T67" fmla="*/ 224 h 512"/>
              <a:gd name="T68" fmla="*/ 277 w 512"/>
              <a:gd name="T69" fmla="*/ 245 h 512"/>
              <a:gd name="T70" fmla="*/ 330 w 512"/>
              <a:gd name="T71" fmla="*/ 320 h 512"/>
              <a:gd name="T72" fmla="*/ 309 w 512"/>
              <a:gd name="T73" fmla="*/ 320 h 512"/>
              <a:gd name="T74" fmla="*/ 330 w 512"/>
              <a:gd name="T75" fmla="*/ 320 h 512"/>
              <a:gd name="T76" fmla="*/ 320 w 512"/>
              <a:gd name="T77" fmla="*/ 266 h 512"/>
              <a:gd name="T78" fmla="*/ 320 w 512"/>
              <a:gd name="T79" fmla="*/ 288 h 512"/>
              <a:gd name="T80" fmla="*/ 330 w 512"/>
              <a:gd name="T81" fmla="*/ 234 h 512"/>
              <a:gd name="T82" fmla="*/ 309 w 512"/>
              <a:gd name="T83" fmla="*/ 234 h 512"/>
              <a:gd name="T84" fmla="*/ 330 w 512"/>
              <a:gd name="T85" fmla="*/ 234 h 512"/>
              <a:gd name="T86" fmla="*/ 362 w 512"/>
              <a:gd name="T87" fmla="*/ 309 h 512"/>
              <a:gd name="T88" fmla="*/ 362 w 512"/>
              <a:gd name="T89" fmla="*/ 330 h 512"/>
              <a:gd name="T90" fmla="*/ 373 w 512"/>
              <a:gd name="T91" fmla="*/ 277 h 512"/>
              <a:gd name="T92" fmla="*/ 352 w 512"/>
              <a:gd name="T93" fmla="*/ 277 h 512"/>
              <a:gd name="T94" fmla="*/ 373 w 512"/>
              <a:gd name="T95" fmla="*/ 277 h 512"/>
              <a:gd name="T96" fmla="*/ 256 w 512"/>
              <a:gd name="T97" fmla="*/ 512 h 512"/>
              <a:gd name="T98" fmla="*/ 256 w 512"/>
              <a:gd name="T99" fmla="*/ 0 h 512"/>
              <a:gd name="T100" fmla="*/ 416 w 512"/>
              <a:gd name="T101" fmla="*/ 224 h 512"/>
              <a:gd name="T102" fmla="*/ 384 w 512"/>
              <a:gd name="T103" fmla="*/ 213 h 512"/>
              <a:gd name="T104" fmla="*/ 373 w 512"/>
              <a:gd name="T105" fmla="*/ 181 h 512"/>
              <a:gd name="T106" fmla="*/ 266 w 512"/>
              <a:gd name="T107" fmla="*/ 160 h 512"/>
              <a:gd name="T108" fmla="*/ 330 w 512"/>
              <a:gd name="T109" fmla="*/ 149 h 512"/>
              <a:gd name="T110" fmla="*/ 320 w 512"/>
              <a:gd name="T111" fmla="*/ 96 h 512"/>
              <a:gd name="T112" fmla="*/ 245 w 512"/>
              <a:gd name="T113" fmla="*/ 106 h 512"/>
              <a:gd name="T114" fmla="*/ 245 w 512"/>
              <a:gd name="T115" fmla="*/ 181 h 512"/>
              <a:gd name="T116" fmla="*/ 128 w 512"/>
              <a:gd name="T117" fmla="*/ 192 h 512"/>
              <a:gd name="T118" fmla="*/ 106 w 512"/>
              <a:gd name="T119" fmla="*/ 213 h 512"/>
              <a:gd name="T120" fmla="*/ 96 w 512"/>
              <a:gd name="T121" fmla="*/ 362 h 512"/>
              <a:gd name="T122" fmla="*/ 405 w 512"/>
              <a:gd name="T123" fmla="*/ 373 h 512"/>
              <a:gd name="T124" fmla="*/ 416 w 512"/>
              <a:gd name="T125" fmla="*/ 224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2" h="512">
                <a:moveTo>
                  <a:pt x="309" y="138"/>
                </a:moveTo>
                <a:cubicBezTo>
                  <a:pt x="266" y="138"/>
                  <a:pt x="266" y="138"/>
                  <a:pt x="266" y="138"/>
                </a:cubicBezTo>
                <a:cubicBezTo>
                  <a:pt x="266" y="117"/>
                  <a:pt x="266" y="117"/>
                  <a:pt x="266" y="117"/>
                </a:cubicBezTo>
                <a:cubicBezTo>
                  <a:pt x="309" y="117"/>
                  <a:pt x="309" y="117"/>
                  <a:pt x="309" y="117"/>
                </a:cubicBezTo>
                <a:lnTo>
                  <a:pt x="309" y="138"/>
                </a:lnTo>
                <a:close/>
                <a:moveTo>
                  <a:pt x="373" y="234"/>
                </a:moveTo>
                <a:cubicBezTo>
                  <a:pt x="394" y="234"/>
                  <a:pt x="394" y="234"/>
                  <a:pt x="394" y="234"/>
                </a:cubicBezTo>
                <a:cubicBezTo>
                  <a:pt x="394" y="352"/>
                  <a:pt x="394" y="352"/>
                  <a:pt x="394" y="352"/>
                </a:cubicBezTo>
                <a:cubicBezTo>
                  <a:pt x="160" y="352"/>
                  <a:pt x="160" y="352"/>
                  <a:pt x="160" y="352"/>
                </a:cubicBezTo>
                <a:cubicBezTo>
                  <a:pt x="160" y="320"/>
                  <a:pt x="160" y="320"/>
                  <a:pt x="160" y="320"/>
                </a:cubicBezTo>
                <a:cubicBezTo>
                  <a:pt x="160" y="314"/>
                  <a:pt x="155" y="309"/>
                  <a:pt x="149" y="309"/>
                </a:cubicBezTo>
                <a:cubicBezTo>
                  <a:pt x="143" y="309"/>
                  <a:pt x="138" y="314"/>
                  <a:pt x="138" y="320"/>
                </a:cubicBezTo>
                <a:cubicBezTo>
                  <a:pt x="138" y="352"/>
                  <a:pt x="138" y="352"/>
                  <a:pt x="138" y="352"/>
                </a:cubicBezTo>
                <a:cubicBezTo>
                  <a:pt x="117" y="352"/>
                  <a:pt x="117" y="352"/>
                  <a:pt x="117" y="352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8" y="234"/>
                  <a:pt x="138" y="234"/>
                  <a:pt x="138" y="234"/>
                </a:cubicBezTo>
                <a:cubicBezTo>
                  <a:pt x="144" y="234"/>
                  <a:pt x="149" y="230"/>
                  <a:pt x="149" y="224"/>
                </a:cubicBezTo>
                <a:cubicBezTo>
                  <a:pt x="149" y="202"/>
                  <a:pt x="149" y="202"/>
                  <a:pt x="149" y="202"/>
                </a:cubicBezTo>
                <a:cubicBezTo>
                  <a:pt x="362" y="202"/>
                  <a:pt x="362" y="202"/>
                  <a:pt x="362" y="202"/>
                </a:cubicBezTo>
                <a:cubicBezTo>
                  <a:pt x="362" y="224"/>
                  <a:pt x="362" y="224"/>
                  <a:pt x="362" y="224"/>
                </a:cubicBezTo>
                <a:cubicBezTo>
                  <a:pt x="362" y="230"/>
                  <a:pt x="367" y="234"/>
                  <a:pt x="373" y="234"/>
                </a:cubicBezTo>
                <a:close/>
                <a:moveTo>
                  <a:pt x="160" y="277"/>
                </a:moveTo>
                <a:cubicBezTo>
                  <a:pt x="160" y="271"/>
                  <a:pt x="155" y="266"/>
                  <a:pt x="149" y="266"/>
                </a:cubicBezTo>
                <a:cubicBezTo>
                  <a:pt x="143" y="266"/>
                  <a:pt x="138" y="271"/>
                  <a:pt x="138" y="277"/>
                </a:cubicBezTo>
                <a:cubicBezTo>
                  <a:pt x="138" y="283"/>
                  <a:pt x="143" y="288"/>
                  <a:pt x="149" y="288"/>
                </a:cubicBezTo>
                <a:cubicBezTo>
                  <a:pt x="155" y="288"/>
                  <a:pt x="160" y="283"/>
                  <a:pt x="160" y="277"/>
                </a:cubicBezTo>
                <a:close/>
                <a:moveTo>
                  <a:pt x="202" y="320"/>
                </a:moveTo>
                <a:cubicBezTo>
                  <a:pt x="202" y="314"/>
                  <a:pt x="198" y="309"/>
                  <a:pt x="192" y="309"/>
                </a:cubicBezTo>
                <a:cubicBezTo>
                  <a:pt x="186" y="309"/>
                  <a:pt x="181" y="314"/>
                  <a:pt x="181" y="320"/>
                </a:cubicBezTo>
                <a:cubicBezTo>
                  <a:pt x="181" y="326"/>
                  <a:pt x="186" y="330"/>
                  <a:pt x="192" y="330"/>
                </a:cubicBezTo>
                <a:cubicBezTo>
                  <a:pt x="198" y="330"/>
                  <a:pt x="202" y="326"/>
                  <a:pt x="202" y="320"/>
                </a:cubicBezTo>
                <a:close/>
                <a:moveTo>
                  <a:pt x="202" y="277"/>
                </a:moveTo>
                <a:cubicBezTo>
                  <a:pt x="202" y="271"/>
                  <a:pt x="198" y="266"/>
                  <a:pt x="192" y="266"/>
                </a:cubicBezTo>
                <a:cubicBezTo>
                  <a:pt x="186" y="266"/>
                  <a:pt x="181" y="271"/>
                  <a:pt x="181" y="277"/>
                </a:cubicBezTo>
                <a:cubicBezTo>
                  <a:pt x="181" y="283"/>
                  <a:pt x="186" y="288"/>
                  <a:pt x="192" y="288"/>
                </a:cubicBezTo>
                <a:cubicBezTo>
                  <a:pt x="198" y="288"/>
                  <a:pt x="202" y="283"/>
                  <a:pt x="202" y="277"/>
                </a:cubicBezTo>
                <a:close/>
                <a:moveTo>
                  <a:pt x="202" y="234"/>
                </a:moveTo>
                <a:cubicBezTo>
                  <a:pt x="202" y="228"/>
                  <a:pt x="198" y="224"/>
                  <a:pt x="192" y="224"/>
                </a:cubicBezTo>
                <a:cubicBezTo>
                  <a:pt x="186" y="224"/>
                  <a:pt x="181" y="228"/>
                  <a:pt x="181" y="234"/>
                </a:cubicBezTo>
                <a:cubicBezTo>
                  <a:pt x="181" y="240"/>
                  <a:pt x="186" y="245"/>
                  <a:pt x="192" y="245"/>
                </a:cubicBezTo>
                <a:cubicBezTo>
                  <a:pt x="198" y="245"/>
                  <a:pt x="202" y="240"/>
                  <a:pt x="202" y="234"/>
                </a:cubicBezTo>
                <a:close/>
                <a:moveTo>
                  <a:pt x="245" y="320"/>
                </a:moveTo>
                <a:cubicBezTo>
                  <a:pt x="245" y="314"/>
                  <a:pt x="240" y="309"/>
                  <a:pt x="234" y="309"/>
                </a:cubicBezTo>
                <a:cubicBezTo>
                  <a:pt x="228" y="309"/>
                  <a:pt x="224" y="314"/>
                  <a:pt x="224" y="320"/>
                </a:cubicBezTo>
                <a:cubicBezTo>
                  <a:pt x="224" y="326"/>
                  <a:pt x="228" y="330"/>
                  <a:pt x="234" y="330"/>
                </a:cubicBezTo>
                <a:cubicBezTo>
                  <a:pt x="240" y="330"/>
                  <a:pt x="245" y="326"/>
                  <a:pt x="245" y="320"/>
                </a:cubicBezTo>
                <a:close/>
                <a:moveTo>
                  <a:pt x="245" y="277"/>
                </a:moveTo>
                <a:cubicBezTo>
                  <a:pt x="245" y="271"/>
                  <a:pt x="240" y="266"/>
                  <a:pt x="234" y="266"/>
                </a:cubicBezTo>
                <a:cubicBezTo>
                  <a:pt x="228" y="266"/>
                  <a:pt x="224" y="271"/>
                  <a:pt x="224" y="277"/>
                </a:cubicBezTo>
                <a:cubicBezTo>
                  <a:pt x="224" y="283"/>
                  <a:pt x="228" y="288"/>
                  <a:pt x="234" y="288"/>
                </a:cubicBezTo>
                <a:cubicBezTo>
                  <a:pt x="240" y="288"/>
                  <a:pt x="245" y="283"/>
                  <a:pt x="245" y="277"/>
                </a:cubicBezTo>
                <a:close/>
                <a:moveTo>
                  <a:pt x="245" y="234"/>
                </a:moveTo>
                <a:cubicBezTo>
                  <a:pt x="245" y="228"/>
                  <a:pt x="240" y="224"/>
                  <a:pt x="234" y="224"/>
                </a:cubicBezTo>
                <a:cubicBezTo>
                  <a:pt x="228" y="224"/>
                  <a:pt x="224" y="228"/>
                  <a:pt x="224" y="234"/>
                </a:cubicBezTo>
                <a:cubicBezTo>
                  <a:pt x="224" y="240"/>
                  <a:pt x="228" y="245"/>
                  <a:pt x="234" y="245"/>
                </a:cubicBezTo>
                <a:cubicBezTo>
                  <a:pt x="240" y="245"/>
                  <a:pt x="245" y="240"/>
                  <a:pt x="245" y="234"/>
                </a:cubicBezTo>
                <a:close/>
                <a:moveTo>
                  <a:pt x="288" y="320"/>
                </a:moveTo>
                <a:cubicBezTo>
                  <a:pt x="288" y="314"/>
                  <a:pt x="283" y="309"/>
                  <a:pt x="277" y="309"/>
                </a:cubicBezTo>
                <a:cubicBezTo>
                  <a:pt x="271" y="309"/>
                  <a:pt x="266" y="314"/>
                  <a:pt x="266" y="320"/>
                </a:cubicBezTo>
                <a:cubicBezTo>
                  <a:pt x="266" y="326"/>
                  <a:pt x="271" y="330"/>
                  <a:pt x="277" y="330"/>
                </a:cubicBezTo>
                <a:cubicBezTo>
                  <a:pt x="283" y="330"/>
                  <a:pt x="288" y="326"/>
                  <a:pt x="288" y="320"/>
                </a:cubicBezTo>
                <a:close/>
                <a:moveTo>
                  <a:pt x="288" y="277"/>
                </a:moveTo>
                <a:cubicBezTo>
                  <a:pt x="288" y="271"/>
                  <a:pt x="283" y="266"/>
                  <a:pt x="277" y="266"/>
                </a:cubicBezTo>
                <a:cubicBezTo>
                  <a:pt x="271" y="266"/>
                  <a:pt x="266" y="271"/>
                  <a:pt x="266" y="277"/>
                </a:cubicBezTo>
                <a:cubicBezTo>
                  <a:pt x="266" y="283"/>
                  <a:pt x="271" y="288"/>
                  <a:pt x="277" y="288"/>
                </a:cubicBezTo>
                <a:cubicBezTo>
                  <a:pt x="283" y="288"/>
                  <a:pt x="288" y="283"/>
                  <a:pt x="288" y="277"/>
                </a:cubicBezTo>
                <a:close/>
                <a:moveTo>
                  <a:pt x="288" y="234"/>
                </a:moveTo>
                <a:cubicBezTo>
                  <a:pt x="288" y="228"/>
                  <a:pt x="283" y="224"/>
                  <a:pt x="277" y="224"/>
                </a:cubicBezTo>
                <a:cubicBezTo>
                  <a:pt x="271" y="224"/>
                  <a:pt x="266" y="228"/>
                  <a:pt x="266" y="234"/>
                </a:cubicBezTo>
                <a:cubicBezTo>
                  <a:pt x="266" y="240"/>
                  <a:pt x="271" y="245"/>
                  <a:pt x="277" y="245"/>
                </a:cubicBezTo>
                <a:cubicBezTo>
                  <a:pt x="283" y="245"/>
                  <a:pt x="288" y="240"/>
                  <a:pt x="288" y="234"/>
                </a:cubicBezTo>
                <a:close/>
                <a:moveTo>
                  <a:pt x="330" y="320"/>
                </a:moveTo>
                <a:cubicBezTo>
                  <a:pt x="330" y="314"/>
                  <a:pt x="326" y="309"/>
                  <a:pt x="320" y="309"/>
                </a:cubicBezTo>
                <a:cubicBezTo>
                  <a:pt x="314" y="309"/>
                  <a:pt x="309" y="314"/>
                  <a:pt x="309" y="320"/>
                </a:cubicBezTo>
                <a:cubicBezTo>
                  <a:pt x="309" y="326"/>
                  <a:pt x="314" y="330"/>
                  <a:pt x="320" y="330"/>
                </a:cubicBezTo>
                <a:cubicBezTo>
                  <a:pt x="326" y="330"/>
                  <a:pt x="330" y="326"/>
                  <a:pt x="330" y="320"/>
                </a:cubicBezTo>
                <a:close/>
                <a:moveTo>
                  <a:pt x="330" y="277"/>
                </a:moveTo>
                <a:cubicBezTo>
                  <a:pt x="330" y="271"/>
                  <a:pt x="326" y="266"/>
                  <a:pt x="320" y="266"/>
                </a:cubicBezTo>
                <a:cubicBezTo>
                  <a:pt x="314" y="266"/>
                  <a:pt x="309" y="271"/>
                  <a:pt x="309" y="277"/>
                </a:cubicBezTo>
                <a:cubicBezTo>
                  <a:pt x="309" y="283"/>
                  <a:pt x="314" y="288"/>
                  <a:pt x="320" y="288"/>
                </a:cubicBezTo>
                <a:cubicBezTo>
                  <a:pt x="326" y="288"/>
                  <a:pt x="330" y="283"/>
                  <a:pt x="330" y="277"/>
                </a:cubicBezTo>
                <a:close/>
                <a:moveTo>
                  <a:pt x="330" y="234"/>
                </a:moveTo>
                <a:cubicBezTo>
                  <a:pt x="330" y="228"/>
                  <a:pt x="326" y="224"/>
                  <a:pt x="320" y="224"/>
                </a:cubicBezTo>
                <a:cubicBezTo>
                  <a:pt x="314" y="224"/>
                  <a:pt x="309" y="228"/>
                  <a:pt x="309" y="234"/>
                </a:cubicBezTo>
                <a:cubicBezTo>
                  <a:pt x="309" y="240"/>
                  <a:pt x="314" y="245"/>
                  <a:pt x="320" y="245"/>
                </a:cubicBezTo>
                <a:cubicBezTo>
                  <a:pt x="326" y="245"/>
                  <a:pt x="330" y="240"/>
                  <a:pt x="330" y="234"/>
                </a:cubicBezTo>
                <a:close/>
                <a:moveTo>
                  <a:pt x="373" y="320"/>
                </a:moveTo>
                <a:cubicBezTo>
                  <a:pt x="373" y="314"/>
                  <a:pt x="368" y="309"/>
                  <a:pt x="362" y="309"/>
                </a:cubicBezTo>
                <a:cubicBezTo>
                  <a:pt x="356" y="309"/>
                  <a:pt x="352" y="314"/>
                  <a:pt x="352" y="320"/>
                </a:cubicBezTo>
                <a:cubicBezTo>
                  <a:pt x="352" y="326"/>
                  <a:pt x="356" y="330"/>
                  <a:pt x="362" y="330"/>
                </a:cubicBezTo>
                <a:cubicBezTo>
                  <a:pt x="368" y="330"/>
                  <a:pt x="373" y="326"/>
                  <a:pt x="373" y="320"/>
                </a:cubicBezTo>
                <a:close/>
                <a:moveTo>
                  <a:pt x="373" y="277"/>
                </a:moveTo>
                <a:cubicBezTo>
                  <a:pt x="373" y="271"/>
                  <a:pt x="368" y="266"/>
                  <a:pt x="362" y="266"/>
                </a:cubicBezTo>
                <a:cubicBezTo>
                  <a:pt x="356" y="266"/>
                  <a:pt x="352" y="271"/>
                  <a:pt x="352" y="277"/>
                </a:cubicBezTo>
                <a:cubicBezTo>
                  <a:pt x="352" y="283"/>
                  <a:pt x="356" y="288"/>
                  <a:pt x="362" y="288"/>
                </a:cubicBezTo>
                <a:cubicBezTo>
                  <a:pt x="368" y="288"/>
                  <a:pt x="373" y="283"/>
                  <a:pt x="373" y="277"/>
                </a:cubicBezTo>
                <a:close/>
                <a:moveTo>
                  <a:pt x="512" y="256"/>
                </a:moveTo>
                <a:cubicBezTo>
                  <a:pt x="512" y="397"/>
                  <a:pt x="397" y="512"/>
                  <a:pt x="256" y="512"/>
                </a:cubicBezTo>
                <a:cubicBezTo>
                  <a:pt x="114" y="512"/>
                  <a:pt x="0" y="397"/>
                  <a:pt x="0" y="256"/>
                </a:cubicBezTo>
                <a:cubicBezTo>
                  <a:pt x="0" y="114"/>
                  <a:pt x="114" y="0"/>
                  <a:pt x="256" y="0"/>
                </a:cubicBezTo>
                <a:cubicBezTo>
                  <a:pt x="397" y="0"/>
                  <a:pt x="512" y="114"/>
                  <a:pt x="512" y="256"/>
                </a:cubicBezTo>
                <a:close/>
                <a:moveTo>
                  <a:pt x="416" y="224"/>
                </a:moveTo>
                <a:cubicBezTo>
                  <a:pt x="416" y="218"/>
                  <a:pt x="411" y="213"/>
                  <a:pt x="405" y="213"/>
                </a:cubicBezTo>
                <a:cubicBezTo>
                  <a:pt x="384" y="213"/>
                  <a:pt x="384" y="213"/>
                  <a:pt x="384" y="213"/>
                </a:cubicBezTo>
                <a:cubicBezTo>
                  <a:pt x="384" y="192"/>
                  <a:pt x="384" y="192"/>
                  <a:pt x="384" y="192"/>
                </a:cubicBezTo>
                <a:cubicBezTo>
                  <a:pt x="384" y="186"/>
                  <a:pt x="379" y="181"/>
                  <a:pt x="373" y="181"/>
                </a:cubicBezTo>
                <a:cubicBezTo>
                  <a:pt x="266" y="181"/>
                  <a:pt x="266" y="181"/>
                  <a:pt x="266" y="181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320" y="160"/>
                  <a:pt x="320" y="160"/>
                  <a:pt x="320" y="160"/>
                </a:cubicBezTo>
                <a:cubicBezTo>
                  <a:pt x="326" y="160"/>
                  <a:pt x="330" y="155"/>
                  <a:pt x="330" y="149"/>
                </a:cubicBezTo>
                <a:cubicBezTo>
                  <a:pt x="330" y="106"/>
                  <a:pt x="330" y="106"/>
                  <a:pt x="330" y="106"/>
                </a:cubicBezTo>
                <a:cubicBezTo>
                  <a:pt x="330" y="100"/>
                  <a:pt x="326" y="96"/>
                  <a:pt x="320" y="96"/>
                </a:cubicBezTo>
                <a:cubicBezTo>
                  <a:pt x="256" y="96"/>
                  <a:pt x="256" y="96"/>
                  <a:pt x="256" y="96"/>
                </a:cubicBezTo>
                <a:cubicBezTo>
                  <a:pt x="250" y="96"/>
                  <a:pt x="245" y="100"/>
                  <a:pt x="245" y="106"/>
                </a:cubicBezTo>
                <a:cubicBezTo>
                  <a:pt x="245" y="149"/>
                  <a:pt x="245" y="149"/>
                  <a:pt x="245" y="149"/>
                </a:cubicBezTo>
                <a:cubicBezTo>
                  <a:pt x="245" y="181"/>
                  <a:pt x="245" y="181"/>
                  <a:pt x="245" y="181"/>
                </a:cubicBezTo>
                <a:cubicBezTo>
                  <a:pt x="138" y="181"/>
                  <a:pt x="138" y="181"/>
                  <a:pt x="138" y="181"/>
                </a:cubicBezTo>
                <a:cubicBezTo>
                  <a:pt x="132" y="181"/>
                  <a:pt x="128" y="186"/>
                  <a:pt x="128" y="192"/>
                </a:cubicBezTo>
                <a:cubicBezTo>
                  <a:pt x="128" y="213"/>
                  <a:pt x="128" y="213"/>
                  <a:pt x="128" y="213"/>
                </a:cubicBezTo>
                <a:cubicBezTo>
                  <a:pt x="106" y="213"/>
                  <a:pt x="106" y="213"/>
                  <a:pt x="106" y="213"/>
                </a:cubicBezTo>
                <a:cubicBezTo>
                  <a:pt x="100" y="213"/>
                  <a:pt x="96" y="218"/>
                  <a:pt x="96" y="224"/>
                </a:cubicBezTo>
                <a:cubicBezTo>
                  <a:pt x="96" y="362"/>
                  <a:pt x="96" y="362"/>
                  <a:pt x="96" y="362"/>
                </a:cubicBezTo>
                <a:cubicBezTo>
                  <a:pt x="96" y="368"/>
                  <a:pt x="100" y="373"/>
                  <a:pt x="106" y="373"/>
                </a:cubicBezTo>
                <a:cubicBezTo>
                  <a:pt x="405" y="373"/>
                  <a:pt x="405" y="373"/>
                  <a:pt x="405" y="373"/>
                </a:cubicBezTo>
                <a:cubicBezTo>
                  <a:pt x="411" y="373"/>
                  <a:pt x="416" y="368"/>
                  <a:pt x="416" y="362"/>
                </a:cubicBezTo>
                <a:lnTo>
                  <a:pt x="416" y="2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6" name="Freeform 259">
            <a:extLst>
              <a:ext uri="{FF2B5EF4-FFF2-40B4-BE49-F238E27FC236}">
                <a16:creationId xmlns:a16="http://schemas.microsoft.com/office/drawing/2014/main" id="{A2CAEA48-FC98-CCF5-EB9A-4627D320B19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604235" y="1386722"/>
            <a:ext cx="474401" cy="460539"/>
          </a:xfrm>
          <a:custGeom>
            <a:avLst/>
            <a:gdLst>
              <a:gd name="T0" fmla="*/ 174 w 512"/>
              <a:gd name="T1" fmla="*/ 245 h 512"/>
              <a:gd name="T2" fmla="*/ 373 w 512"/>
              <a:gd name="T3" fmla="*/ 245 h 512"/>
              <a:gd name="T4" fmla="*/ 373 w 512"/>
              <a:gd name="T5" fmla="*/ 288 h 512"/>
              <a:gd name="T6" fmla="*/ 174 w 512"/>
              <a:gd name="T7" fmla="*/ 288 h 512"/>
              <a:gd name="T8" fmla="*/ 145 w 512"/>
              <a:gd name="T9" fmla="*/ 266 h 512"/>
              <a:gd name="T10" fmla="*/ 174 w 512"/>
              <a:gd name="T11" fmla="*/ 245 h 512"/>
              <a:gd name="T12" fmla="*/ 366 w 512"/>
              <a:gd name="T13" fmla="*/ 160 h 512"/>
              <a:gd name="T14" fmla="*/ 337 w 512"/>
              <a:gd name="T15" fmla="*/ 138 h 512"/>
              <a:gd name="T16" fmla="*/ 138 w 512"/>
              <a:gd name="T17" fmla="*/ 138 h 512"/>
              <a:gd name="T18" fmla="*/ 138 w 512"/>
              <a:gd name="T19" fmla="*/ 181 h 512"/>
              <a:gd name="T20" fmla="*/ 337 w 512"/>
              <a:gd name="T21" fmla="*/ 181 h 512"/>
              <a:gd name="T22" fmla="*/ 366 w 512"/>
              <a:gd name="T23" fmla="*/ 160 h 512"/>
              <a:gd name="T24" fmla="*/ 512 w 512"/>
              <a:gd name="T25" fmla="*/ 256 h 512"/>
              <a:gd name="T26" fmla="*/ 256 w 512"/>
              <a:gd name="T27" fmla="*/ 512 h 512"/>
              <a:gd name="T28" fmla="*/ 0 w 512"/>
              <a:gd name="T29" fmla="*/ 256 h 512"/>
              <a:gd name="T30" fmla="*/ 256 w 512"/>
              <a:gd name="T31" fmla="*/ 0 h 512"/>
              <a:gd name="T32" fmla="*/ 512 w 512"/>
              <a:gd name="T33" fmla="*/ 256 h 512"/>
              <a:gd name="T34" fmla="*/ 266 w 512"/>
              <a:gd name="T35" fmla="*/ 224 h 512"/>
              <a:gd name="T36" fmla="*/ 266 w 512"/>
              <a:gd name="T37" fmla="*/ 202 h 512"/>
              <a:gd name="T38" fmla="*/ 341 w 512"/>
              <a:gd name="T39" fmla="*/ 202 h 512"/>
              <a:gd name="T40" fmla="*/ 347 w 512"/>
              <a:gd name="T41" fmla="*/ 200 h 512"/>
              <a:gd name="T42" fmla="*/ 390 w 512"/>
              <a:gd name="T43" fmla="*/ 168 h 512"/>
              <a:gd name="T44" fmla="*/ 394 w 512"/>
              <a:gd name="T45" fmla="*/ 160 h 512"/>
              <a:gd name="T46" fmla="*/ 390 w 512"/>
              <a:gd name="T47" fmla="*/ 151 h 512"/>
              <a:gd name="T48" fmla="*/ 347 w 512"/>
              <a:gd name="T49" fmla="*/ 119 h 512"/>
              <a:gd name="T50" fmla="*/ 341 w 512"/>
              <a:gd name="T51" fmla="*/ 117 h 512"/>
              <a:gd name="T52" fmla="*/ 266 w 512"/>
              <a:gd name="T53" fmla="*/ 117 h 512"/>
              <a:gd name="T54" fmla="*/ 266 w 512"/>
              <a:gd name="T55" fmla="*/ 106 h 512"/>
              <a:gd name="T56" fmla="*/ 256 w 512"/>
              <a:gd name="T57" fmla="*/ 96 h 512"/>
              <a:gd name="T58" fmla="*/ 245 w 512"/>
              <a:gd name="T59" fmla="*/ 106 h 512"/>
              <a:gd name="T60" fmla="*/ 245 w 512"/>
              <a:gd name="T61" fmla="*/ 117 h 512"/>
              <a:gd name="T62" fmla="*/ 128 w 512"/>
              <a:gd name="T63" fmla="*/ 117 h 512"/>
              <a:gd name="T64" fmla="*/ 117 w 512"/>
              <a:gd name="T65" fmla="*/ 128 h 512"/>
              <a:gd name="T66" fmla="*/ 117 w 512"/>
              <a:gd name="T67" fmla="*/ 192 h 512"/>
              <a:gd name="T68" fmla="*/ 128 w 512"/>
              <a:gd name="T69" fmla="*/ 202 h 512"/>
              <a:gd name="T70" fmla="*/ 245 w 512"/>
              <a:gd name="T71" fmla="*/ 202 h 512"/>
              <a:gd name="T72" fmla="*/ 245 w 512"/>
              <a:gd name="T73" fmla="*/ 224 h 512"/>
              <a:gd name="T74" fmla="*/ 170 w 512"/>
              <a:gd name="T75" fmla="*/ 224 h 512"/>
              <a:gd name="T76" fmla="*/ 164 w 512"/>
              <a:gd name="T77" fmla="*/ 226 h 512"/>
              <a:gd name="T78" fmla="*/ 121 w 512"/>
              <a:gd name="T79" fmla="*/ 258 h 512"/>
              <a:gd name="T80" fmla="*/ 117 w 512"/>
              <a:gd name="T81" fmla="*/ 266 h 512"/>
              <a:gd name="T82" fmla="*/ 121 w 512"/>
              <a:gd name="T83" fmla="*/ 275 h 512"/>
              <a:gd name="T84" fmla="*/ 164 w 512"/>
              <a:gd name="T85" fmla="*/ 307 h 512"/>
              <a:gd name="T86" fmla="*/ 170 w 512"/>
              <a:gd name="T87" fmla="*/ 309 h 512"/>
              <a:gd name="T88" fmla="*/ 245 w 512"/>
              <a:gd name="T89" fmla="*/ 309 h 512"/>
              <a:gd name="T90" fmla="*/ 245 w 512"/>
              <a:gd name="T91" fmla="*/ 405 h 512"/>
              <a:gd name="T92" fmla="*/ 256 w 512"/>
              <a:gd name="T93" fmla="*/ 416 h 512"/>
              <a:gd name="T94" fmla="*/ 266 w 512"/>
              <a:gd name="T95" fmla="*/ 405 h 512"/>
              <a:gd name="T96" fmla="*/ 266 w 512"/>
              <a:gd name="T97" fmla="*/ 309 h 512"/>
              <a:gd name="T98" fmla="*/ 384 w 512"/>
              <a:gd name="T99" fmla="*/ 309 h 512"/>
              <a:gd name="T100" fmla="*/ 394 w 512"/>
              <a:gd name="T101" fmla="*/ 298 h 512"/>
              <a:gd name="T102" fmla="*/ 394 w 512"/>
              <a:gd name="T103" fmla="*/ 234 h 512"/>
              <a:gd name="T104" fmla="*/ 384 w 512"/>
              <a:gd name="T105" fmla="*/ 224 h 512"/>
              <a:gd name="T106" fmla="*/ 266 w 512"/>
              <a:gd name="T107" fmla="*/ 224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12" h="512">
                <a:moveTo>
                  <a:pt x="174" y="245"/>
                </a:moveTo>
                <a:cubicBezTo>
                  <a:pt x="373" y="245"/>
                  <a:pt x="373" y="245"/>
                  <a:pt x="373" y="245"/>
                </a:cubicBezTo>
                <a:cubicBezTo>
                  <a:pt x="373" y="288"/>
                  <a:pt x="373" y="288"/>
                  <a:pt x="373" y="288"/>
                </a:cubicBezTo>
                <a:cubicBezTo>
                  <a:pt x="174" y="288"/>
                  <a:pt x="174" y="288"/>
                  <a:pt x="174" y="288"/>
                </a:cubicBezTo>
                <a:cubicBezTo>
                  <a:pt x="145" y="266"/>
                  <a:pt x="145" y="266"/>
                  <a:pt x="145" y="266"/>
                </a:cubicBezTo>
                <a:lnTo>
                  <a:pt x="174" y="245"/>
                </a:lnTo>
                <a:close/>
                <a:moveTo>
                  <a:pt x="366" y="160"/>
                </a:moveTo>
                <a:cubicBezTo>
                  <a:pt x="337" y="138"/>
                  <a:pt x="337" y="138"/>
                  <a:pt x="337" y="138"/>
                </a:cubicBezTo>
                <a:cubicBezTo>
                  <a:pt x="138" y="138"/>
                  <a:pt x="138" y="138"/>
                  <a:pt x="138" y="138"/>
                </a:cubicBezTo>
                <a:cubicBezTo>
                  <a:pt x="138" y="181"/>
                  <a:pt x="138" y="181"/>
                  <a:pt x="138" y="181"/>
                </a:cubicBezTo>
                <a:cubicBezTo>
                  <a:pt x="337" y="181"/>
                  <a:pt x="337" y="181"/>
                  <a:pt x="337" y="181"/>
                </a:cubicBezTo>
                <a:lnTo>
                  <a:pt x="366" y="160"/>
                </a:lnTo>
                <a:close/>
                <a:moveTo>
                  <a:pt x="512" y="256"/>
                </a:moveTo>
                <a:cubicBezTo>
                  <a:pt x="512" y="397"/>
                  <a:pt x="397" y="512"/>
                  <a:pt x="256" y="512"/>
                </a:cubicBezTo>
                <a:cubicBezTo>
                  <a:pt x="114" y="512"/>
                  <a:pt x="0" y="397"/>
                  <a:pt x="0" y="256"/>
                </a:cubicBezTo>
                <a:cubicBezTo>
                  <a:pt x="0" y="114"/>
                  <a:pt x="114" y="0"/>
                  <a:pt x="256" y="0"/>
                </a:cubicBezTo>
                <a:cubicBezTo>
                  <a:pt x="397" y="0"/>
                  <a:pt x="512" y="114"/>
                  <a:pt x="512" y="256"/>
                </a:cubicBezTo>
                <a:close/>
                <a:moveTo>
                  <a:pt x="266" y="224"/>
                </a:moveTo>
                <a:cubicBezTo>
                  <a:pt x="266" y="202"/>
                  <a:pt x="266" y="202"/>
                  <a:pt x="266" y="202"/>
                </a:cubicBezTo>
                <a:cubicBezTo>
                  <a:pt x="341" y="202"/>
                  <a:pt x="341" y="202"/>
                  <a:pt x="341" y="202"/>
                </a:cubicBezTo>
                <a:cubicBezTo>
                  <a:pt x="343" y="202"/>
                  <a:pt x="346" y="202"/>
                  <a:pt x="347" y="200"/>
                </a:cubicBezTo>
                <a:cubicBezTo>
                  <a:pt x="390" y="168"/>
                  <a:pt x="390" y="168"/>
                  <a:pt x="390" y="168"/>
                </a:cubicBezTo>
                <a:cubicBezTo>
                  <a:pt x="393" y="166"/>
                  <a:pt x="394" y="163"/>
                  <a:pt x="394" y="160"/>
                </a:cubicBezTo>
                <a:cubicBezTo>
                  <a:pt x="394" y="156"/>
                  <a:pt x="393" y="153"/>
                  <a:pt x="390" y="151"/>
                </a:cubicBezTo>
                <a:cubicBezTo>
                  <a:pt x="347" y="119"/>
                  <a:pt x="347" y="119"/>
                  <a:pt x="347" y="119"/>
                </a:cubicBezTo>
                <a:cubicBezTo>
                  <a:pt x="346" y="118"/>
                  <a:pt x="343" y="117"/>
                  <a:pt x="341" y="117"/>
                </a:cubicBezTo>
                <a:cubicBezTo>
                  <a:pt x="266" y="117"/>
                  <a:pt x="266" y="117"/>
                  <a:pt x="266" y="117"/>
                </a:cubicBezTo>
                <a:cubicBezTo>
                  <a:pt x="266" y="106"/>
                  <a:pt x="266" y="106"/>
                  <a:pt x="266" y="106"/>
                </a:cubicBezTo>
                <a:cubicBezTo>
                  <a:pt x="266" y="100"/>
                  <a:pt x="262" y="96"/>
                  <a:pt x="256" y="96"/>
                </a:cubicBezTo>
                <a:cubicBezTo>
                  <a:pt x="250" y="96"/>
                  <a:pt x="245" y="100"/>
                  <a:pt x="245" y="106"/>
                </a:cubicBezTo>
                <a:cubicBezTo>
                  <a:pt x="245" y="117"/>
                  <a:pt x="245" y="117"/>
                  <a:pt x="245" y="117"/>
                </a:cubicBezTo>
                <a:cubicBezTo>
                  <a:pt x="128" y="117"/>
                  <a:pt x="128" y="117"/>
                  <a:pt x="128" y="117"/>
                </a:cubicBezTo>
                <a:cubicBezTo>
                  <a:pt x="122" y="117"/>
                  <a:pt x="117" y="122"/>
                  <a:pt x="117" y="128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117" y="198"/>
                  <a:pt x="122" y="202"/>
                  <a:pt x="128" y="202"/>
                </a:cubicBezTo>
                <a:cubicBezTo>
                  <a:pt x="245" y="202"/>
                  <a:pt x="245" y="202"/>
                  <a:pt x="245" y="202"/>
                </a:cubicBezTo>
                <a:cubicBezTo>
                  <a:pt x="245" y="224"/>
                  <a:pt x="245" y="224"/>
                  <a:pt x="245" y="224"/>
                </a:cubicBezTo>
                <a:cubicBezTo>
                  <a:pt x="170" y="224"/>
                  <a:pt x="170" y="224"/>
                  <a:pt x="170" y="224"/>
                </a:cubicBezTo>
                <a:cubicBezTo>
                  <a:pt x="168" y="224"/>
                  <a:pt x="166" y="224"/>
                  <a:pt x="164" y="226"/>
                </a:cubicBezTo>
                <a:cubicBezTo>
                  <a:pt x="121" y="258"/>
                  <a:pt x="121" y="258"/>
                  <a:pt x="121" y="258"/>
                </a:cubicBezTo>
                <a:cubicBezTo>
                  <a:pt x="119" y="260"/>
                  <a:pt x="117" y="263"/>
                  <a:pt x="117" y="266"/>
                </a:cubicBezTo>
                <a:cubicBezTo>
                  <a:pt x="117" y="270"/>
                  <a:pt x="119" y="273"/>
                  <a:pt x="121" y="275"/>
                </a:cubicBezTo>
                <a:cubicBezTo>
                  <a:pt x="164" y="307"/>
                  <a:pt x="164" y="307"/>
                  <a:pt x="164" y="307"/>
                </a:cubicBezTo>
                <a:cubicBezTo>
                  <a:pt x="166" y="308"/>
                  <a:pt x="168" y="309"/>
                  <a:pt x="170" y="309"/>
                </a:cubicBezTo>
                <a:cubicBezTo>
                  <a:pt x="245" y="309"/>
                  <a:pt x="245" y="309"/>
                  <a:pt x="245" y="309"/>
                </a:cubicBezTo>
                <a:cubicBezTo>
                  <a:pt x="245" y="405"/>
                  <a:pt x="245" y="405"/>
                  <a:pt x="245" y="405"/>
                </a:cubicBezTo>
                <a:cubicBezTo>
                  <a:pt x="245" y="411"/>
                  <a:pt x="250" y="416"/>
                  <a:pt x="256" y="416"/>
                </a:cubicBezTo>
                <a:cubicBezTo>
                  <a:pt x="262" y="416"/>
                  <a:pt x="266" y="411"/>
                  <a:pt x="266" y="405"/>
                </a:cubicBezTo>
                <a:cubicBezTo>
                  <a:pt x="266" y="309"/>
                  <a:pt x="266" y="309"/>
                  <a:pt x="266" y="309"/>
                </a:cubicBezTo>
                <a:cubicBezTo>
                  <a:pt x="384" y="309"/>
                  <a:pt x="384" y="309"/>
                  <a:pt x="384" y="309"/>
                </a:cubicBezTo>
                <a:cubicBezTo>
                  <a:pt x="390" y="309"/>
                  <a:pt x="394" y="304"/>
                  <a:pt x="394" y="298"/>
                </a:cubicBezTo>
                <a:cubicBezTo>
                  <a:pt x="394" y="234"/>
                  <a:pt x="394" y="234"/>
                  <a:pt x="394" y="234"/>
                </a:cubicBezTo>
                <a:cubicBezTo>
                  <a:pt x="394" y="228"/>
                  <a:pt x="390" y="224"/>
                  <a:pt x="384" y="224"/>
                </a:cubicBezTo>
                <a:lnTo>
                  <a:pt x="266" y="2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72CA53B-88A9-9EE6-A3C4-964C018A7F23}"/>
              </a:ext>
            </a:extLst>
          </p:cNvPr>
          <p:cNvSpPr/>
          <p:nvPr/>
        </p:nvSpPr>
        <p:spPr bwMode="gray">
          <a:xfrm>
            <a:off x="6206455" y="855588"/>
            <a:ext cx="2429521" cy="2049383"/>
          </a:xfrm>
          <a:prstGeom prst="rect">
            <a:avLst/>
          </a:prstGeom>
          <a:noFill/>
          <a:ln w="28575" algn="ctr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BEBEAB5D-D97D-23FD-F41C-7FDE24CABAC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77227" b="83843"/>
          <a:stretch/>
        </p:blipFill>
        <p:spPr>
          <a:xfrm>
            <a:off x="7161697" y="3464293"/>
            <a:ext cx="567694" cy="609916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C9F777B5-FAB5-B230-AB16-7DB5C3C128F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30716" y="3454476"/>
            <a:ext cx="567694" cy="567694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4E31E7BB-28E6-9C6D-BC0B-850E2F99E503}"/>
              </a:ext>
            </a:extLst>
          </p:cNvPr>
          <p:cNvGrpSpPr/>
          <p:nvPr/>
        </p:nvGrpSpPr>
        <p:grpSpPr>
          <a:xfrm>
            <a:off x="1994942" y="3554919"/>
            <a:ext cx="567695" cy="465509"/>
            <a:chOff x="5916613" y="3068638"/>
            <a:chExt cx="555625" cy="455612"/>
          </a:xfrm>
          <a:solidFill>
            <a:schemeClr val="accent3">
              <a:lumMod val="75000"/>
            </a:schemeClr>
          </a:solidFill>
        </p:grpSpPr>
        <p:sp>
          <p:nvSpPr>
            <p:cNvPr id="31" name="Freeform 194">
              <a:extLst>
                <a:ext uri="{FF2B5EF4-FFF2-40B4-BE49-F238E27FC236}">
                  <a16:creationId xmlns:a16="http://schemas.microsoft.com/office/drawing/2014/main" id="{290C88EB-0890-393F-225F-7EACEB7898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16613" y="3068638"/>
              <a:ext cx="419100" cy="411163"/>
            </a:xfrm>
            <a:custGeom>
              <a:avLst/>
              <a:gdLst>
                <a:gd name="T0" fmla="*/ 178 w 178"/>
                <a:gd name="T1" fmla="*/ 66 h 175"/>
                <a:gd name="T2" fmla="*/ 117 w 178"/>
                <a:gd name="T3" fmla="*/ 0 h 175"/>
                <a:gd name="T4" fmla="*/ 61 w 178"/>
                <a:gd name="T5" fmla="*/ 0 h 175"/>
                <a:gd name="T6" fmla="*/ 0 w 178"/>
                <a:gd name="T7" fmla="*/ 66 h 175"/>
                <a:gd name="T8" fmla="*/ 46 w 178"/>
                <a:gd name="T9" fmla="*/ 130 h 175"/>
                <a:gd name="T10" fmla="*/ 46 w 178"/>
                <a:gd name="T11" fmla="*/ 170 h 175"/>
                <a:gd name="T12" fmla="*/ 49 w 178"/>
                <a:gd name="T13" fmla="*/ 174 h 175"/>
                <a:gd name="T14" fmla="*/ 51 w 178"/>
                <a:gd name="T15" fmla="*/ 175 h 175"/>
                <a:gd name="T16" fmla="*/ 54 w 178"/>
                <a:gd name="T17" fmla="*/ 174 h 175"/>
                <a:gd name="T18" fmla="*/ 101 w 178"/>
                <a:gd name="T19" fmla="*/ 132 h 175"/>
                <a:gd name="T20" fmla="*/ 117 w 178"/>
                <a:gd name="T21" fmla="*/ 132 h 175"/>
                <a:gd name="T22" fmla="*/ 178 w 178"/>
                <a:gd name="T23" fmla="*/ 66 h 175"/>
                <a:gd name="T24" fmla="*/ 99 w 178"/>
                <a:gd name="T25" fmla="*/ 123 h 175"/>
                <a:gd name="T26" fmla="*/ 96 w 178"/>
                <a:gd name="T27" fmla="*/ 124 h 175"/>
                <a:gd name="T28" fmla="*/ 55 w 178"/>
                <a:gd name="T29" fmla="*/ 159 h 175"/>
                <a:gd name="T30" fmla="*/ 55 w 178"/>
                <a:gd name="T31" fmla="*/ 126 h 175"/>
                <a:gd name="T32" fmla="*/ 52 w 178"/>
                <a:gd name="T33" fmla="*/ 122 h 175"/>
                <a:gd name="T34" fmla="*/ 9 w 178"/>
                <a:gd name="T35" fmla="*/ 66 h 175"/>
                <a:gd name="T36" fmla="*/ 61 w 178"/>
                <a:gd name="T37" fmla="*/ 10 h 175"/>
                <a:gd name="T38" fmla="*/ 117 w 178"/>
                <a:gd name="T39" fmla="*/ 10 h 175"/>
                <a:gd name="T40" fmla="*/ 168 w 178"/>
                <a:gd name="T41" fmla="*/ 66 h 175"/>
                <a:gd name="T42" fmla="*/ 117 w 178"/>
                <a:gd name="T43" fmla="*/ 123 h 175"/>
                <a:gd name="T44" fmla="*/ 99 w 178"/>
                <a:gd name="T45" fmla="*/ 12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8" h="175">
                  <a:moveTo>
                    <a:pt x="178" y="66"/>
                  </a:moveTo>
                  <a:cubicBezTo>
                    <a:pt x="178" y="30"/>
                    <a:pt x="150" y="0"/>
                    <a:pt x="117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7" y="0"/>
                    <a:pt x="0" y="30"/>
                    <a:pt x="0" y="66"/>
                  </a:cubicBezTo>
                  <a:cubicBezTo>
                    <a:pt x="0" y="97"/>
                    <a:pt x="19" y="123"/>
                    <a:pt x="46" y="130"/>
                  </a:cubicBezTo>
                  <a:cubicBezTo>
                    <a:pt x="46" y="170"/>
                    <a:pt x="46" y="170"/>
                    <a:pt x="46" y="170"/>
                  </a:cubicBezTo>
                  <a:cubicBezTo>
                    <a:pt x="46" y="172"/>
                    <a:pt x="47" y="174"/>
                    <a:pt x="49" y="174"/>
                  </a:cubicBezTo>
                  <a:cubicBezTo>
                    <a:pt x="49" y="175"/>
                    <a:pt x="50" y="175"/>
                    <a:pt x="51" y="175"/>
                  </a:cubicBezTo>
                  <a:cubicBezTo>
                    <a:pt x="52" y="175"/>
                    <a:pt x="53" y="174"/>
                    <a:pt x="54" y="174"/>
                  </a:cubicBezTo>
                  <a:cubicBezTo>
                    <a:pt x="101" y="132"/>
                    <a:pt x="101" y="132"/>
                    <a:pt x="101" y="132"/>
                  </a:cubicBezTo>
                  <a:cubicBezTo>
                    <a:pt x="117" y="132"/>
                    <a:pt x="117" y="132"/>
                    <a:pt x="117" y="132"/>
                  </a:cubicBezTo>
                  <a:cubicBezTo>
                    <a:pt x="150" y="132"/>
                    <a:pt x="178" y="103"/>
                    <a:pt x="178" y="66"/>
                  </a:cubicBezTo>
                  <a:close/>
                  <a:moveTo>
                    <a:pt x="99" y="123"/>
                  </a:moveTo>
                  <a:cubicBezTo>
                    <a:pt x="98" y="123"/>
                    <a:pt x="97" y="123"/>
                    <a:pt x="96" y="124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5" y="126"/>
                    <a:pt x="55" y="126"/>
                    <a:pt x="55" y="126"/>
                  </a:cubicBezTo>
                  <a:cubicBezTo>
                    <a:pt x="55" y="124"/>
                    <a:pt x="54" y="122"/>
                    <a:pt x="52" y="122"/>
                  </a:cubicBezTo>
                  <a:cubicBezTo>
                    <a:pt x="27" y="117"/>
                    <a:pt x="9" y="94"/>
                    <a:pt x="9" y="66"/>
                  </a:cubicBezTo>
                  <a:cubicBezTo>
                    <a:pt x="9" y="35"/>
                    <a:pt x="32" y="10"/>
                    <a:pt x="61" y="10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45" y="10"/>
                    <a:pt x="168" y="35"/>
                    <a:pt x="168" y="66"/>
                  </a:cubicBezTo>
                  <a:cubicBezTo>
                    <a:pt x="168" y="97"/>
                    <a:pt x="145" y="123"/>
                    <a:pt x="117" y="123"/>
                  </a:cubicBezTo>
                  <a:lnTo>
                    <a:pt x="99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0682" tIns="40341" rIns="80682" bIns="40341" numCol="1" anchor="t" anchorCtr="0" compatLnSpc="1">
              <a:prstTxWarp prst="textNoShape">
                <a:avLst/>
              </a:prstTxWarp>
            </a:bodyPr>
            <a:lstStyle/>
            <a:p>
              <a:pPr defTabSz="1037388">
                <a:defRPr/>
              </a:pPr>
              <a:endParaRPr lang="en-US" sz="203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Freeform 195">
              <a:extLst>
                <a:ext uri="{FF2B5EF4-FFF2-40B4-BE49-F238E27FC236}">
                  <a16:creationId xmlns:a16="http://schemas.microsoft.com/office/drawing/2014/main" id="{90F42741-902F-540A-A95E-2D2F195AF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0" y="3235325"/>
              <a:ext cx="287338" cy="288925"/>
            </a:xfrm>
            <a:custGeom>
              <a:avLst/>
              <a:gdLst>
                <a:gd name="T0" fmla="*/ 77 w 122"/>
                <a:gd name="T1" fmla="*/ 0 h 123"/>
                <a:gd name="T2" fmla="*/ 73 w 122"/>
                <a:gd name="T3" fmla="*/ 5 h 123"/>
                <a:gd name="T4" fmla="*/ 77 w 122"/>
                <a:gd name="T5" fmla="*/ 9 h 123"/>
                <a:gd name="T6" fmla="*/ 112 w 122"/>
                <a:gd name="T7" fmla="*/ 48 h 123"/>
                <a:gd name="T8" fmla="*/ 79 w 122"/>
                <a:gd name="T9" fmla="*/ 86 h 123"/>
                <a:gd name="T10" fmla="*/ 74 w 122"/>
                <a:gd name="T11" fmla="*/ 91 h 123"/>
                <a:gd name="T12" fmla="*/ 74 w 122"/>
                <a:gd name="T13" fmla="*/ 107 h 123"/>
                <a:gd name="T14" fmla="*/ 56 w 122"/>
                <a:gd name="T15" fmla="*/ 88 h 123"/>
                <a:gd name="T16" fmla="*/ 53 w 122"/>
                <a:gd name="T17" fmla="*/ 87 h 123"/>
                <a:gd name="T18" fmla="*/ 37 w 122"/>
                <a:gd name="T19" fmla="*/ 87 h 123"/>
                <a:gd name="T20" fmla="*/ 10 w 122"/>
                <a:gd name="T21" fmla="*/ 71 h 123"/>
                <a:gd name="T22" fmla="*/ 3 w 122"/>
                <a:gd name="T23" fmla="*/ 70 h 123"/>
                <a:gd name="T24" fmla="*/ 2 w 122"/>
                <a:gd name="T25" fmla="*/ 76 h 123"/>
                <a:gd name="T26" fmla="*/ 37 w 122"/>
                <a:gd name="T27" fmla="*/ 96 h 123"/>
                <a:gd name="T28" fmla="*/ 51 w 122"/>
                <a:gd name="T29" fmla="*/ 96 h 123"/>
                <a:gd name="T30" fmla="*/ 75 w 122"/>
                <a:gd name="T31" fmla="*/ 122 h 123"/>
                <a:gd name="T32" fmla="*/ 79 w 122"/>
                <a:gd name="T33" fmla="*/ 123 h 123"/>
                <a:gd name="T34" fmla="*/ 80 w 122"/>
                <a:gd name="T35" fmla="*/ 123 h 123"/>
                <a:gd name="T36" fmla="*/ 83 w 122"/>
                <a:gd name="T37" fmla="*/ 118 h 123"/>
                <a:gd name="T38" fmla="*/ 83 w 122"/>
                <a:gd name="T39" fmla="*/ 96 h 123"/>
                <a:gd name="T40" fmla="*/ 122 w 122"/>
                <a:gd name="T41" fmla="*/ 48 h 123"/>
                <a:gd name="T42" fmla="*/ 77 w 122"/>
                <a:gd name="T4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123">
                  <a:moveTo>
                    <a:pt x="77" y="0"/>
                  </a:moveTo>
                  <a:cubicBezTo>
                    <a:pt x="75" y="0"/>
                    <a:pt x="73" y="2"/>
                    <a:pt x="73" y="5"/>
                  </a:cubicBezTo>
                  <a:cubicBezTo>
                    <a:pt x="73" y="7"/>
                    <a:pt x="75" y="9"/>
                    <a:pt x="77" y="9"/>
                  </a:cubicBezTo>
                  <a:cubicBezTo>
                    <a:pt x="97" y="9"/>
                    <a:pt x="112" y="27"/>
                    <a:pt x="112" y="48"/>
                  </a:cubicBezTo>
                  <a:cubicBezTo>
                    <a:pt x="112" y="69"/>
                    <a:pt x="97" y="86"/>
                    <a:pt x="79" y="86"/>
                  </a:cubicBezTo>
                  <a:cubicBezTo>
                    <a:pt x="76" y="87"/>
                    <a:pt x="74" y="89"/>
                    <a:pt x="74" y="91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5" y="87"/>
                    <a:pt x="54" y="87"/>
                    <a:pt x="53" y="87"/>
                  </a:cubicBezTo>
                  <a:cubicBezTo>
                    <a:pt x="37" y="87"/>
                    <a:pt x="37" y="87"/>
                    <a:pt x="37" y="87"/>
                  </a:cubicBezTo>
                  <a:cubicBezTo>
                    <a:pt x="26" y="87"/>
                    <a:pt x="16" y="81"/>
                    <a:pt x="10" y="71"/>
                  </a:cubicBezTo>
                  <a:cubicBezTo>
                    <a:pt x="8" y="69"/>
                    <a:pt x="5" y="68"/>
                    <a:pt x="3" y="70"/>
                  </a:cubicBezTo>
                  <a:cubicBezTo>
                    <a:pt x="1" y="71"/>
                    <a:pt x="0" y="74"/>
                    <a:pt x="2" y="76"/>
                  </a:cubicBezTo>
                  <a:cubicBezTo>
                    <a:pt x="10" y="89"/>
                    <a:pt x="23" y="96"/>
                    <a:pt x="37" y="96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7" y="123"/>
                    <a:pt x="79" y="123"/>
                  </a:cubicBezTo>
                  <a:cubicBezTo>
                    <a:pt x="79" y="123"/>
                    <a:pt x="80" y="123"/>
                    <a:pt x="80" y="123"/>
                  </a:cubicBezTo>
                  <a:cubicBezTo>
                    <a:pt x="82" y="122"/>
                    <a:pt x="83" y="120"/>
                    <a:pt x="83" y="118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105" y="92"/>
                    <a:pt x="122" y="72"/>
                    <a:pt x="122" y="48"/>
                  </a:cubicBezTo>
                  <a:cubicBezTo>
                    <a:pt x="122" y="22"/>
                    <a:pt x="102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0682" tIns="40341" rIns="80682" bIns="40341" numCol="1" anchor="t" anchorCtr="0" compatLnSpc="1">
              <a:prstTxWarp prst="textNoShape">
                <a:avLst/>
              </a:prstTxWarp>
            </a:bodyPr>
            <a:lstStyle/>
            <a:p>
              <a:pPr defTabSz="1037388">
                <a:defRPr/>
              </a:pPr>
              <a:endParaRPr lang="en-US" sz="203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Freeform 196">
              <a:extLst>
                <a:ext uri="{FF2B5EF4-FFF2-40B4-BE49-F238E27FC236}">
                  <a16:creationId xmlns:a16="http://schemas.microsoft.com/office/drawing/2014/main" id="{0D608251-03AD-420B-ADEF-713242244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3450" y="3178175"/>
              <a:ext cx="223838" cy="23813"/>
            </a:xfrm>
            <a:custGeom>
              <a:avLst/>
              <a:gdLst>
                <a:gd name="T0" fmla="*/ 95 w 95"/>
                <a:gd name="T1" fmla="*/ 5 h 10"/>
                <a:gd name="T2" fmla="*/ 90 w 95"/>
                <a:gd name="T3" fmla="*/ 0 h 10"/>
                <a:gd name="T4" fmla="*/ 5 w 95"/>
                <a:gd name="T5" fmla="*/ 0 h 10"/>
                <a:gd name="T6" fmla="*/ 0 w 95"/>
                <a:gd name="T7" fmla="*/ 5 h 10"/>
                <a:gd name="T8" fmla="*/ 5 w 95"/>
                <a:gd name="T9" fmla="*/ 10 h 10"/>
                <a:gd name="T10" fmla="*/ 90 w 95"/>
                <a:gd name="T11" fmla="*/ 10 h 10"/>
                <a:gd name="T12" fmla="*/ 95 w 95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0">
                  <a:moveTo>
                    <a:pt x="95" y="5"/>
                  </a:moveTo>
                  <a:cubicBezTo>
                    <a:pt x="95" y="2"/>
                    <a:pt x="93" y="0"/>
                    <a:pt x="9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3" y="10"/>
                    <a:pt x="95" y="8"/>
                    <a:pt x="9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0682" tIns="40341" rIns="80682" bIns="40341" numCol="1" anchor="t" anchorCtr="0" compatLnSpc="1">
              <a:prstTxWarp prst="textNoShape">
                <a:avLst/>
              </a:prstTxWarp>
            </a:bodyPr>
            <a:lstStyle/>
            <a:p>
              <a:pPr defTabSz="1037388">
                <a:defRPr/>
              </a:pPr>
              <a:endParaRPr lang="en-US" sz="203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" name="Freeform 197">
              <a:extLst>
                <a:ext uri="{FF2B5EF4-FFF2-40B4-BE49-F238E27FC236}">
                  <a16:creationId xmlns:a16="http://schemas.microsoft.com/office/drawing/2014/main" id="{5893FA6D-CB2D-C58A-D8DA-931EE4A7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3450" y="3249613"/>
              <a:ext cx="122238" cy="23813"/>
            </a:xfrm>
            <a:custGeom>
              <a:avLst/>
              <a:gdLst>
                <a:gd name="T0" fmla="*/ 47 w 52"/>
                <a:gd name="T1" fmla="*/ 0 h 10"/>
                <a:gd name="T2" fmla="*/ 5 w 52"/>
                <a:gd name="T3" fmla="*/ 0 h 10"/>
                <a:gd name="T4" fmla="*/ 0 w 52"/>
                <a:gd name="T5" fmla="*/ 5 h 10"/>
                <a:gd name="T6" fmla="*/ 5 w 52"/>
                <a:gd name="T7" fmla="*/ 10 h 10"/>
                <a:gd name="T8" fmla="*/ 47 w 52"/>
                <a:gd name="T9" fmla="*/ 10 h 10"/>
                <a:gd name="T10" fmla="*/ 52 w 52"/>
                <a:gd name="T11" fmla="*/ 5 h 10"/>
                <a:gd name="T12" fmla="*/ 47 w 5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0">
                  <a:moveTo>
                    <a:pt x="4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9" y="10"/>
                    <a:pt x="52" y="8"/>
                    <a:pt x="52" y="5"/>
                  </a:cubicBezTo>
                  <a:cubicBezTo>
                    <a:pt x="52" y="2"/>
                    <a:pt x="49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0682" tIns="40341" rIns="80682" bIns="40341" numCol="1" anchor="t" anchorCtr="0" compatLnSpc="1">
              <a:prstTxWarp prst="textNoShape">
                <a:avLst/>
              </a:prstTxWarp>
            </a:bodyPr>
            <a:lstStyle/>
            <a:p>
              <a:pPr defTabSz="1037388">
                <a:defRPr/>
              </a:pPr>
              <a:endParaRPr lang="en-US" sz="203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CA74777-6CA6-35AA-E1CD-5B0ED2C2CF9D}"/>
              </a:ext>
            </a:extLst>
          </p:cNvPr>
          <p:cNvSpPr/>
          <p:nvPr/>
        </p:nvSpPr>
        <p:spPr bwMode="gray">
          <a:xfrm>
            <a:off x="1346004" y="4021586"/>
            <a:ext cx="9600234" cy="744954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78441" tIns="78441" rIns="78441" bIns="78441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412" b="1" dirty="0">
              <a:solidFill>
                <a:schemeClr val="bg1"/>
              </a:solidFill>
            </a:endParaRPr>
          </a:p>
        </p:txBody>
      </p:sp>
      <p:sp>
        <p:nvSpPr>
          <p:cNvPr id="36" name="Merge 52">
            <a:extLst>
              <a:ext uri="{FF2B5EF4-FFF2-40B4-BE49-F238E27FC236}">
                <a16:creationId xmlns:a16="http://schemas.microsoft.com/office/drawing/2014/main" id="{8DEBAF1F-3145-95DB-DF36-DCD71F3FE2E6}"/>
              </a:ext>
            </a:extLst>
          </p:cNvPr>
          <p:cNvSpPr/>
          <p:nvPr/>
        </p:nvSpPr>
        <p:spPr bwMode="gray">
          <a:xfrm>
            <a:off x="2196691" y="4766540"/>
            <a:ext cx="290881" cy="222969"/>
          </a:xfrm>
          <a:prstGeom prst="flowChartMerge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78441" tIns="78441" rIns="78441" bIns="78441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412" b="1" dirty="0">
              <a:solidFill>
                <a:schemeClr val="bg1"/>
              </a:solidFill>
            </a:endParaRPr>
          </a:p>
        </p:txBody>
      </p:sp>
      <p:sp>
        <p:nvSpPr>
          <p:cNvPr id="37" name="Merge 58">
            <a:extLst>
              <a:ext uri="{FF2B5EF4-FFF2-40B4-BE49-F238E27FC236}">
                <a16:creationId xmlns:a16="http://schemas.microsoft.com/office/drawing/2014/main" id="{5208A0A5-E553-F950-1DCB-1EAD0072CFF9}"/>
              </a:ext>
            </a:extLst>
          </p:cNvPr>
          <p:cNvSpPr/>
          <p:nvPr/>
        </p:nvSpPr>
        <p:spPr bwMode="gray">
          <a:xfrm>
            <a:off x="4644713" y="4739694"/>
            <a:ext cx="290881" cy="222969"/>
          </a:xfrm>
          <a:prstGeom prst="flowChartMerge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78441" tIns="78441" rIns="78441" bIns="78441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412" b="1" dirty="0">
              <a:solidFill>
                <a:schemeClr val="bg1"/>
              </a:solidFill>
            </a:endParaRPr>
          </a:p>
        </p:txBody>
      </p:sp>
      <p:sp>
        <p:nvSpPr>
          <p:cNvPr id="38" name="Merge 60">
            <a:extLst>
              <a:ext uri="{FF2B5EF4-FFF2-40B4-BE49-F238E27FC236}">
                <a16:creationId xmlns:a16="http://schemas.microsoft.com/office/drawing/2014/main" id="{E728BB2B-6307-95C9-DE0D-1B6EA75A1F55}"/>
              </a:ext>
            </a:extLst>
          </p:cNvPr>
          <p:cNvSpPr/>
          <p:nvPr/>
        </p:nvSpPr>
        <p:spPr bwMode="gray">
          <a:xfrm>
            <a:off x="7264793" y="4750543"/>
            <a:ext cx="290881" cy="222969"/>
          </a:xfrm>
          <a:prstGeom prst="flowChartMerge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78441" tIns="78441" rIns="78441" bIns="78441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412" b="1" dirty="0">
              <a:solidFill>
                <a:schemeClr val="bg1"/>
              </a:solidFill>
            </a:endParaRPr>
          </a:p>
        </p:txBody>
      </p:sp>
      <p:sp>
        <p:nvSpPr>
          <p:cNvPr id="39" name="Merge 61">
            <a:extLst>
              <a:ext uri="{FF2B5EF4-FFF2-40B4-BE49-F238E27FC236}">
                <a16:creationId xmlns:a16="http://schemas.microsoft.com/office/drawing/2014/main" id="{0A7F7CA2-5185-19CD-6DAB-8CB132643063}"/>
              </a:ext>
            </a:extLst>
          </p:cNvPr>
          <p:cNvSpPr/>
          <p:nvPr/>
        </p:nvSpPr>
        <p:spPr bwMode="gray">
          <a:xfrm>
            <a:off x="9714464" y="4765395"/>
            <a:ext cx="290881" cy="222969"/>
          </a:xfrm>
          <a:prstGeom prst="flowChartMerge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78441" tIns="78441" rIns="78441" bIns="78441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412" b="1" dirty="0">
              <a:solidFill>
                <a:schemeClr val="bg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3C40865-4B35-BF41-7CA7-EA1A75A2F281}"/>
              </a:ext>
            </a:extLst>
          </p:cNvPr>
          <p:cNvSpPr/>
          <p:nvPr/>
        </p:nvSpPr>
        <p:spPr>
          <a:xfrm>
            <a:off x="1438255" y="4201099"/>
            <a:ext cx="1811697" cy="418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529"/>
              </a:spcAft>
            </a:pPr>
            <a:r>
              <a:rPr lang="en-US" sz="1059" b="1" dirty="0">
                <a:solidFill>
                  <a:schemeClr val="accent2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Consultation period with a trial to Taxonomy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8BD305-D106-1CFC-A42F-16CAFCD267E9}"/>
              </a:ext>
            </a:extLst>
          </p:cNvPr>
          <p:cNvSpPr/>
          <p:nvPr/>
        </p:nvSpPr>
        <p:spPr>
          <a:xfrm>
            <a:off x="3707489" y="4124990"/>
            <a:ext cx="2337093" cy="602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529"/>
              </a:spcAft>
            </a:pPr>
            <a:r>
              <a:rPr lang="en-US" sz="1059" b="1" dirty="0">
                <a:solidFill>
                  <a:schemeClr val="accent5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Taxpayers can choose to elect 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voluntary e-filing </a:t>
            </a:r>
            <a:r>
              <a:rPr lang="en-US" sz="1059" b="1" dirty="0">
                <a:solidFill>
                  <a:schemeClr val="accent5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with one month extension to tax deadline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9CF7D-C68C-D305-8B59-696E6340680C}"/>
              </a:ext>
            </a:extLst>
          </p:cNvPr>
          <p:cNvSpPr/>
          <p:nvPr/>
        </p:nvSpPr>
        <p:spPr>
          <a:xfrm>
            <a:off x="6474874" y="4116552"/>
            <a:ext cx="2026796" cy="581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529"/>
              </a:spcAft>
            </a:pPr>
            <a:r>
              <a:rPr lang="en-US" sz="1059" b="1" dirty="0">
                <a:solidFill>
                  <a:schemeClr val="accent3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Large MNEs would be required to perform mandatory e-filing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6CFCCF-52DB-D547-9865-A6436A286592}"/>
              </a:ext>
            </a:extLst>
          </p:cNvPr>
          <p:cNvSpPr/>
          <p:nvPr/>
        </p:nvSpPr>
        <p:spPr>
          <a:xfrm>
            <a:off x="8846505" y="4108916"/>
            <a:ext cx="2026796" cy="581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529"/>
              </a:spcAft>
            </a:pPr>
            <a:r>
              <a:rPr lang="en-US" sz="1059" b="1" dirty="0">
                <a:solidFill>
                  <a:schemeClr val="accent4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All corporates will require to perform e-filing without concession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DDF1B21-3C1B-CA04-C687-8D2891B8E1D5}"/>
              </a:ext>
            </a:extLst>
          </p:cNvPr>
          <p:cNvSpPr/>
          <p:nvPr/>
        </p:nvSpPr>
        <p:spPr bwMode="gray">
          <a:xfrm>
            <a:off x="9805457" y="4668127"/>
            <a:ext cx="111484" cy="11148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78441" tIns="78441" rIns="78441" bIns="78441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412" b="1" dirty="0">
              <a:solidFill>
                <a:schemeClr val="bg1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A4DCFCE-B531-12F5-F462-3D2E99D11C06}"/>
              </a:ext>
            </a:extLst>
          </p:cNvPr>
          <p:cNvSpPr/>
          <p:nvPr/>
        </p:nvSpPr>
        <p:spPr bwMode="gray">
          <a:xfrm>
            <a:off x="7337346" y="4671368"/>
            <a:ext cx="111484" cy="111484"/>
          </a:xfrm>
          <a:prstGeom prst="ellipse">
            <a:avLst/>
          </a:pr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square" lIns="78441" tIns="78441" rIns="78441" bIns="78441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412" b="1" dirty="0">
              <a:solidFill>
                <a:schemeClr val="bg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986A462-6B5D-E1E9-6DA6-F25BA8674180}"/>
              </a:ext>
            </a:extLst>
          </p:cNvPr>
          <p:cNvSpPr/>
          <p:nvPr/>
        </p:nvSpPr>
        <p:spPr bwMode="gray">
          <a:xfrm>
            <a:off x="4731804" y="4670026"/>
            <a:ext cx="111484" cy="111484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78441" tIns="78441" rIns="78441" bIns="78441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412" b="1" dirty="0">
              <a:solidFill>
                <a:schemeClr val="bg1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BFC05CF-8B1B-4260-88F5-A91C0C5FF3FF}"/>
              </a:ext>
            </a:extLst>
          </p:cNvPr>
          <p:cNvSpPr/>
          <p:nvPr/>
        </p:nvSpPr>
        <p:spPr bwMode="gray">
          <a:xfrm>
            <a:off x="2279631" y="4668127"/>
            <a:ext cx="111484" cy="111484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78441" tIns="78441" rIns="78441" bIns="78441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412" b="1" dirty="0">
              <a:solidFill>
                <a:schemeClr val="bg1"/>
              </a:solidFill>
            </a:endParaRPr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EE1B1845-7B75-02F0-F7E0-6BF348BFD1C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t="21480" r="85964" b="65248"/>
          <a:stretch/>
        </p:blipFill>
        <p:spPr>
          <a:xfrm>
            <a:off x="4534610" y="3553165"/>
            <a:ext cx="668554" cy="556861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ED84361-10E5-2CA6-23E1-3D2E63BAE3C0}"/>
              </a:ext>
            </a:extLst>
          </p:cNvPr>
          <p:cNvSpPr/>
          <p:nvPr/>
        </p:nvSpPr>
        <p:spPr>
          <a:xfrm>
            <a:off x="1477320" y="5148417"/>
            <a:ext cx="1709958" cy="6155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>
              <a:spcAft>
                <a:spcPts val="278"/>
              </a:spcAft>
            </a:pP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Deloitte has attended the trial-run and is in midst of revamping the functionality of Dr. Tax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FA556CE-A1C2-7981-A23B-42257B0A9320}"/>
              </a:ext>
            </a:extLst>
          </p:cNvPr>
          <p:cNvSpPr/>
          <p:nvPr/>
        </p:nvSpPr>
        <p:spPr>
          <a:xfrm>
            <a:off x="3855140" y="5139818"/>
            <a:ext cx="2240860" cy="10002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>
              <a:spcAft>
                <a:spcPts val="278"/>
              </a:spcAft>
            </a:pPr>
            <a:r>
              <a:rPr lang="en-US" sz="1000" b="1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Other key features:</a:t>
            </a:r>
          </a:p>
          <a:p>
            <a:pPr>
              <a:spcAft>
                <a:spcPts val="278"/>
              </a:spcAft>
            </a:pP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1. Removal of concession to small corporates</a:t>
            </a:r>
          </a:p>
          <a:p>
            <a:pPr>
              <a:spcAft>
                <a:spcPts val="278"/>
              </a:spcAft>
            </a:pP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2. All supplementary forms are required to be submitted in electronic format 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48E3469-AC74-917C-E4B4-9F4D641857C3}"/>
              </a:ext>
            </a:extLst>
          </p:cNvPr>
          <p:cNvSpPr/>
          <p:nvPr/>
        </p:nvSpPr>
        <p:spPr>
          <a:xfrm>
            <a:off x="6660212" y="5102682"/>
            <a:ext cx="1709958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>
              <a:spcAft>
                <a:spcPts val="278"/>
              </a:spcAft>
            </a:pP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It is</a:t>
            </a:r>
            <a:r>
              <a:rPr lang="en-US" sz="1000" strike="sngStrike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proposed to apply to MNE groups whose annual consolidated group revenue reaches at least EUR750 million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9BB5C19-B83D-B3DE-FC3F-F10A975962FB}"/>
              </a:ext>
            </a:extLst>
          </p:cNvPr>
          <p:cNvSpPr/>
          <p:nvPr/>
        </p:nvSpPr>
        <p:spPr>
          <a:xfrm>
            <a:off x="9136037" y="5102682"/>
            <a:ext cx="1709958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>
              <a:spcAft>
                <a:spcPts val="278"/>
              </a:spcAft>
            </a:pP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It implies there will be a larger tax demand to tax compliance services</a:t>
            </a:r>
          </a:p>
        </p:txBody>
      </p:sp>
      <p:sp>
        <p:nvSpPr>
          <p:cNvPr id="53" name="Page Number">
            <a:extLst>
              <a:ext uri="{FF2B5EF4-FFF2-40B4-BE49-F238E27FC236}">
                <a16:creationId xmlns:a16="http://schemas.microsoft.com/office/drawing/2014/main" id="{CB482249-6FD5-E25D-7936-821F62B49EBF}"/>
              </a:ext>
            </a:extLst>
          </p:cNvPr>
          <p:cNvSpPr txBox="1"/>
          <p:nvPr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9</a:t>
            </a:fld>
            <a:endParaRPr lang="en-US" sz="9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53D36D7-D3CE-F004-9C9A-5553499CFBD9}"/>
              </a:ext>
            </a:extLst>
          </p:cNvPr>
          <p:cNvSpPr/>
          <p:nvPr/>
        </p:nvSpPr>
        <p:spPr bwMode="gray">
          <a:xfrm>
            <a:off x="6205978" y="3369371"/>
            <a:ext cx="2479189" cy="2964417"/>
          </a:xfrm>
          <a:prstGeom prst="rect">
            <a:avLst/>
          </a:prstGeom>
          <a:noFill/>
          <a:ln w="28575" algn="ctr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FD74924B-F03C-7838-74CE-D3F780BCF930}"/>
              </a:ext>
            </a:extLst>
          </p:cNvPr>
          <p:cNvSpPr txBox="1">
            <a:spLocks/>
          </p:cNvSpPr>
          <p:nvPr/>
        </p:nvSpPr>
        <p:spPr>
          <a:xfrm>
            <a:off x="551771" y="420424"/>
            <a:ext cx="11188700" cy="3340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ea typeface="Open Sans Light" panose="020B0306030504020204" pitchFamily="34" charset="0"/>
                <a:cs typeface="Open Sans Light" panose="020B0306030504020204" pitchFamily="34" charset="0"/>
              </a:rPr>
              <a:t>Hong Kong e-filing roadmap</a:t>
            </a:r>
          </a:p>
        </p:txBody>
      </p:sp>
    </p:spTree>
    <p:extLst>
      <p:ext uri="{BB962C8B-B14F-4D97-AF65-F5344CB8AC3E}">
        <p14:creationId xmlns:p14="http://schemas.microsoft.com/office/powerpoint/2010/main" val="1220945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jb3VudCI6NSwiaGRpZCI6IjIyNzFhMjBmYTcxZTVlMjcwYjJlN2NlODQxZDE5NzdjIiwidXNlckNvdW50IjozfQ=="/>
</p:tagLst>
</file>

<file path=ppt/theme/theme1.xml><?xml version="1.0" encoding="utf-8"?>
<a:theme xmlns:a="http://schemas.openxmlformats.org/drawingml/2006/main" name="Office 主题">
  <a:themeElements>
    <a:clrScheme name="自定义 1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AEBA"/>
      </a:accent1>
      <a:accent2>
        <a:srgbClr val="6853A0"/>
      </a:accent2>
      <a:accent3>
        <a:srgbClr val="0BAEBA"/>
      </a:accent3>
      <a:accent4>
        <a:srgbClr val="6853A0"/>
      </a:accent4>
      <a:accent5>
        <a:srgbClr val="0BAEBA"/>
      </a:accent5>
      <a:accent6>
        <a:srgbClr val="6853A0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1981</Words>
  <Application>Microsoft Office PowerPoint</Application>
  <PresentationFormat>Widescreen</PresentationFormat>
  <Paragraphs>238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4" baseType="lpstr">
      <vt:lpstr>ＭＳ Ｐゴシック</vt:lpstr>
      <vt:lpstr>华文细黑</vt:lpstr>
      <vt:lpstr>微软雅黑</vt:lpstr>
      <vt:lpstr>Arial</vt:lpstr>
      <vt:lpstr>Calibri</vt:lpstr>
      <vt:lpstr>Calibri Light</vt:lpstr>
      <vt:lpstr>Impact</vt:lpstr>
      <vt:lpstr>Open Sans</vt:lpstr>
      <vt:lpstr>Open Sans Light</vt:lpstr>
      <vt:lpstr>Open Sans Semibold</vt:lpstr>
      <vt:lpstr>Palatino Linotype</vt:lpstr>
      <vt:lpstr>Wingdings 2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落尘PPT演示</dc:creator>
  <cp:lastModifiedBy>Shek, Winnie Wing Man</cp:lastModifiedBy>
  <cp:revision>61</cp:revision>
  <dcterms:created xsi:type="dcterms:W3CDTF">2024-08-30T07:30:00Z</dcterms:created>
  <dcterms:modified xsi:type="dcterms:W3CDTF">2024-10-22T06:06:13Z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2052-12.1.0.17827</vt:lpwstr>
  </property>
  <property fmtid="{D5CDD505-2E9C-101B-9397-08002B2CF9AE}" pid="3" name="KSOTemplateUUID">
    <vt:lpwstr>v1.0_mb_ayJO6Mplb/H5EgXjP6X5nw==</vt:lpwstr>
  </property>
  <property fmtid="{D5CDD505-2E9C-101B-9397-08002B2CF9AE}" pid="4" name="ICV">
    <vt:lpwstr>1D8E0CEF42B247C5840DECE8FEF074AA_13</vt:lpwstr>
  </property>
  <property fmtid="{D5CDD505-2E9C-101B-9397-08002B2CF9AE}" pid="5" name="MSIP_Label_ea60d57e-af5b-4752-ac57-3e4f28ca11dc_Enabled">
    <vt:lpwstr>true</vt:lpwstr>
  </property>
  <property fmtid="{D5CDD505-2E9C-101B-9397-08002B2CF9AE}" pid="6" name="MSIP_Label_ea60d57e-af5b-4752-ac57-3e4f28ca11dc_SetDate">
    <vt:lpwstr>2024-10-21T20:43:28Z</vt:lpwstr>
  </property>
  <property fmtid="{D5CDD505-2E9C-101B-9397-08002B2CF9AE}" pid="7" name="MSIP_Label_ea60d57e-af5b-4752-ac57-3e4f28ca11dc_Method">
    <vt:lpwstr>Standard</vt:lpwstr>
  </property>
  <property fmtid="{D5CDD505-2E9C-101B-9397-08002B2CF9AE}" pid="8" name="MSIP_Label_ea60d57e-af5b-4752-ac57-3e4f28ca11dc_Name">
    <vt:lpwstr>ea60d57e-af5b-4752-ac57-3e4f28ca11dc</vt:lpwstr>
  </property>
  <property fmtid="{D5CDD505-2E9C-101B-9397-08002B2CF9AE}" pid="9" name="MSIP_Label_ea60d57e-af5b-4752-ac57-3e4f28ca11dc_SiteId">
    <vt:lpwstr>36da45f1-dd2c-4d1f-af13-5abe46b99921</vt:lpwstr>
  </property>
  <property fmtid="{D5CDD505-2E9C-101B-9397-08002B2CF9AE}" pid="10" name="MSIP_Label_ea60d57e-af5b-4752-ac57-3e4f28ca11dc_ActionId">
    <vt:lpwstr>fb0bf068-ff4b-467f-900a-43823d84d23f</vt:lpwstr>
  </property>
  <property fmtid="{D5CDD505-2E9C-101B-9397-08002B2CF9AE}" pid="11" name="MSIP_Label_ea60d57e-af5b-4752-ac57-3e4f28ca11dc_ContentBits">
    <vt:lpwstr>0</vt:lpwstr>
  </property>
</Properties>
</file>